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  <p:sldMasterId id="2147483665" r:id="rId5"/>
  </p:sldMasterIdLst>
  <p:sldIdLst>
    <p:sldId id="256" r:id="rId6"/>
    <p:sldId id="257" r:id="rId7"/>
    <p:sldId id="259" r:id="rId8"/>
    <p:sldId id="355" r:id="rId9"/>
    <p:sldId id="357" r:id="rId10"/>
    <p:sldId id="356" r:id="rId11"/>
    <p:sldId id="361" r:id="rId12"/>
    <p:sldId id="280" r:id="rId13"/>
    <p:sldId id="264" r:id="rId14"/>
    <p:sldId id="265" r:id="rId15"/>
    <p:sldId id="269" r:id="rId16"/>
    <p:sldId id="266" r:id="rId17"/>
    <p:sldId id="270" r:id="rId18"/>
    <p:sldId id="267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68" r:id="rId28"/>
    <p:sldId id="383" r:id="rId29"/>
    <p:sldId id="279" r:id="rId30"/>
    <p:sldId id="281" r:id="rId31"/>
    <p:sldId id="282" r:id="rId32"/>
    <p:sldId id="292" r:id="rId33"/>
    <p:sldId id="363" r:id="rId34"/>
    <p:sldId id="285" r:id="rId35"/>
    <p:sldId id="287" r:id="rId36"/>
    <p:sldId id="288" r:id="rId37"/>
    <p:sldId id="289" r:id="rId38"/>
    <p:sldId id="290" r:id="rId39"/>
    <p:sldId id="291" r:id="rId40"/>
    <p:sldId id="293" r:id="rId41"/>
    <p:sldId id="294" r:id="rId42"/>
    <p:sldId id="358" r:id="rId43"/>
    <p:sldId id="297" r:id="rId44"/>
    <p:sldId id="295" r:id="rId45"/>
    <p:sldId id="296" r:id="rId46"/>
    <p:sldId id="299" r:id="rId47"/>
    <p:sldId id="385" r:id="rId48"/>
    <p:sldId id="384" r:id="rId49"/>
    <p:sldId id="300" r:id="rId50"/>
    <p:sldId id="360" r:id="rId51"/>
    <p:sldId id="303" r:id="rId52"/>
    <p:sldId id="304" r:id="rId53"/>
    <p:sldId id="364" r:id="rId54"/>
    <p:sldId id="311" r:id="rId55"/>
    <p:sldId id="305" r:id="rId56"/>
    <p:sldId id="306" r:id="rId57"/>
    <p:sldId id="307" r:id="rId58"/>
    <p:sldId id="310" r:id="rId59"/>
    <p:sldId id="312" r:id="rId60"/>
    <p:sldId id="313" r:id="rId61"/>
    <p:sldId id="365" r:id="rId62"/>
    <p:sldId id="366" r:id="rId63"/>
    <p:sldId id="315" r:id="rId64"/>
    <p:sldId id="368" r:id="rId65"/>
    <p:sldId id="367" r:id="rId66"/>
    <p:sldId id="369" r:id="rId67"/>
    <p:sldId id="316" r:id="rId68"/>
    <p:sldId id="370" r:id="rId69"/>
    <p:sldId id="371" r:id="rId70"/>
    <p:sldId id="372" r:id="rId71"/>
    <p:sldId id="317" r:id="rId72"/>
    <p:sldId id="318" r:id="rId73"/>
    <p:sldId id="373" r:id="rId74"/>
    <p:sldId id="374" r:id="rId75"/>
    <p:sldId id="375" r:id="rId76"/>
    <p:sldId id="376" r:id="rId77"/>
    <p:sldId id="377" r:id="rId78"/>
    <p:sldId id="378" r:id="rId79"/>
    <p:sldId id="380" r:id="rId80"/>
    <p:sldId id="379" r:id="rId81"/>
    <p:sldId id="319" r:id="rId82"/>
    <p:sldId id="320" r:id="rId83"/>
    <p:sldId id="324" r:id="rId84"/>
    <p:sldId id="325" r:id="rId85"/>
    <p:sldId id="321" r:id="rId86"/>
    <p:sldId id="322" r:id="rId87"/>
    <p:sldId id="323" r:id="rId88"/>
    <p:sldId id="326" r:id="rId89"/>
    <p:sldId id="327" r:id="rId90"/>
    <p:sldId id="328" r:id="rId91"/>
    <p:sldId id="329" r:id="rId92"/>
    <p:sldId id="330" r:id="rId93"/>
    <p:sldId id="331" r:id="rId94"/>
    <p:sldId id="381" r:id="rId95"/>
    <p:sldId id="332" r:id="rId96"/>
    <p:sldId id="335" r:id="rId97"/>
    <p:sldId id="333" r:id="rId98"/>
    <p:sldId id="334" r:id="rId99"/>
    <p:sldId id="337" r:id="rId100"/>
    <p:sldId id="339" r:id="rId101"/>
    <p:sldId id="338" r:id="rId102"/>
    <p:sldId id="340" r:id="rId103"/>
    <p:sldId id="342" r:id="rId104"/>
    <p:sldId id="341" r:id="rId105"/>
    <p:sldId id="343" r:id="rId106"/>
    <p:sldId id="344" r:id="rId107"/>
    <p:sldId id="345" r:id="rId108"/>
    <p:sldId id="346" r:id="rId109"/>
    <p:sldId id="347" r:id="rId110"/>
    <p:sldId id="348" r:id="rId111"/>
    <p:sldId id="349" r:id="rId112"/>
    <p:sldId id="386" r:id="rId113"/>
    <p:sldId id="350" r:id="rId114"/>
    <p:sldId id="351" r:id="rId115"/>
    <p:sldId id="352" r:id="rId116"/>
    <p:sldId id="353" r:id="rId117"/>
    <p:sldId id="354" r:id="rId118"/>
  </p:sldIdLst>
  <p:sldSz cx="9906000" cy="6858000" type="A4"/>
  <p:notesSz cx="6807200" cy="9939338"/>
  <p:embeddedFontLst>
    <p:embeddedFont>
      <p:font typeface="HY견고딕" panose="02030600000101010101" pitchFamily="18" charset="-127"/>
      <p:regular r:id="rId119"/>
    </p:embeddedFont>
    <p:embeddedFont>
      <p:font typeface="맑은 고딕" panose="020B0503020000020004" pitchFamily="34" charset="-127"/>
      <p:regular r:id="rId120"/>
      <p:bold r:id="rId121"/>
    </p:embeddedFont>
    <p:embeddedFont>
      <p:font typeface="나눔고딕" pitchFamily="2" charset="-127"/>
      <p:regular r:id="rId122"/>
      <p:bold r:id="rId123"/>
    </p:embeddedFont>
    <p:embeddedFont>
      <p:font typeface="Pretendard" panose="020B0604020202020204" charset="-127"/>
      <p:regular r:id="rId124"/>
      <p:bold r:id="rId125"/>
    </p:embeddedFont>
    <p:embeddedFont>
      <p:font typeface="나눔바른고딕" panose="020B0604020202020204" charset="-127"/>
      <p:regular r:id="rId126"/>
      <p:bold r:id="rId127"/>
    </p:embeddedFont>
    <p:embeddedFont>
      <p:font typeface="나눔스퀘어라운드 Bold" panose="020B0604020202020204" charset="-127"/>
      <p:bold r:id="rId128"/>
    </p:embeddedFont>
    <p:embeddedFont>
      <p:font typeface="나눔스퀘어라운드 Regular" panose="020B0604020202020204" charset="-127"/>
      <p:regular r:id="rId129"/>
    </p:embeddedFont>
    <p:embeddedFont>
      <p:font typeface="Abadi" panose="020B0604020104020204" pitchFamily="34" charset="0"/>
      <p:regular r:id="rId130"/>
    </p:embeddedFont>
    <p:embeddedFont>
      <p:font typeface="Arno Pro Light Display" panose="02020402050506020403" charset="0"/>
      <p:regular r:id="rId131"/>
      <p:italic r:id="rId132"/>
    </p:embeddedFont>
    <p:embeddedFont>
      <p:font typeface="Segoe UI" panose="020B0502040204020203" pitchFamily="34" charset="0"/>
      <p:regular r:id="rId133"/>
      <p:bold r:id="rId134"/>
      <p:italic r:id="rId135"/>
      <p:boldItalic r:id="rId1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4E871A-E2FD-44E2-89D8-A44CBC71DFE0}">
          <p14:sldIdLst>
            <p14:sldId id="256"/>
            <p14:sldId id="257"/>
            <p14:sldId id="259"/>
            <p14:sldId id="355"/>
            <p14:sldId id="357"/>
            <p14:sldId id="356"/>
            <p14:sldId id="361"/>
          </p14:sldIdLst>
        </p14:section>
        <p14:section name="1. 브랜드" id="{B3F7E22B-B138-4BC6-859E-C8C255544782}">
          <p14:sldIdLst>
            <p14:sldId id="280"/>
          </p14:sldIdLst>
        </p14:section>
        <p14:section name="1.1 아테라 스토리" id="{7905F729-E8B1-40F6-83D6-6444E3EC2960}">
          <p14:sldIdLst>
            <p14:sldId id="264"/>
          </p14:sldIdLst>
        </p14:section>
        <p14:section name="1.2 BI소개" id="{35CD1ACE-715F-4966-9AB4-5634A6CE3DBC}">
          <p14:sldIdLst>
            <p14:sldId id="265"/>
            <p14:sldId id="269"/>
          </p14:sldIdLst>
        </p14:section>
        <p14:section name="1.3 히스토리" id="{6F4D01BC-0731-4AB4-A572-016962500633}">
          <p14:sldIdLst>
            <p14:sldId id="266"/>
          </p14:sldIdLst>
        </p14:section>
        <p14:section name="1.4 홍보영상" id="{862A6DCB-EEB3-41C6-90D0-C6353361A608}">
          <p14:sldIdLst>
            <p14:sldId id="270"/>
          </p14:sldIdLst>
        </p14:section>
        <p14:section name="1.5 수상실적" id="{768EB5C6-00DB-44CC-A9AA-6C78A9C7FE66}">
          <p14:sldIdLst>
            <p14:sldId id="267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1.6 아테라뉴스" id="{287104A2-BCCC-4E72-941C-1B6F70AF7AB1}">
          <p14:sldIdLst>
            <p14:sldId id="268"/>
            <p14:sldId id="383"/>
          </p14:sldIdLst>
        </p14:section>
        <p14:section name="2. 분양정보" id="{0AA1A41C-918E-48FA-AB2A-CA602B3FE590}">
          <p14:sldIdLst>
            <p14:sldId id="279"/>
          </p14:sldIdLst>
        </p14:section>
        <p14:section name="2.1 분양단지" id="{8756097C-7509-422A-A308-78A018BE3A58}">
          <p14:sldIdLst>
            <p14:sldId id="281"/>
            <p14:sldId id="282"/>
            <p14:sldId id="292"/>
          </p14:sldIdLst>
        </p14:section>
        <p14:section name="2.2 분양일정" id="{C0E99123-5C10-4037-97A7-FEFB5088AB60}">
          <p14:sldIdLst>
            <p14:sldId id="363"/>
            <p14:sldId id="285"/>
          </p14:sldIdLst>
        </p14:section>
        <p14:section name="3. 공사/입주정보" id="{24AA96B6-9769-4479-83EF-B47B559BDE0C}">
          <p14:sldIdLst>
            <p14:sldId id="287"/>
          </p14:sldIdLst>
        </p14:section>
        <p14:section name="3.1 공사현장" id="{515F0878-F732-4B45-8CA7-C9316273D9E3}">
          <p14:sldIdLst>
            <p14:sldId id="288"/>
            <p14:sldId id="289"/>
            <p14:sldId id="290"/>
            <p14:sldId id="291"/>
            <p14:sldId id="293"/>
          </p14:sldIdLst>
        </p14:section>
        <p14:section name="3.2 입주단지" id="{1DCC86BE-AEF2-4705-982B-5B1D62B49BBD}">
          <p14:sldIdLst>
            <p14:sldId id="294"/>
            <p14:sldId id="358"/>
            <p14:sldId id="297"/>
          </p14:sldIdLst>
        </p14:section>
        <p14:section name="4. 마이 아테라" id="{D6583D6B-74D0-4881-970B-2032E85832A5}">
          <p14:sldIdLst>
            <p14:sldId id="295"/>
          </p14:sldIdLst>
        </p14:section>
        <p14:section name="4.1 나의정보" id="{46353FBC-A555-4407-B651-8B48BDB0A0DD}">
          <p14:sldIdLst>
            <p14:sldId id="296"/>
            <p14:sldId id="299"/>
            <p14:sldId id="385"/>
            <p14:sldId id="384"/>
            <p14:sldId id="300"/>
            <p14:sldId id="360"/>
            <p14:sldId id="303"/>
          </p14:sldIdLst>
        </p14:section>
        <p14:section name="4.2 분양대금 납부조회" id="{19DC5EF6-C7B6-476C-B246-BF9366100F0C}">
          <p14:sldIdLst>
            <p14:sldId id="304"/>
            <p14:sldId id="364"/>
            <p14:sldId id="311"/>
          </p14:sldIdLst>
        </p14:section>
        <p14:section name="4.3 입주일 예약" id="{98D872DA-BCC8-4046-AA0A-FDD8991F1EF6}">
          <p14:sldIdLst>
            <p14:sldId id="305"/>
            <p14:sldId id="306"/>
            <p14:sldId id="307"/>
            <p14:sldId id="310"/>
            <p14:sldId id="312"/>
          </p14:sldIdLst>
        </p14:section>
        <p14:section name="4.4 방문 사전예약 신청" id="{8561B7BD-4BF1-47AA-BBB7-74AED745A138}">
          <p14:sldIdLst>
            <p14:sldId id="313"/>
            <p14:sldId id="365"/>
            <p14:sldId id="366"/>
            <p14:sldId id="315"/>
            <p14:sldId id="368"/>
            <p14:sldId id="367"/>
            <p14:sldId id="369"/>
          </p14:sldIdLst>
        </p14:section>
        <p14:section name="4.5 무순위/잔여세대 청약" id="{F7B1630B-6C40-47CB-8912-3EF1344C173B}">
          <p14:sldIdLst>
            <p14:sldId id="316"/>
            <p14:sldId id="370"/>
            <p14:sldId id="371"/>
            <p14:sldId id="372"/>
            <p14:sldId id="317"/>
          </p14:sldIdLst>
        </p14:section>
        <p14:section name="4.6 옵션신청" id="{00EFDDBB-4BD8-4C71-813F-AAFDE9D9BAC7}">
          <p14:sldIdLst>
            <p14:sldId id="318"/>
            <p14:sldId id="373"/>
            <p14:sldId id="374"/>
            <p14:sldId id="375"/>
            <p14:sldId id="376"/>
            <p14:sldId id="377"/>
            <p14:sldId id="378"/>
            <p14:sldId id="380"/>
            <p14:sldId id="379"/>
            <p14:sldId id="319"/>
          </p14:sldIdLst>
        </p14:section>
        <p14:section name="4.7 1:1문의" id="{AA39F636-5426-423E-ABCB-421D3C903B7A}">
          <p14:sldIdLst>
            <p14:sldId id="320"/>
            <p14:sldId id="324"/>
            <p14:sldId id="325"/>
            <p14:sldId id="321"/>
            <p14:sldId id="322"/>
            <p14:sldId id="323"/>
          </p14:sldIdLst>
        </p14:section>
        <p14:section name="4.8 AS센터" id="{12629602-8EF3-4203-B597-9C757D1D5E8D}">
          <p14:sldIdLst>
            <p14:sldId id="326"/>
            <p14:sldId id="327"/>
            <p14:sldId id="328"/>
            <p14:sldId id="329"/>
            <p14:sldId id="330"/>
            <p14:sldId id="331"/>
            <p14:sldId id="381"/>
            <p14:sldId id="332"/>
          </p14:sldIdLst>
        </p14:section>
        <p14:section name="5. 기타" id="{432C0C39-3F2E-4603-B66E-AE855C925AD0}">
          <p14:sldIdLst>
            <p14:sldId id="335"/>
          </p14:sldIdLst>
        </p14:section>
        <p14:section name="5.1 공지사항" id="{7DA8AA9C-8690-414D-9569-1F1E636DFB80}">
          <p14:sldIdLst>
            <p14:sldId id="333"/>
            <p14:sldId id="334"/>
          </p14:sldIdLst>
        </p14:section>
        <p14:section name="5.2 이벤트" id="{BB3FA151-FD71-4A42-A974-F0AD6F8D1218}">
          <p14:sldIdLst>
            <p14:sldId id="337"/>
          </p14:sldIdLst>
        </p14:section>
        <p14:section name="5.3 로그인" id="{363CF044-7C56-4B2F-B6D8-E3C3530B7BA3}">
          <p14:sldIdLst>
            <p14:sldId id="339"/>
            <p14:sldId id="338"/>
            <p14:sldId id="340"/>
            <p14:sldId id="342"/>
            <p14:sldId id="341"/>
          </p14:sldIdLst>
        </p14:section>
        <p14:section name="5.4 회원가입" id="{16E6639A-AAC7-4C73-96D6-DCFCDDB71278}">
          <p14:sldIdLst>
            <p14:sldId id="343"/>
            <p14:sldId id="344"/>
            <p14:sldId id="345"/>
            <p14:sldId id="346"/>
            <p14:sldId id="347"/>
          </p14:sldIdLst>
        </p14:section>
        <p14:section name="5.5 담당자 연락처" id="{22549B72-1737-4A72-ACAC-C0A50A207480}">
          <p14:sldIdLst>
            <p14:sldId id="348"/>
          </p14:sldIdLst>
        </p14:section>
        <p14:section name="5.6 통합검색" id="{9A1BF122-A30A-4FC5-9280-33630C0F5559}">
          <p14:sldIdLst>
            <p14:sldId id="349"/>
            <p14:sldId id="386"/>
            <p14:sldId id="350"/>
            <p14:sldId id="351"/>
            <p14:sldId id="352"/>
            <p14:sldId id="353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376" userDrawn="1">
          <p15:clr>
            <a:srgbClr val="A4A3A4"/>
          </p15:clr>
        </p15:guide>
        <p15:guide id="3" pos="4640" userDrawn="1">
          <p15:clr>
            <a:srgbClr val="A4A3A4"/>
          </p15:clr>
        </p15:guide>
        <p15:guide id="4" orient="horz" pos="10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548"/>
    <a:srgbClr val="F47F3F"/>
    <a:srgbClr val="222A5B"/>
    <a:srgbClr val="F5F5F5"/>
    <a:srgbClr val="C2DDF2"/>
    <a:srgbClr val="F5D8BC"/>
    <a:srgbClr val="FBC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37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88" y="88"/>
      </p:cViewPr>
      <p:guideLst>
        <p:guide orient="horz" pos="731"/>
        <p:guide pos="376"/>
        <p:guide pos="4640"/>
        <p:guide orient="horz" pos="10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font" Target="fonts/font5.fntdata"/><Relationship Id="rId128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font" Target="fonts/font16.fntdata"/><Relationship Id="rId139" Type="http://schemas.openxmlformats.org/officeDocument/2006/relationships/theme" Target="theme/theme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24" Type="http://schemas.openxmlformats.org/officeDocument/2006/relationships/font" Target="fonts/font6.fntdata"/><Relationship Id="rId129" Type="http://schemas.openxmlformats.org/officeDocument/2006/relationships/font" Target="fonts/font11.fntdata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4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font" Target="fonts/font1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font" Target="fonts/font12.fntdata"/><Relationship Id="rId135" Type="http://schemas.openxmlformats.org/officeDocument/2006/relationships/font" Target="fonts/font17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font" Target="fonts/font13.fntdata"/><Relationship Id="rId136" Type="http://schemas.openxmlformats.org/officeDocument/2006/relationships/font" Target="fonts/font18.fntdata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font" Target="fonts/font8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3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font" Target="fonts/font14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font" Target="fonts/font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2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gi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gi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 descr="D:\03_제안서\00_이미지자료\pcn_logo\logo_emblem\logo-emblem_2.png">
            <a:extLst>
              <a:ext uri="{FF2B5EF4-FFF2-40B4-BE49-F238E27FC236}">
                <a16:creationId xmlns:a16="http://schemas.microsoft.com/office/drawing/2014/main" id="{83F3B8AE-5B28-15CA-37AC-47F6BAFCBA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181" y="5989028"/>
            <a:ext cx="823637" cy="3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B1D7A4F-D2A6-FB32-2380-70422BD0A7E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245911134"/>
              </p:ext>
            </p:extLst>
          </p:nvPr>
        </p:nvGraphicFramePr>
        <p:xfrm>
          <a:off x="1193571" y="1728705"/>
          <a:ext cx="7518855" cy="1519320"/>
        </p:xfrm>
        <a:graphic>
          <a:graphicData uri="http://schemas.openxmlformats.org/drawingml/2006/table">
            <a:tbl>
              <a:tblPr/>
              <a:tblGrid>
                <a:gridCol w="7518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287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800" b="0" kern="0" spc="0" dirty="0">
                          <a:solidFill>
                            <a:srgbClr val="00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 panose="020B0604020202020204" pitchFamily="34" charset="0"/>
                        </a:rPr>
                        <a:t>금호건설 브랜드 홈페이지 리뉴얼</a:t>
                      </a:r>
                      <a:endParaRPr lang="en-US" altLang="ko-KR" sz="2800" b="0" kern="0" spc="0" dirty="0">
                        <a:solidFill>
                          <a:srgbClr val="00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45720" marR="45720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사용자 화면설계서</a:t>
                      </a:r>
                    </a:p>
                  </a:txBody>
                  <a:tcPr marL="17907" marR="17907" marT="17907" marB="17907" anchor="ctr">
                    <a:lnL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thinThick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19797"/>
                  </a:ext>
                </a:extLst>
              </a:tr>
            </a:tbl>
          </a:graphicData>
        </a:graphic>
      </p:graphicFrame>
      <p:pic>
        <p:nvPicPr>
          <p:cNvPr id="9" name="Picture 2" descr="금호건설">
            <a:extLst>
              <a:ext uri="{FF2B5EF4-FFF2-40B4-BE49-F238E27FC236}">
                <a16:creationId xmlns:a16="http://schemas.microsoft.com/office/drawing/2014/main" id="{7FA8BACD-D21D-F6C7-BFA8-C0A1A5EA6DD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16432" r="7291" b="20649"/>
          <a:stretch/>
        </p:blipFill>
        <p:spPr bwMode="auto">
          <a:xfrm>
            <a:off x="7557393" y="979956"/>
            <a:ext cx="1155034" cy="432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927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8C6BE1A5-6993-C6B9-26FA-34064A2B0BA2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155575" y="466272"/>
            <a:ext cx="95948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내용 개체 틀 20">
            <a:extLst>
              <a:ext uri="{FF2B5EF4-FFF2-40B4-BE49-F238E27FC236}">
                <a16:creationId xmlns:a16="http://schemas.microsoft.com/office/drawing/2014/main" id="{CA65D1B6-E780-D484-EEF4-A3AF6E8887F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55574" y="130176"/>
            <a:ext cx="9594851" cy="339366"/>
          </a:xfrm>
          <a:prstGeom prst="rect">
            <a:avLst/>
          </a:prstGeom>
        </p:spPr>
        <p:txBody>
          <a:bodyPr/>
          <a:lstStyle>
            <a:lvl1pPr marL="266700" indent="-266700">
              <a:buFont typeface="Wingdings" panose="05000000000000000000" pitchFamily="2" charset="2"/>
              <a:buChar char="v"/>
              <a:defRPr sz="1800" b="1"/>
            </a:lvl1pPr>
          </a:lstStyle>
          <a:p>
            <a:pPr lvl="0"/>
            <a:r>
              <a:rPr lang="ko-KR" altLang="en-US" dirty="0"/>
              <a:t>개정이력 </a:t>
            </a:r>
            <a:r>
              <a:rPr lang="en-US" altLang="ko-KR" dirty="0"/>
              <a:t>/ INDEX</a:t>
            </a:r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2F7F8DC-2C93-5D1A-3282-F84318E780E3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155575" y="6592752"/>
            <a:ext cx="9594850" cy="0"/>
          </a:xfrm>
          <a:prstGeom prst="line">
            <a:avLst/>
          </a:prstGeom>
          <a:noFill/>
          <a:ln w="6350" algn="ctr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81D1F4-984D-61DC-37B9-956A434504B8}"/>
              </a:ext>
            </a:extLst>
          </p:cNvPr>
          <p:cNvSpPr txBox="1"/>
          <p:nvPr userDrawn="1"/>
        </p:nvSpPr>
        <p:spPr>
          <a:xfrm>
            <a:off x="5703570" y="6610170"/>
            <a:ext cx="784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fld id="{D568C995-4186-43C9-8306-6F66FA7E5460}" type="slidenum"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>
                <a:spcAft>
                  <a:spcPts val="300"/>
                </a:spcAft>
              </a:pPr>
              <a:t>‹#›</a:t>
            </a:fld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ACDE0-8F1F-A8EC-F9CC-592133400408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55575" y="6615884"/>
            <a:ext cx="912091" cy="168852"/>
            <a:chOff x="113410" y="6637093"/>
            <a:chExt cx="1003470" cy="185738"/>
          </a:xfrm>
          <a:solidFill>
            <a:schemeClr val="bg1"/>
          </a:solidFill>
        </p:grpSpPr>
        <p:pic>
          <p:nvPicPr>
            <p:cNvPr id="12" name="Picture 24">
              <a:extLst>
                <a:ext uri="{FF2B5EF4-FFF2-40B4-BE49-F238E27FC236}">
                  <a16:creationId xmlns:a16="http://schemas.microsoft.com/office/drawing/2014/main" id="{5B2AF898-0424-3C6F-626D-1A47D4F5765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" y="6646567"/>
              <a:ext cx="449298" cy="173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25">
              <a:extLst>
                <a:ext uri="{FF2B5EF4-FFF2-40B4-BE49-F238E27FC236}">
                  <a16:creationId xmlns:a16="http://schemas.microsoft.com/office/drawing/2014/main" id="{90FD1376-3F0C-14E1-1F21-51BFE94D8E0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27" y="6637093"/>
              <a:ext cx="56495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2016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222A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개체 틀 1">
            <a:extLst>
              <a:ext uri="{FF2B5EF4-FFF2-40B4-BE49-F238E27FC236}">
                <a16:creationId xmlns:a16="http://schemas.microsoft.com/office/drawing/2014/main" id="{3F720704-33F8-2C87-0B27-113E5023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922" y="2324258"/>
            <a:ext cx="73134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3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463D45A-F652-42BB-C541-4A83799ADBF0}"/>
              </a:ext>
            </a:extLst>
          </p:cNvPr>
          <p:cNvCxnSpPr>
            <a:cxnSpLocks/>
          </p:cNvCxnSpPr>
          <p:nvPr userDrawn="1"/>
        </p:nvCxnSpPr>
        <p:spPr>
          <a:xfrm>
            <a:off x="681038" y="2699657"/>
            <a:ext cx="0" cy="574766"/>
          </a:xfrm>
          <a:prstGeom prst="line">
            <a:avLst/>
          </a:prstGeom>
          <a:ln w="381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537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54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B47588-6B80-F461-7EBA-9183818EB8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71170039"/>
              </p:ext>
            </p:extLst>
          </p:nvPr>
        </p:nvGraphicFramePr>
        <p:xfrm>
          <a:off x="47625" y="44451"/>
          <a:ext cx="9822951" cy="6544172"/>
        </p:xfrm>
        <a:graphic>
          <a:graphicData uri="http://schemas.openxmlformats.org/drawingml/2006/table">
            <a:tbl>
              <a:tblPr/>
              <a:tblGrid>
                <a:gridCol w="712475">
                  <a:extLst>
                    <a:ext uri="{9D8B030D-6E8A-4147-A177-3AD203B41FA5}">
                      <a16:colId xmlns:a16="http://schemas.microsoft.com/office/drawing/2014/main" val="4189206405"/>
                    </a:ext>
                  </a:extLst>
                </a:gridCol>
                <a:gridCol w="1882132">
                  <a:extLst>
                    <a:ext uri="{9D8B030D-6E8A-4147-A177-3AD203B41FA5}">
                      <a16:colId xmlns:a16="http://schemas.microsoft.com/office/drawing/2014/main" val="2928356377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37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+mn-ea"/>
                          <a:ea typeface=""/>
                          <a:cs typeface=""/>
                        </a:rPr>
                        <a:t>금호건설 브랜드 홈페이지 리뉴얼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경로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108781" marR="108781" marT="49133" marB="4913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 gridSpan="6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0"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28889"/>
                  </a:ext>
                </a:extLst>
              </a:tr>
              <a:tr h="5888852">
                <a:tc gridSpan="6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0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10DCE2-35B1-823B-7D22-A332C2D062D0}"/>
              </a:ext>
            </a:extLst>
          </p:cNvPr>
          <p:cNvSpPr txBox="1"/>
          <p:nvPr userDrawn="1"/>
        </p:nvSpPr>
        <p:spPr>
          <a:xfrm>
            <a:off x="4560570" y="6610170"/>
            <a:ext cx="784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fld id="{D568C995-4186-43C9-8306-6F66FA7E5460}" type="slidenum"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>
                <a:spcAft>
                  <a:spcPts val="300"/>
                </a:spcAft>
              </a:pPr>
              <a:t>‹#›</a:t>
            </a:fld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C45821-2242-9524-0043-285EF951DE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1202" y="6640599"/>
            <a:ext cx="912091" cy="168852"/>
            <a:chOff x="113410" y="6637093"/>
            <a:chExt cx="1003470" cy="185738"/>
          </a:xfrm>
          <a:solidFill>
            <a:schemeClr val="bg1"/>
          </a:solidFill>
        </p:grpSpPr>
        <p:pic>
          <p:nvPicPr>
            <p:cNvPr id="10" name="Picture 24">
              <a:extLst>
                <a:ext uri="{FF2B5EF4-FFF2-40B4-BE49-F238E27FC236}">
                  <a16:creationId xmlns:a16="http://schemas.microsoft.com/office/drawing/2014/main" id="{E93502CD-2007-7494-9635-AABB348DAB7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" y="6646567"/>
              <a:ext cx="449298" cy="173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5">
              <a:extLst>
                <a:ext uri="{FF2B5EF4-FFF2-40B4-BE49-F238E27FC236}">
                  <a16:creationId xmlns:a16="http://schemas.microsoft.com/office/drawing/2014/main" id="{053DDECD-0CB0-690A-AE13-F6F047B44D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27" y="6637093"/>
              <a:ext cx="56495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텍스트 개체 틀 20">
            <a:extLst>
              <a:ext uri="{FF2B5EF4-FFF2-40B4-BE49-F238E27FC236}">
                <a16:creationId xmlns:a16="http://schemas.microsoft.com/office/drawing/2014/main" id="{E86BE7C8-0CD5-0614-A4DA-3BB84E2DE00A}"/>
              </a:ext>
            </a:extLst>
          </p:cNvPr>
          <p:cNvSpPr txBox="1">
            <a:spLocks/>
          </p:cNvSpPr>
          <p:nvPr userDrawn="1"/>
        </p:nvSpPr>
        <p:spPr>
          <a:xfrm>
            <a:off x="3932607" y="289599"/>
            <a:ext cx="2409825" cy="2098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4" name="Picture 2" descr="금호건설">
            <a:extLst>
              <a:ext uri="{FF2B5EF4-FFF2-40B4-BE49-F238E27FC236}">
                <a16:creationId xmlns:a16="http://schemas.microsoft.com/office/drawing/2014/main" id="{737B7A3E-1743-7025-F78C-1E8434FA538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16432" r="7291" b="20649"/>
          <a:stretch/>
        </p:blipFill>
        <p:spPr bwMode="auto">
          <a:xfrm>
            <a:off x="8501448" y="90269"/>
            <a:ext cx="904753" cy="3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32">
            <a:extLst>
              <a:ext uri="{FF2B5EF4-FFF2-40B4-BE49-F238E27FC236}">
                <a16:creationId xmlns:a16="http://schemas.microsoft.com/office/drawing/2014/main" id="{9FC272B1-DE69-AF88-17D2-E48C871557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4047" y="57151"/>
            <a:ext cx="1887807" cy="182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화면명을 입력해주세요</a:t>
            </a:r>
          </a:p>
        </p:txBody>
      </p:sp>
      <p:sp>
        <p:nvSpPr>
          <p:cNvPr id="16" name="내용 개체 틀 32">
            <a:extLst>
              <a:ext uri="{FF2B5EF4-FFF2-40B4-BE49-F238E27FC236}">
                <a16:creationId xmlns:a16="http://schemas.microsoft.com/office/drawing/2014/main" id="{D97FFCCF-2E83-AE55-3191-1433BF53C34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6539" y="261303"/>
            <a:ext cx="1887807" cy="20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</a:t>
            </a:r>
            <a:r>
              <a:rPr lang="ko-KR" altLang="en-US" dirty="0"/>
              <a:t>를 입력해주세요</a:t>
            </a:r>
          </a:p>
        </p:txBody>
      </p:sp>
      <p:sp>
        <p:nvSpPr>
          <p:cNvPr id="17" name="내용 개체 틀 32">
            <a:extLst>
              <a:ext uri="{FF2B5EF4-FFF2-40B4-BE49-F238E27FC236}">
                <a16:creationId xmlns:a16="http://schemas.microsoft.com/office/drawing/2014/main" id="{F7A50CAC-F1F9-2DE5-2102-A8BFE7391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63039" y="259691"/>
            <a:ext cx="2879595" cy="209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altLang="ko-KR" dirty="0"/>
              <a:t>Ex) 1depth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2depth</a:t>
            </a:r>
            <a:r>
              <a:rPr lang="ko-KR" altLang="en-US" dirty="0"/>
              <a:t> </a:t>
            </a:r>
          </a:p>
        </p:txBody>
      </p:sp>
      <p:graphicFrame>
        <p:nvGraphicFramePr>
          <p:cNvPr id="2" name="표 21">
            <a:extLst>
              <a:ext uri="{FF2B5EF4-FFF2-40B4-BE49-F238E27FC236}">
                <a16:creationId xmlns:a16="http://schemas.microsoft.com/office/drawing/2014/main" id="{B89556E4-78EB-6878-0D50-E2680065265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835740498"/>
              </p:ext>
            </p:extLst>
          </p:nvPr>
        </p:nvGraphicFramePr>
        <p:xfrm>
          <a:off x="47625" y="475389"/>
          <a:ext cx="7877178" cy="22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863">
                  <a:extLst>
                    <a:ext uri="{9D8B030D-6E8A-4147-A177-3AD203B41FA5}">
                      <a16:colId xmlns:a16="http://schemas.microsoft.com/office/drawing/2014/main" val="238854394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50231951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54453459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721210978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401651455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321105993"/>
                    </a:ext>
                  </a:extLst>
                </a:gridCol>
              </a:tblGrid>
              <a:tr h="2297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브랜드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분양정보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공사</a:t>
                      </a:r>
                      <a:r>
                        <a:rPr lang="en-US" altLang="ko-KR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입주정보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마이 아테라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27101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9C573087-7F45-15EC-CBD2-B8C1380B8E76}"/>
              </a:ext>
            </a:extLst>
          </p:cNvPr>
          <p:cNvGrpSpPr/>
          <p:nvPr userDrawn="1"/>
        </p:nvGrpSpPr>
        <p:grpSpPr>
          <a:xfrm>
            <a:off x="7305480" y="511778"/>
            <a:ext cx="416637" cy="161925"/>
            <a:chOff x="7335087" y="521497"/>
            <a:chExt cx="416637" cy="161925"/>
          </a:xfrm>
        </p:grpSpPr>
        <p:sp>
          <p:nvSpPr>
            <p:cNvPr id="5" name="Menu">
              <a:extLst>
                <a:ext uri="{FF2B5EF4-FFF2-40B4-BE49-F238E27FC236}">
                  <a16:creationId xmlns:a16="http://schemas.microsoft.com/office/drawing/2014/main" id="{582E31C7-AB32-846E-6809-6CC0C466F77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589799" y="555555"/>
              <a:ext cx="161925" cy="103188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" name="Search">
              <a:extLst>
                <a:ext uri="{FF2B5EF4-FFF2-40B4-BE49-F238E27FC236}">
                  <a16:creationId xmlns:a16="http://schemas.microsoft.com/office/drawing/2014/main" id="{16D35FC7-2B8B-6948-789F-908A21B016BC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335087" y="521497"/>
              <a:ext cx="161925" cy="161925"/>
            </a:xfrm>
            <a:custGeom>
              <a:avLst/>
              <a:gdLst>
                <a:gd name="T0" fmla="*/ 533 w 1402"/>
                <a:gd name="T1" fmla="*/ 0 h 1402"/>
                <a:gd name="T2" fmla="*/ 0 w 1402"/>
                <a:gd name="T3" fmla="*/ 532 h 1402"/>
                <a:gd name="T4" fmla="*/ 533 w 1402"/>
                <a:gd name="T5" fmla="*/ 1065 h 1402"/>
                <a:gd name="T6" fmla="*/ 862 w 1402"/>
                <a:gd name="T7" fmla="*/ 950 h 1402"/>
                <a:gd name="T8" fmla="*/ 909 w 1402"/>
                <a:gd name="T9" fmla="*/ 997 h 1402"/>
                <a:gd name="T10" fmla="*/ 928 w 1402"/>
                <a:gd name="T11" fmla="*/ 1113 h 1402"/>
                <a:gd name="T12" fmla="*/ 1177 w 1402"/>
                <a:gd name="T13" fmla="*/ 1364 h 1402"/>
                <a:gd name="T14" fmla="*/ 1318 w 1402"/>
                <a:gd name="T15" fmla="*/ 1364 h 1402"/>
                <a:gd name="T16" fmla="*/ 1364 w 1402"/>
                <a:gd name="T17" fmla="*/ 1318 h 1402"/>
                <a:gd name="T18" fmla="*/ 1364 w 1402"/>
                <a:gd name="T19" fmla="*/ 1177 h 1402"/>
                <a:gd name="T20" fmla="*/ 1114 w 1402"/>
                <a:gd name="T21" fmla="*/ 926 h 1402"/>
                <a:gd name="T22" fmla="*/ 997 w 1402"/>
                <a:gd name="T23" fmla="*/ 909 h 1402"/>
                <a:gd name="T24" fmla="*/ 950 w 1402"/>
                <a:gd name="T25" fmla="*/ 861 h 1402"/>
                <a:gd name="T26" fmla="*/ 1065 w 1402"/>
                <a:gd name="T27" fmla="*/ 532 h 1402"/>
                <a:gd name="T28" fmla="*/ 533 w 1402"/>
                <a:gd name="T29" fmla="*/ 0 h 1402"/>
                <a:gd name="T30" fmla="*/ 533 w 1402"/>
                <a:gd name="T31" fmla="*/ 98 h 1402"/>
                <a:gd name="T32" fmla="*/ 967 w 1402"/>
                <a:gd name="T33" fmla="*/ 532 h 1402"/>
                <a:gd name="T34" fmla="*/ 533 w 1402"/>
                <a:gd name="T35" fmla="*/ 965 h 1402"/>
                <a:gd name="T36" fmla="*/ 98 w 1402"/>
                <a:gd name="T37" fmla="*/ 532 h 1402"/>
                <a:gd name="T38" fmla="*/ 533 w 1402"/>
                <a:gd name="T39" fmla="*/ 98 h 1402"/>
                <a:gd name="T40" fmla="*/ 258 w 1402"/>
                <a:gd name="T41" fmla="*/ 393 h 1402"/>
                <a:gd name="T42" fmla="*/ 214 w 1402"/>
                <a:gd name="T43" fmla="*/ 549 h 1402"/>
                <a:gd name="T44" fmla="*/ 511 w 1402"/>
                <a:gd name="T45" fmla="*/ 848 h 1402"/>
                <a:gd name="T46" fmla="*/ 682 w 1402"/>
                <a:gd name="T47" fmla="*/ 794 h 1402"/>
                <a:gd name="T48" fmla="*/ 641 w 1402"/>
                <a:gd name="T49" fmla="*/ 795 h 1402"/>
                <a:gd name="T50" fmla="*/ 256 w 1402"/>
                <a:gd name="T51" fmla="*/ 410 h 1402"/>
                <a:gd name="T52" fmla="*/ 258 w 1402"/>
                <a:gd name="T53" fmla="*/ 393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2" h="1402">
                  <a:moveTo>
                    <a:pt x="533" y="0"/>
                  </a:moveTo>
                  <a:cubicBezTo>
                    <a:pt x="238" y="0"/>
                    <a:pt x="0" y="238"/>
                    <a:pt x="0" y="532"/>
                  </a:cubicBezTo>
                  <a:cubicBezTo>
                    <a:pt x="0" y="827"/>
                    <a:pt x="238" y="1065"/>
                    <a:pt x="533" y="1065"/>
                  </a:cubicBezTo>
                  <a:cubicBezTo>
                    <a:pt x="657" y="1065"/>
                    <a:pt x="771" y="1021"/>
                    <a:pt x="862" y="950"/>
                  </a:cubicBezTo>
                  <a:lnTo>
                    <a:pt x="909" y="997"/>
                  </a:lnTo>
                  <a:cubicBezTo>
                    <a:pt x="890" y="1035"/>
                    <a:pt x="896" y="1081"/>
                    <a:pt x="928" y="1113"/>
                  </a:cubicBezTo>
                  <a:lnTo>
                    <a:pt x="1177" y="1364"/>
                  </a:lnTo>
                  <a:cubicBezTo>
                    <a:pt x="1216" y="1402"/>
                    <a:pt x="1279" y="1402"/>
                    <a:pt x="1318" y="1364"/>
                  </a:cubicBezTo>
                  <a:lnTo>
                    <a:pt x="1364" y="1318"/>
                  </a:lnTo>
                  <a:cubicBezTo>
                    <a:pt x="1402" y="1279"/>
                    <a:pt x="1402" y="1216"/>
                    <a:pt x="1364" y="1177"/>
                  </a:cubicBezTo>
                  <a:lnTo>
                    <a:pt x="1114" y="926"/>
                  </a:lnTo>
                  <a:cubicBezTo>
                    <a:pt x="1083" y="894"/>
                    <a:pt x="1035" y="889"/>
                    <a:pt x="997" y="909"/>
                  </a:cubicBezTo>
                  <a:lnTo>
                    <a:pt x="950" y="861"/>
                  </a:lnTo>
                  <a:cubicBezTo>
                    <a:pt x="1022" y="771"/>
                    <a:pt x="1065" y="657"/>
                    <a:pt x="1065" y="532"/>
                  </a:cubicBezTo>
                  <a:cubicBezTo>
                    <a:pt x="1065" y="238"/>
                    <a:pt x="827" y="0"/>
                    <a:pt x="533" y="0"/>
                  </a:cubicBezTo>
                  <a:close/>
                  <a:moveTo>
                    <a:pt x="533" y="98"/>
                  </a:moveTo>
                  <a:cubicBezTo>
                    <a:pt x="772" y="98"/>
                    <a:pt x="967" y="293"/>
                    <a:pt x="967" y="532"/>
                  </a:cubicBezTo>
                  <a:cubicBezTo>
                    <a:pt x="967" y="772"/>
                    <a:pt x="772" y="965"/>
                    <a:pt x="533" y="965"/>
                  </a:cubicBezTo>
                  <a:cubicBezTo>
                    <a:pt x="293" y="965"/>
                    <a:pt x="98" y="772"/>
                    <a:pt x="98" y="532"/>
                  </a:cubicBezTo>
                  <a:cubicBezTo>
                    <a:pt x="98" y="293"/>
                    <a:pt x="293" y="98"/>
                    <a:pt x="533" y="98"/>
                  </a:cubicBezTo>
                  <a:close/>
                  <a:moveTo>
                    <a:pt x="258" y="393"/>
                  </a:moveTo>
                  <a:cubicBezTo>
                    <a:pt x="230" y="439"/>
                    <a:pt x="214" y="492"/>
                    <a:pt x="214" y="549"/>
                  </a:cubicBezTo>
                  <a:cubicBezTo>
                    <a:pt x="214" y="714"/>
                    <a:pt x="346" y="848"/>
                    <a:pt x="511" y="848"/>
                  </a:cubicBezTo>
                  <a:cubicBezTo>
                    <a:pt x="574" y="848"/>
                    <a:pt x="634" y="827"/>
                    <a:pt x="682" y="794"/>
                  </a:cubicBezTo>
                  <a:cubicBezTo>
                    <a:pt x="669" y="795"/>
                    <a:pt x="654" y="795"/>
                    <a:pt x="641" y="795"/>
                  </a:cubicBezTo>
                  <a:cubicBezTo>
                    <a:pt x="429" y="795"/>
                    <a:pt x="256" y="623"/>
                    <a:pt x="256" y="410"/>
                  </a:cubicBezTo>
                  <a:cubicBezTo>
                    <a:pt x="256" y="405"/>
                    <a:pt x="258" y="399"/>
                    <a:pt x="258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955CE71-7583-731E-7725-C0F9D8E5B7C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4218" y="506411"/>
            <a:ext cx="975082" cy="1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577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B47588-6B80-F461-7EBA-9183818EB8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71170039"/>
              </p:ext>
            </p:extLst>
          </p:nvPr>
        </p:nvGraphicFramePr>
        <p:xfrm>
          <a:off x="47625" y="44451"/>
          <a:ext cx="9822951" cy="6544172"/>
        </p:xfrm>
        <a:graphic>
          <a:graphicData uri="http://schemas.openxmlformats.org/drawingml/2006/table">
            <a:tbl>
              <a:tblPr/>
              <a:tblGrid>
                <a:gridCol w="712475">
                  <a:extLst>
                    <a:ext uri="{9D8B030D-6E8A-4147-A177-3AD203B41FA5}">
                      <a16:colId xmlns:a16="http://schemas.microsoft.com/office/drawing/2014/main" val="4189206405"/>
                    </a:ext>
                  </a:extLst>
                </a:gridCol>
                <a:gridCol w="1882132">
                  <a:extLst>
                    <a:ext uri="{9D8B030D-6E8A-4147-A177-3AD203B41FA5}">
                      <a16:colId xmlns:a16="http://schemas.microsoft.com/office/drawing/2014/main" val="2928356377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37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+mn-ea"/>
                          <a:ea typeface=""/>
                          <a:cs typeface=""/>
                        </a:rPr>
                        <a:t>금호건설 브랜드 홈페이지 리뉴얼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경로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108781" marR="108781" marT="49133" marB="4913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 gridSpan="6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0"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28889"/>
                  </a:ext>
                </a:extLst>
              </a:tr>
              <a:tr h="5888852">
                <a:tc gridSpan="6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0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10DCE2-35B1-823B-7D22-A332C2D062D0}"/>
              </a:ext>
            </a:extLst>
          </p:cNvPr>
          <p:cNvSpPr txBox="1"/>
          <p:nvPr userDrawn="1"/>
        </p:nvSpPr>
        <p:spPr>
          <a:xfrm>
            <a:off x="4560570" y="6610170"/>
            <a:ext cx="784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fld id="{D568C995-4186-43C9-8306-6F66FA7E5460}" type="slidenum"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>
                <a:spcAft>
                  <a:spcPts val="300"/>
                </a:spcAft>
              </a:pPr>
              <a:t>‹#›</a:t>
            </a:fld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C45821-2242-9524-0043-285EF951DE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1202" y="6640599"/>
            <a:ext cx="912091" cy="168852"/>
            <a:chOff x="113410" y="6637093"/>
            <a:chExt cx="1003470" cy="185738"/>
          </a:xfrm>
          <a:solidFill>
            <a:schemeClr val="bg1"/>
          </a:solidFill>
        </p:grpSpPr>
        <p:pic>
          <p:nvPicPr>
            <p:cNvPr id="10" name="Picture 24">
              <a:extLst>
                <a:ext uri="{FF2B5EF4-FFF2-40B4-BE49-F238E27FC236}">
                  <a16:creationId xmlns:a16="http://schemas.microsoft.com/office/drawing/2014/main" id="{E93502CD-2007-7494-9635-AABB348DAB7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" y="6646567"/>
              <a:ext cx="449298" cy="173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5">
              <a:extLst>
                <a:ext uri="{FF2B5EF4-FFF2-40B4-BE49-F238E27FC236}">
                  <a16:creationId xmlns:a16="http://schemas.microsoft.com/office/drawing/2014/main" id="{053DDECD-0CB0-690A-AE13-F6F047B44D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27" y="6637093"/>
              <a:ext cx="56495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2" descr="금호건설">
            <a:extLst>
              <a:ext uri="{FF2B5EF4-FFF2-40B4-BE49-F238E27FC236}">
                <a16:creationId xmlns:a16="http://schemas.microsoft.com/office/drawing/2014/main" id="{737B7A3E-1743-7025-F78C-1E8434FA538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16432" r="7291" b="20649"/>
          <a:stretch/>
        </p:blipFill>
        <p:spPr bwMode="auto">
          <a:xfrm>
            <a:off x="8501448" y="90269"/>
            <a:ext cx="904753" cy="3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32">
            <a:extLst>
              <a:ext uri="{FF2B5EF4-FFF2-40B4-BE49-F238E27FC236}">
                <a16:creationId xmlns:a16="http://schemas.microsoft.com/office/drawing/2014/main" id="{9FC272B1-DE69-AF88-17D2-E48C871557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4047" y="57151"/>
            <a:ext cx="1887807" cy="182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화면명을 입력해주세요</a:t>
            </a:r>
          </a:p>
        </p:txBody>
      </p:sp>
      <p:sp>
        <p:nvSpPr>
          <p:cNvPr id="16" name="내용 개체 틀 32">
            <a:extLst>
              <a:ext uri="{FF2B5EF4-FFF2-40B4-BE49-F238E27FC236}">
                <a16:creationId xmlns:a16="http://schemas.microsoft.com/office/drawing/2014/main" id="{D97FFCCF-2E83-AE55-3191-1433BF53C34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6539" y="261303"/>
            <a:ext cx="1887807" cy="20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</a:t>
            </a:r>
            <a:r>
              <a:rPr lang="ko-KR" altLang="en-US" dirty="0"/>
              <a:t>를 입력해주세요</a:t>
            </a:r>
          </a:p>
        </p:txBody>
      </p:sp>
      <p:sp>
        <p:nvSpPr>
          <p:cNvPr id="17" name="내용 개체 틀 32">
            <a:extLst>
              <a:ext uri="{FF2B5EF4-FFF2-40B4-BE49-F238E27FC236}">
                <a16:creationId xmlns:a16="http://schemas.microsoft.com/office/drawing/2014/main" id="{F7A50CAC-F1F9-2DE5-2102-A8BFE7391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63039" y="259691"/>
            <a:ext cx="2879595" cy="209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altLang="ko-KR" dirty="0"/>
              <a:t>Ex) 1depth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2depth</a:t>
            </a:r>
            <a:r>
              <a:rPr lang="ko-KR" altLang="en-US" dirty="0"/>
              <a:t> </a:t>
            </a:r>
          </a:p>
        </p:txBody>
      </p:sp>
      <p:graphicFrame>
        <p:nvGraphicFramePr>
          <p:cNvPr id="23" name="표 21">
            <a:extLst>
              <a:ext uri="{FF2B5EF4-FFF2-40B4-BE49-F238E27FC236}">
                <a16:creationId xmlns:a16="http://schemas.microsoft.com/office/drawing/2014/main" id="{35EC8802-FCED-1F8F-F0CB-34647CF4E41B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43588705"/>
              </p:ext>
            </p:extLst>
          </p:nvPr>
        </p:nvGraphicFramePr>
        <p:xfrm>
          <a:off x="47625" y="475389"/>
          <a:ext cx="7877178" cy="22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863">
                  <a:extLst>
                    <a:ext uri="{9D8B030D-6E8A-4147-A177-3AD203B41FA5}">
                      <a16:colId xmlns:a16="http://schemas.microsoft.com/office/drawing/2014/main" val="238854394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50231951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54453459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721210978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401651455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321105993"/>
                    </a:ext>
                  </a:extLst>
                </a:gridCol>
              </a:tblGrid>
              <a:tr h="2297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브랜드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분양정보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단지정보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마이 아테라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27101"/>
                  </a:ext>
                </a:extLst>
              </a:tr>
            </a:tbl>
          </a:graphicData>
        </a:graphic>
      </p:graphicFrame>
      <p:grpSp>
        <p:nvGrpSpPr>
          <p:cNvPr id="24" name="그룹 23">
            <a:extLst>
              <a:ext uri="{FF2B5EF4-FFF2-40B4-BE49-F238E27FC236}">
                <a16:creationId xmlns:a16="http://schemas.microsoft.com/office/drawing/2014/main" id="{D62AF96E-C340-9964-0D75-12D172458182}"/>
              </a:ext>
            </a:extLst>
          </p:cNvPr>
          <p:cNvGrpSpPr/>
          <p:nvPr userDrawn="1"/>
        </p:nvGrpSpPr>
        <p:grpSpPr>
          <a:xfrm>
            <a:off x="7305480" y="511778"/>
            <a:ext cx="416637" cy="161925"/>
            <a:chOff x="7335087" y="521497"/>
            <a:chExt cx="416637" cy="161925"/>
          </a:xfrm>
        </p:grpSpPr>
        <p:sp>
          <p:nvSpPr>
            <p:cNvPr id="25" name="Menu">
              <a:extLst>
                <a:ext uri="{FF2B5EF4-FFF2-40B4-BE49-F238E27FC236}">
                  <a16:creationId xmlns:a16="http://schemas.microsoft.com/office/drawing/2014/main" id="{BAAAAF7C-B430-7BC4-8696-7A3574410B4E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589799" y="555555"/>
              <a:ext cx="161925" cy="103188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Search">
              <a:extLst>
                <a:ext uri="{FF2B5EF4-FFF2-40B4-BE49-F238E27FC236}">
                  <a16:creationId xmlns:a16="http://schemas.microsoft.com/office/drawing/2014/main" id="{0E5DFBD5-83DD-6944-04B5-FC7382784A48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335087" y="521497"/>
              <a:ext cx="161925" cy="161925"/>
            </a:xfrm>
            <a:custGeom>
              <a:avLst/>
              <a:gdLst>
                <a:gd name="T0" fmla="*/ 533 w 1402"/>
                <a:gd name="T1" fmla="*/ 0 h 1402"/>
                <a:gd name="T2" fmla="*/ 0 w 1402"/>
                <a:gd name="T3" fmla="*/ 532 h 1402"/>
                <a:gd name="T4" fmla="*/ 533 w 1402"/>
                <a:gd name="T5" fmla="*/ 1065 h 1402"/>
                <a:gd name="T6" fmla="*/ 862 w 1402"/>
                <a:gd name="T7" fmla="*/ 950 h 1402"/>
                <a:gd name="T8" fmla="*/ 909 w 1402"/>
                <a:gd name="T9" fmla="*/ 997 h 1402"/>
                <a:gd name="T10" fmla="*/ 928 w 1402"/>
                <a:gd name="T11" fmla="*/ 1113 h 1402"/>
                <a:gd name="T12" fmla="*/ 1177 w 1402"/>
                <a:gd name="T13" fmla="*/ 1364 h 1402"/>
                <a:gd name="T14" fmla="*/ 1318 w 1402"/>
                <a:gd name="T15" fmla="*/ 1364 h 1402"/>
                <a:gd name="T16" fmla="*/ 1364 w 1402"/>
                <a:gd name="T17" fmla="*/ 1318 h 1402"/>
                <a:gd name="T18" fmla="*/ 1364 w 1402"/>
                <a:gd name="T19" fmla="*/ 1177 h 1402"/>
                <a:gd name="T20" fmla="*/ 1114 w 1402"/>
                <a:gd name="T21" fmla="*/ 926 h 1402"/>
                <a:gd name="T22" fmla="*/ 997 w 1402"/>
                <a:gd name="T23" fmla="*/ 909 h 1402"/>
                <a:gd name="T24" fmla="*/ 950 w 1402"/>
                <a:gd name="T25" fmla="*/ 861 h 1402"/>
                <a:gd name="T26" fmla="*/ 1065 w 1402"/>
                <a:gd name="T27" fmla="*/ 532 h 1402"/>
                <a:gd name="T28" fmla="*/ 533 w 1402"/>
                <a:gd name="T29" fmla="*/ 0 h 1402"/>
                <a:gd name="T30" fmla="*/ 533 w 1402"/>
                <a:gd name="T31" fmla="*/ 98 h 1402"/>
                <a:gd name="T32" fmla="*/ 967 w 1402"/>
                <a:gd name="T33" fmla="*/ 532 h 1402"/>
                <a:gd name="T34" fmla="*/ 533 w 1402"/>
                <a:gd name="T35" fmla="*/ 965 h 1402"/>
                <a:gd name="T36" fmla="*/ 98 w 1402"/>
                <a:gd name="T37" fmla="*/ 532 h 1402"/>
                <a:gd name="T38" fmla="*/ 533 w 1402"/>
                <a:gd name="T39" fmla="*/ 98 h 1402"/>
                <a:gd name="T40" fmla="*/ 258 w 1402"/>
                <a:gd name="T41" fmla="*/ 393 h 1402"/>
                <a:gd name="T42" fmla="*/ 214 w 1402"/>
                <a:gd name="T43" fmla="*/ 549 h 1402"/>
                <a:gd name="T44" fmla="*/ 511 w 1402"/>
                <a:gd name="T45" fmla="*/ 848 h 1402"/>
                <a:gd name="T46" fmla="*/ 682 w 1402"/>
                <a:gd name="T47" fmla="*/ 794 h 1402"/>
                <a:gd name="T48" fmla="*/ 641 w 1402"/>
                <a:gd name="T49" fmla="*/ 795 h 1402"/>
                <a:gd name="T50" fmla="*/ 256 w 1402"/>
                <a:gd name="T51" fmla="*/ 410 h 1402"/>
                <a:gd name="T52" fmla="*/ 258 w 1402"/>
                <a:gd name="T53" fmla="*/ 393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2" h="1402">
                  <a:moveTo>
                    <a:pt x="533" y="0"/>
                  </a:moveTo>
                  <a:cubicBezTo>
                    <a:pt x="238" y="0"/>
                    <a:pt x="0" y="238"/>
                    <a:pt x="0" y="532"/>
                  </a:cubicBezTo>
                  <a:cubicBezTo>
                    <a:pt x="0" y="827"/>
                    <a:pt x="238" y="1065"/>
                    <a:pt x="533" y="1065"/>
                  </a:cubicBezTo>
                  <a:cubicBezTo>
                    <a:pt x="657" y="1065"/>
                    <a:pt x="771" y="1021"/>
                    <a:pt x="862" y="950"/>
                  </a:cubicBezTo>
                  <a:lnTo>
                    <a:pt x="909" y="997"/>
                  </a:lnTo>
                  <a:cubicBezTo>
                    <a:pt x="890" y="1035"/>
                    <a:pt x="896" y="1081"/>
                    <a:pt x="928" y="1113"/>
                  </a:cubicBezTo>
                  <a:lnTo>
                    <a:pt x="1177" y="1364"/>
                  </a:lnTo>
                  <a:cubicBezTo>
                    <a:pt x="1216" y="1402"/>
                    <a:pt x="1279" y="1402"/>
                    <a:pt x="1318" y="1364"/>
                  </a:cubicBezTo>
                  <a:lnTo>
                    <a:pt x="1364" y="1318"/>
                  </a:lnTo>
                  <a:cubicBezTo>
                    <a:pt x="1402" y="1279"/>
                    <a:pt x="1402" y="1216"/>
                    <a:pt x="1364" y="1177"/>
                  </a:cubicBezTo>
                  <a:lnTo>
                    <a:pt x="1114" y="926"/>
                  </a:lnTo>
                  <a:cubicBezTo>
                    <a:pt x="1083" y="894"/>
                    <a:pt x="1035" y="889"/>
                    <a:pt x="997" y="909"/>
                  </a:cubicBezTo>
                  <a:lnTo>
                    <a:pt x="950" y="861"/>
                  </a:lnTo>
                  <a:cubicBezTo>
                    <a:pt x="1022" y="771"/>
                    <a:pt x="1065" y="657"/>
                    <a:pt x="1065" y="532"/>
                  </a:cubicBezTo>
                  <a:cubicBezTo>
                    <a:pt x="1065" y="238"/>
                    <a:pt x="827" y="0"/>
                    <a:pt x="533" y="0"/>
                  </a:cubicBezTo>
                  <a:close/>
                  <a:moveTo>
                    <a:pt x="533" y="98"/>
                  </a:moveTo>
                  <a:cubicBezTo>
                    <a:pt x="772" y="98"/>
                    <a:pt x="967" y="293"/>
                    <a:pt x="967" y="532"/>
                  </a:cubicBezTo>
                  <a:cubicBezTo>
                    <a:pt x="967" y="772"/>
                    <a:pt x="772" y="965"/>
                    <a:pt x="533" y="965"/>
                  </a:cubicBezTo>
                  <a:cubicBezTo>
                    <a:pt x="293" y="965"/>
                    <a:pt x="98" y="772"/>
                    <a:pt x="98" y="532"/>
                  </a:cubicBezTo>
                  <a:cubicBezTo>
                    <a:pt x="98" y="293"/>
                    <a:pt x="293" y="98"/>
                    <a:pt x="533" y="98"/>
                  </a:cubicBezTo>
                  <a:close/>
                  <a:moveTo>
                    <a:pt x="258" y="393"/>
                  </a:moveTo>
                  <a:cubicBezTo>
                    <a:pt x="230" y="439"/>
                    <a:pt x="214" y="492"/>
                    <a:pt x="214" y="549"/>
                  </a:cubicBezTo>
                  <a:cubicBezTo>
                    <a:pt x="214" y="714"/>
                    <a:pt x="346" y="848"/>
                    <a:pt x="511" y="848"/>
                  </a:cubicBezTo>
                  <a:cubicBezTo>
                    <a:pt x="574" y="848"/>
                    <a:pt x="634" y="827"/>
                    <a:pt x="682" y="794"/>
                  </a:cubicBezTo>
                  <a:cubicBezTo>
                    <a:pt x="669" y="795"/>
                    <a:pt x="654" y="795"/>
                    <a:pt x="641" y="795"/>
                  </a:cubicBezTo>
                  <a:cubicBezTo>
                    <a:pt x="429" y="795"/>
                    <a:pt x="256" y="623"/>
                    <a:pt x="256" y="410"/>
                  </a:cubicBezTo>
                  <a:cubicBezTo>
                    <a:pt x="256" y="405"/>
                    <a:pt x="258" y="399"/>
                    <a:pt x="258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3E3200DA-4F63-BB37-B8A5-523AAD273F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4218" y="506411"/>
            <a:ext cx="975082" cy="1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74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B47588-6B80-F461-7EBA-9183818EB8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367641811"/>
              </p:ext>
            </p:extLst>
          </p:nvPr>
        </p:nvGraphicFramePr>
        <p:xfrm>
          <a:off x="47625" y="44451"/>
          <a:ext cx="9822951" cy="6544172"/>
        </p:xfrm>
        <a:graphic>
          <a:graphicData uri="http://schemas.openxmlformats.org/drawingml/2006/table">
            <a:tbl>
              <a:tblPr/>
              <a:tblGrid>
                <a:gridCol w="712475">
                  <a:extLst>
                    <a:ext uri="{9D8B030D-6E8A-4147-A177-3AD203B41FA5}">
                      <a16:colId xmlns:a16="http://schemas.microsoft.com/office/drawing/2014/main" val="4189206405"/>
                    </a:ext>
                  </a:extLst>
                </a:gridCol>
                <a:gridCol w="1882132">
                  <a:extLst>
                    <a:ext uri="{9D8B030D-6E8A-4147-A177-3AD203B41FA5}">
                      <a16:colId xmlns:a16="http://schemas.microsoft.com/office/drawing/2014/main" val="2928356377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37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+mn-ea"/>
                          <a:ea typeface=""/>
                          <a:cs typeface=""/>
                        </a:rPr>
                        <a:t>금호건설 브랜드 홈페이지 리뉴얼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경로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배율미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108781" marR="108781" marT="49133" marB="4913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 gridSpan="6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0"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28889"/>
                  </a:ext>
                </a:extLst>
              </a:tr>
              <a:tr h="5888852">
                <a:tc gridSpan="6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0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10DCE2-35B1-823B-7D22-A332C2D062D0}"/>
              </a:ext>
            </a:extLst>
          </p:cNvPr>
          <p:cNvSpPr txBox="1"/>
          <p:nvPr userDrawn="1"/>
        </p:nvSpPr>
        <p:spPr>
          <a:xfrm>
            <a:off x="4560570" y="6610170"/>
            <a:ext cx="784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fld id="{D568C995-4186-43C9-8306-6F66FA7E5460}" type="slidenum"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>
                <a:spcAft>
                  <a:spcPts val="300"/>
                </a:spcAft>
              </a:pPr>
              <a:t>‹#›</a:t>
            </a:fld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C45821-2242-9524-0043-285EF951DE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1202" y="6640599"/>
            <a:ext cx="912091" cy="168852"/>
            <a:chOff x="113410" y="6637093"/>
            <a:chExt cx="1003470" cy="185738"/>
          </a:xfrm>
          <a:solidFill>
            <a:schemeClr val="bg1"/>
          </a:solidFill>
        </p:grpSpPr>
        <p:pic>
          <p:nvPicPr>
            <p:cNvPr id="10" name="Picture 24">
              <a:extLst>
                <a:ext uri="{FF2B5EF4-FFF2-40B4-BE49-F238E27FC236}">
                  <a16:creationId xmlns:a16="http://schemas.microsoft.com/office/drawing/2014/main" id="{E93502CD-2007-7494-9635-AABB348DAB7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" y="6646567"/>
              <a:ext cx="449298" cy="173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5">
              <a:extLst>
                <a:ext uri="{FF2B5EF4-FFF2-40B4-BE49-F238E27FC236}">
                  <a16:creationId xmlns:a16="http://schemas.microsoft.com/office/drawing/2014/main" id="{053DDECD-0CB0-690A-AE13-F6F047B44D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27" y="6637093"/>
              <a:ext cx="56495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텍스트 개체 틀 20">
            <a:extLst>
              <a:ext uri="{FF2B5EF4-FFF2-40B4-BE49-F238E27FC236}">
                <a16:creationId xmlns:a16="http://schemas.microsoft.com/office/drawing/2014/main" id="{E86BE7C8-0CD5-0614-A4DA-3BB84E2DE00A}"/>
              </a:ext>
            </a:extLst>
          </p:cNvPr>
          <p:cNvSpPr txBox="1">
            <a:spLocks/>
          </p:cNvSpPr>
          <p:nvPr userDrawn="1"/>
        </p:nvSpPr>
        <p:spPr>
          <a:xfrm>
            <a:off x="3932607" y="289599"/>
            <a:ext cx="2409825" cy="2098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4" name="Picture 2" descr="금호건설">
            <a:extLst>
              <a:ext uri="{FF2B5EF4-FFF2-40B4-BE49-F238E27FC236}">
                <a16:creationId xmlns:a16="http://schemas.microsoft.com/office/drawing/2014/main" id="{737B7A3E-1743-7025-F78C-1E8434FA538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16432" r="7291" b="20649"/>
          <a:stretch/>
        </p:blipFill>
        <p:spPr bwMode="auto">
          <a:xfrm>
            <a:off x="8501448" y="90269"/>
            <a:ext cx="904753" cy="3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32">
            <a:extLst>
              <a:ext uri="{FF2B5EF4-FFF2-40B4-BE49-F238E27FC236}">
                <a16:creationId xmlns:a16="http://schemas.microsoft.com/office/drawing/2014/main" id="{9FC272B1-DE69-AF88-17D2-E48C871557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4047" y="57151"/>
            <a:ext cx="1887807" cy="182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화면명을 입력해주세요</a:t>
            </a:r>
          </a:p>
        </p:txBody>
      </p:sp>
      <p:sp>
        <p:nvSpPr>
          <p:cNvPr id="16" name="내용 개체 틀 32">
            <a:extLst>
              <a:ext uri="{FF2B5EF4-FFF2-40B4-BE49-F238E27FC236}">
                <a16:creationId xmlns:a16="http://schemas.microsoft.com/office/drawing/2014/main" id="{D97FFCCF-2E83-AE55-3191-1433BF53C34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6539" y="261303"/>
            <a:ext cx="1887807" cy="20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</a:t>
            </a:r>
            <a:r>
              <a:rPr lang="ko-KR" altLang="en-US" dirty="0"/>
              <a:t>를 입력해주세요</a:t>
            </a:r>
          </a:p>
        </p:txBody>
      </p:sp>
      <p:sp>
        <p:nvSpPr>
          <p:cNvPr id="17" name="내용 개체 틀 32">
            <a:extLst>
              <a:ext uri="{FF2B5EF4-FFF2-40B4-BE49-F238E27FC236}">
                <a16:creationId xmlns:a16="http://schemas.microsoft.com/office/drawing/2014/main" id="{F7A50CAC-F1F9-2DE5-2102-A8BFE7391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63039" y="259691"/>
            <a:ext cx="2879595" cy="209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altLang="ko-KR" dirty="0"/>
              <a:t>Ex) 1depth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2depth</a:t>
            </a:r>
            <a:r>
              <a:rPr lang="ko-KR" altLang="en-US" dirty="0"/>
              <a:t> </a:t>
            </a:r>
          </a:p>
        </p:txBody>
      </p:sp>
      <p:sp>
        <p:nvSpPr>
          <p:cNvPr id="2" name="직사각형 12">
            <a:extLst>
              <a:ext uri="{FF2B5EF4-FFF2-40B4-BE49-F238E27FC236}">
                <a16:creationId xmlns:a16="http://schemas.microsoft.com/office/drawing/2014/main" id="{2E7CA420-84E0-0802-F965-7FCDC6D8EF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625" y="6455301"/>
            <a:ext cx="7885413" cy="1279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latinLnBrk="1" hangingPunct="1"/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페이지 계속</a:t>
            </a:r>
          </a:p>
        </p:txBody>
      </p:sp>
      <p:graphicFrame>
        <p:nvGraphicFramePr>
          <p:cNvPr id="24" name="표 21">
            <a:extLst>
              <a:ext uri="{FF2B5EF4-FFF2-40B4-BE49-F238E27FC236}">
                <a16:creationId xmlns:a16="http://schemas.microsoft.com/office/drawing/2014/main" id="{838BD39B-B52A-DEA3-AABA-D4EBBB5EB9B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01022963"/>
              </p:ext>
            </p:extLst>
          </p:nvPr>
        </p:nvGraphicFramePr>
        <p:xfrm>
          <a:off x="47625" y="475389"/>
          <a:ext cx="7877178" cy="22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863">
                  <a:extLst>
                    <a:ext uri="{9D8B030D-6E8A-4147-A177-3AD203B41FA5}">
                      <a16:colId xmlns:a16="http://schemas.microsoft.com/office/drawing/2014/main" val="238854394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50231951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54453459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721210978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401651455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321105993"/>
                    </a:ext>
                  </a:extLst>
                </a:gridCol>
              </a:tblGrid>
              <a:tr h="2297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브랜드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분양정보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단지정보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마이 아테라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27101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0A1AD146-ABDF-0A74-F7FC-5DA20003DBB2}"/>
              </a:ext>
            </a:extLst>
          </p:cNvPr>
          <p:cNvGrpSpPr/>
          <p:nvPr userDrawn="1"/>
        </p:nvGrpSpPr>
        <p:grpSpPr>
          <a:xfrm>
            <a:off x="7305480" y="511778"/>
            <a:ext cx="416637" cy="161925"/>
            <a:chOff x="7335087" y="521497"/>
            <a:chExt cx="416637" cy="161925"/>
          </a:xfrm>
        </p:grpSpPr>
        <p:sp>
          <p:nvSpPr>
            <p:cNvPr id="26" name="Menu">
              <a:extLst>
                <a:ext uri="{FF2B5EF4-FFF2-40B4-BE49-F238E27FC236}">
                  <a16:creationId xmlns:a16="http://schemas.microsoft.com/office/drawing/2014/main" id="{93499C0C-39D4-E9B3-FC63-5512E67E9DB1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589799" y="555555"/>
              <a:ext cx="161925" cy="103188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Search">
              <a:extLst>
                <a:ext uri="{FF2B5EF4-FFF2-40B4-BE49-F238E27FC236}">
                  <a16:creationId xmlns:a16="http://schemas.microsoft.com/office/drawing/2014/main" id="{E425159B-C18E-6FAB-510E-327854F1722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335087" y="521497"/>
              <a:ext cx="161925" cy="161925"/>
            </a:xfrm>
            <a:custGeom>
              <a:avLst/>
              <a:gdLst>
                <a:gd name="T0" fmla="*/ 533 w 1402"/>
                <a:gd name="T1" fmla="*/ 0 h 1402"/>
                <a:gd name="T2" fmla="*/ 0 w 1402"/>
                <a:gd name="T3" fmla="*/ 532 h 1402"/>
                <a:gd name="T4" fmla="*/ 533 w 1402"/>
                <a:gd name="T5" fmla="*/ 1065 h 1402"/>
                <a:gd name="T6" fmla="*/ 862 w 1402"/>
                <a:gd name="T7" fmla="*/ 950 h 1402"/>
                <a:gd name="T8" fmla="*/ 909 w 1402"/>
                <a:gd name="T9" fmla="*/ 997 h 1402"/>
                <a:gd name="T10" fmla="*/ 928 w 1402"/>
                <a:gd name="T11" fmla="*/ 1113 h 1402"/>
                <a:gd name="T12" fmla="*/ 1177 w 1402"/>
                <a:gd name="T13" fmla="*/ 1364 h 1402"/>
                <a:gd name="T14" fmla="*/ 1318 w 1402"/>
                <a:gd name="T15" fmla="*/ 1364 h 1402"/>
                <a:gd name="T16" fmla="*/ 1364 w 1402"/>
                <a:gd name="T17" fmla="*/ 1318 h 1402"/>
                <a:gd name="T18" fmla="*/ 1364 w 1402"/>
                <a:gd name="T19" fmla="*/ 1177 h 1402"/>
                <a:gd name="T20" fmla="*/ 1114 w 1402"/>
                <a:gd name="T21" fmla="*/ 926 h 1402"/>
                <a:gd name="T22" fmla="*/ 997 w 1402"/>
                <a:gd name="T23" fmla="*/ 909 h 1402"/>
                <a:gd name="T24" fmla="*/ 950 w 1402"/>
                <a:gd name="T25" fmla="*/ 861 h 1402"/>
                <a:gd name="T26" fmla="*/ 1065 w 1402"/>
                <a:gd name="T27" fmla="*/ 532 h 1402"/>
                <a:gd name="T28" fmla="*/ 533 w 1402"/>
                <a:gd name="T29" fmla="*/ 0 h 1402"/>
                <a:gd name="T30" fmla="*/ 533 w 1402"/>
                <a:gd name="T31" fmla="*/ 98 h 1402"/>
                <a:gd name="T32" fmla="*/ 967 w 1402"/>
                <a:gd name="T33" fmla="*/ 532 h 1402"/>
                <a:gd name="T34" fmla="*/ 533 w 1402"/>
                <a:gd name="T35" fmla="*/ 965 h 1402"/>
                <a:gd name="T36" fmla="*/ 98 w 1402"/>
                <a:gd name="T37" fmla="*/ 532 h 1402"/>
                <a:gd name="T38" fmla="*/ 533 w 1402"/>
                <a:gd name="T39" fmla="*/ 98 h 1402"/>
                <a:gd name="T40" fmla="*/ 258 w 1402"/>
                <a:gd name="T41" fmla="*/ 393 h 1402"/>
                <a:gd name="T42" fmla="*/ 214 w 1402"/>
                <a:gd name="T43" fmla="*/ 549 h 1402"/>
                <a:gd name="T44" fmla="*/ 511 w 1402"/>
                <a:gd name="T45" fmla="*/ 848 h 1402"/>
                <a:gd name="T46" fmla="*/ 682 w 1402"/>
                <a:gd name="T47" fmla="*/ 794 h 1402"/>
                <a:gd name="T48" fmla="*/ 641 w 1402"/>
                <a:gd name="T49" fmla="*/ 795 h 1402"/>
                <a:gd name="T50" fmla="*/ 256 w 1402"/>
                <a:gd name="T51" fmla="*/ 410 h 1402"/>
                <a:gd name="T52" fmla="*/ 258 w 1402"/>
                <a:gd name="T53" fmla="*/ 393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2" h="1402">
                  <a:moveTo>
                    <a:pt x="533" y="0"/>
                  </a:moveTo>
                  <a:cubicBezTo>
                    <a:pt x="238" y="0"/>
                    <a:pt x="0" y="238"/>
                    <a:pt x="0" y="532"/>
                  </a:cubicBezTo>
                  <a:cubicBezTo>
                    <a:pt x="0" y="827"/>
                    <a:pt x="238" y="1065"/>
                    <a:pt x="533" y="1065"/>
                  </a:cubicBezTo>
                  <a:cubicBezTo>
                    <a:pt x="657" y="1065"/>
                    <a:pt x="771" y="1021"/>
                    <a:pt x="862" y="950"/>
                  </a:cubicBezTo>
                  <a:lnTo>
                    <a:pt x="909" y="997"/>
                  </a:lnTo>
                  <a:cubicBezTo>
                    <a:pt x="890" y="1035"/>
                    <a:pt x="896" y="1081"/>
                    <a:pt x="928" y="1113"/>
                  </a:cubicBezTo>
                  <a:lnTo>
                    <a:pt x="1177" y="1364"/>
                  </a:lnTo>
                  <a:cubicBezTo>
                    <a:pt x="1216" y="1402"/>
                    <a:pt x="1279" y="1402"/>
                    <a:pt x="1318" y="1364"/>
                  </a:cubicBezTo>
                  <a:lnTo>
                    <a:pt x="1364" y="1318"/>
                  </a:lnTo>
                  <a:cubicBezTo>
                    <a:pt x="1402" y="1279"/>
                    <a:pt x="1402" y="1216"/>
                    <a:pt x="1364" y="1177"/>
                  </a:cubicBezTo>
                  <a:lnTo>
                    <a:pt x="1114" y="926"/>
                  </a:lnTo>
                  <a:cubicBezTo>
                    <a:pt x="1083" y="894"/>
                    <a:pt x="1035" y="889"/>
                    <a:pt x="997" y="909"/>
                  </a:cubicBezTo>
                  <a:lnTo>
                    <a:pt x="950" y="861"/>
                  </a:lnTo>
                  <a:cubicBezTo>
                    <a:pt x="1022" y="771"/>
                    <a:pt x="1065" y="657"/>
                    <a:pt x="1065" y="532"/>
                  </a:cubicBezTo>
                  <a:cubicBezTo>
                    <a:pt x="1065" y="238"/>
                    <a:pt x="827" y="0"/>
                    <a:pt x="533" y="0"/>
                  </a:cubicBezTo>
                  <a:close/>
                  <a:moveTo>
                    <a:pt x="533" y="98"/>
                  </a:moveTo>
                  <a:cubicBezTo>
                    <a:pt x="772" y="98"/>
                    <a:pt x="967" y="293"/>
                    <a:pt x="967" y="532"/>
                  </a:cubicBezTo>
                  <a:cubicBezTo>
                    <a:pt x="967" y="772"/>
                    <a:pt x="772" y="965"/>
                    <a:pt x="533" y="965"/>
                  </a:cubicBezTo>
                  <a:cubicBezTo>
                    <a:pt x="293" y="965"/>
                    <a:pt x="98" y="772"/>
                    <a:pt x="98" y="532"/>
                  </a:cubicBezTo>
                  <a:cubicBezTo>
                    <a:pt x="98" y="293"/>
                    <a:pt x="293" y="98"/>
                    <a:pt x="533" y="98"/>
                  </a:cubicBezTo>
                  <a:close/>
                  <a:moveTo>
                    <a:pt x="258" y="393"/>
                  </a:moveTo>
                  <a:cubicBezTo>
                    <a:pt x="230" y="439"/>
                    <a:pt x="214" y="492"/>
                    <a:pt x="214" y="549"/>
                  </a:cubicBezTo>
                  <a:cubicBezTo>
                    <a:pt x="214" y="714"/>
                    <a:pt x="346" y="848"/>
                    <a:pt x="511" y="848"/>
                  </a:cubicBezTo>
                  <a:cubicBezTo>
                    <a:pt x="574" y="848"/>
                    <a:pt x="634" y="827"/>
                    <a:pt x="682" y="794"/>
                  </a:cubicBezTo>
                  <a:cubicBezTo>
                    <a:pt x="669" y="795"/>
                    <a:pt x="654" y="795"/>
                    <a:pt x="641" y="795"/>
                  </a:cubicBezTo>
                  <a:cubicBezTo>
                    <a:pt x="429" y="795"/>
                    <a:pt x="256" y="623"/>
                    <a:pt x="256" y="410"/>
                  </a:cubicBezTo>
                  <a:cubicBezTo>
                    <a:pt x="256" y="405"/>
                    <a:pt x="258" y="399"/>
                    <a:pt x="258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C67ACCE8-D9E5-C4BD-DD80-8DF6CFD8102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4218" y="506411"/>
            <a:ext cx="975082" cy="16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B47588-6B80-F461-7EBA-9183818EB8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74743187"/>
              </p:ext>
            </p:extLst>
          </p:nvPr>
        </p:nvGraphicFramePr>
        <p:xfrm>
          <a:off x="47625" y="44451"/>
          <a:ext cx="9822951" cy="6544172"/>
        </p:xfrm>
        <a:graphic>
          <a:graphicData uri="http://schemas.openxmlformats.org/drawingml/2006/table">
            <a:tbl>
              <a:tblPr/>
              <a:tblGrid>
                <a:gridCol w="712475">
                  <a:extLst>
                    <a:ext uri="{9D8B030D-6E8A-4147-A177-3AD203B41FA5}">
                      <a16:colId xmlns:a16="http://schemas.microsoft.com/office/drawing/2014/main" val="4189206405"/>
                    </a:ext>
                  </a:extLst>
                </a:gridCol>
                <a:gridCol w="1882132">
                  <a:extLst>
                    <a:ext uri="{9D8B030D-6E8A-4147-A177-3AD203B41FA5}">
                      <a16:colId xmlns:a16="http://schemas.microsoft.com/office/drawing/2014/main" val="2928356377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37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+mn-ea"/>
                          <a:ea typeface=""/>
                          <a:cs typeface=""/>
                        </a:rPr>
                        <a:t>금호건설 브랜드 홈페이지 리뉴얼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경로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108781" marR="108781" marT="49133" marB="4913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 gridSpan="6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0"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28889"/>
                  </a:ext>
                </a:extLst>
              </a:tr>
              <a:tr h="5888852">
                <a:tc gridSpan="6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0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10DCE2-35B1-823B-7D22-A332C2D062D0}"/>
              </a:ext>
            </a:extLst>
          </p:cNvPr>
          <p:cNvSpPr txBox="1"/>
          <p:nvPr userDrawn="1"/>
        </p:nvSpPr>
        <p:spPr>
          <a:xfrm>
            <a:off x="4560570" y="6610170"/>
            <a:ext cx="784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fld id="{D568C995-4186-43C9-8306-6F66FA7E5460}" type="slidenum"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>
                <a:spcAft>
                  <a:spcPts val="300"/>
                </a:spcAft>
              </a:pPr>
              <a:t>‹#›</a:t>
            </a:fld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C45821-2242-9524-0043-285EF951DE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1202" y="6640599"/>
            <a:ext cx="912091" cy="168852"/>
            <a:chOff x="113410" y="6637093"/>
            <a:chExt cx="1003470" cy="185738"/>
          </a:xfrm>
          <a:solidFill>
            <a:schemeClr val="bg1"/>
          </a:solidFill>
        </p:grpSpPr>
        <p:pic>
          <p:nvPicPr>
            <p:cNvPr id="10" name="Picture 24">
              <a:extLst>
                <a:ext uri="{FF2B5EF4-FFF2-40B4-BE49-F238E27FC236}">
                  <a16:creationId xmlns:a16="http://schemas.microsoft.com/office/drawing/2014/main" id="{E93502CD-2007-7494-9635-AABB348DAB7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" y="6646567"/>
              <a:ext cx="449298" cy="173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5">
              <a:extLst>
                <a:ext uri="{FF2B5EF4-FFF2-40B4-BE49-F238E27FC236}">
                  <a16:creationId xmlns:a16="http://schemas.microsoft.com/office/drawing/2014/main" id="{053DDECD-0CB0-690A-AE13-F6F047B44D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27" y="6637093"/>
              <a:ext cx="56495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텍스트 개체 틀 20">
            <a:extLst>
              <a:ext uri="{FF2B5EF4-FFF2-40B4-BE49-F238E27FC236}">
                <a16:creationId xmlns:a16="http://schemas.microsoft.com/office/drawing/2014/main" id="{E86BE7C8-0CD5-0614-A4DA-3BB84E2DE00A}"/>
              </a:ext>
            </a:extLst>
          </p:cNvPr>
          <p:cNvSpPr txBox="1">
            <a:spLocks/>
          </p:cNvSpPr>
          <p:nvPr userDrawn="1"/>
        </p:nvSpPr>
        <p:spPr>
          <a:xfrm>
            <a:off x="3932607" y="289599"/>
            <a:ext cx="2409825" cy="2098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4" name="Picture 2" descr="금호건설">
            <a:extLst>
              <a:ext uri="{FF2B5EF4-FFF2-40B4-BE49-F238E27FC236}">
                <a16:creationId xmlns:a16="http://schemas.microsoft.com/office/drawing/2014/main" id="{737B7A3E-1743-7025-F78C-1E8434FA538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16432" r="7291" b="20649"/>
          <a:stretch/>
        </p:blipFill>
        <p:spPr bwMode="auto">
          <a:xfrm>
            <a:off x="8501448" y="90269"/>
            <a:ext cx="904753" cy="3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32">
            <a:extLst>
              <a:ext uri="{FF2B5EF4-FFF2-40B4-BE49-F238E27FC236}">
                <a16:creationId xmlns:a16="http://schemas.microsoft.com/office/drawing/2014/main" id="{9FC272B1-DE69-AF88-17D2-E48C871557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4047" y="57151"/>
            <a:ext cx="1887807" cy="182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화면명을 입력해주세요</a:t>
            </a:r>
          </a:p>
        </p:txBody>
      </p:sp>
      <p:sp>
        <p:nvSpPr>
          <p:cNvPr id="16" name="내용 개체 틀 32">
            <a:extLst>
              <a:ext uri="{FF2B5EF4-FFF2-40B4-BE49-F238E27FC236}">
                <a16:creationId xmlns:a16="http://schemas.microsoft.com/office/drawing/2014/main" id="{D97FFCCF-2E83-AE55-3191-1433BF53C34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6539" y="261303"/>
            <a:ext cx="1887807" cy="20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</a:t>
            </a:r>
            <a:r>
              <a:rPr lang="ko-KR" altLang="en-US" dirty="0"/>
              <a:t>를 입력해주세요</a:t>
            </a:r>
          </a:p>
        </p:txBody>
      </p:sp>
      <p:sp>
        <p:nvSpPr>
          <p:cNvPr id="17" name="내용 개체 틀 32">
            <a:extLst>
              <a:ext uri="{FF2B5EF4-FFF2-40B4-BE49-F238E27FC236}">
                <a16:creationId xmlns:a16="http://schemas.microsoft.com/office/drawing/2014/main" id="{F7A50CAC-F1F9-2DE5-2102-A8BFE7391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63039" y="259691"/>
            <a:ext cx="2879595" cy="209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altLang="ko-KR" dirty="0"/>
              <a:t>Ex) 1depth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2depth</a:t>
            </a:r>
            <a:r>
              <a:rPr lang="ko-KR" altLang="en-US" dirty="0"/>
              <a:t> </a:t>
            </a:r>
          </a:p>
        </p:txBody>
      </p:sp>
      <p:sp>
        <p:nvSpPr>
          <p:cNvPr id="2" name="직사각형 12">
            <a:extLst>
              <a:ext uri="{FF2B5EF4-FFF2-40B4-BE49-F238E27FC236}">
                <a16:creationId xmlns:a16="http://schemas.microsoft.com/office/drawing/2014/main" id="{2E7CA420-84E0-0802-F965-7FCDC6D8EF4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625" y="6455301"/>
            <a:ext cx="7885413" cy="1279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latinLnBrk="1" hangingPunct="1"/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다음 페이지 계속</a:t>
            </a:r>
          </a:p>
        </p:txBody>
      </p:sp>
      <p:sp>
        <p:nvSpPr>
          <p:cNvPr id="4" name="직사각형 12">
            <a:extLst>
              <a:ext uri="{FF2B5EF4-FFF2-40B4-BE49-F238E27FC236}">
                <a16:creationId xmlns:a16="http://schemas.microsoft.com/office/drawing/2014/main" id="{4A4AC3DE-2355-6665-93D1-F0213C995E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625" y="469520"/>
            <a:ext cx="7885413" cy="1279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latinLnBrk="1" hangingPunct="1"/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이전 페이지 이어짐</a:t>
            </a:r>
          </a:p>
        </p:txBody>
      </p:sp>
    </p:spTree>
    <p:extLst>
      <p:ext uri="{BB962C8B-B14F-4D97-AF65-F5344CB8AC3E}">
        <p14:creationId xmlns:p14="http://schemas.microsoft.com/office/powerpoint/2010/main" val="164238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6B47588-6B80-F461-7EBA-9183818EB8C6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74743187"/>
              </p:ext>
            </p:extLst>
          </p:nvPr>
        </p:nvGraphicFramePr>
        <p:xfrm>
          <a:off x="47625" y="44451"/>
          <a:ext cx="9822951" cy="6544172"/>
        </p:xfrm>
        <a:graphic>
          <a:graphicData uri="http://schemas.openxmlformats.org/drawingml/2006/table">
            <a:tbl>
              <a:tblPr/>
              <a:tblGrid>
                <a:gridCol w="712475">
                  <a:extLst>
                    <a:ext uri="{9D8B030D-6E8A-4147-A177-3AD203B41FA5}">
                      <a16:colId xmlns:a16="http://schemas.microsoft.com/office/drawing/2014/main" val="4189206405"/>
                    </a:ext>
                  </a:extLst>
                </a:gridCol>
                <a:gridCol w="1882132">
                  <a:extLst>
                    <a:ext uri="{9D8B030D-6E8A-4147-A177-3AD203B41FA5}">
                      <a16:colId xmlns:a16="http://schemas.microsoft.com/office/drawing/2014/main" val="2928356377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37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+mn-ea"/>
                          <a:ea typeface=""/>
                          <a:cs typeface=""/>
                        </a:rPr>
                        <a:t>금호건설 브랜드 홈페이지 리뉴얼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경로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108781" marR="108781" marT="49133" marB="4913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 gridSpan="6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0"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28889"/>
                  </a:ext>
                </a:extLst>
              </a:tr>
              <a:tr h="5888852">
                <a:tc gridSpan="6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0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310DCE2-35B1-823B-7D22-A332C2D062D0}"/>
              </a:ext>
            </a:extLst>
          </p:cNvPr>
          <p:cNvSpPr txBox="1"/>
          <p:nvPr userDrawn="1"/>
        </p:nvSpPr>
        <p:spPr>
          <a:xfrm>
            <a:off x="4560570" y="6610170"/>
            <a:ext cx="784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fld id="{D568C995-4186-43C9-8306-6F66FA7E5460}" type="slidenum"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>
                <a:spcAft>
                  <a:spcPts val="300"/>
                </a:spcAft>
              </a:pPr>
              <a:t>‹#›</a:t>
            </a:fld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C45821-2242-9524-0043-285EF951DE8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1202" y="6640599"/>
            <a:ext cx="912091" cy="168852"/>
            <a:chOff x="113410" y="6637093"/>
            <a:chExt cx="1003470" cy="185738"/>
          </a:xfrm>
          <a:solidFill>
            <a:schemeClr val="bg1"/>
          </a:solidFill>
        </p:grpSpPr>
        <p:pic>
          <p:nvPicPr>
            <p:cNvPr id="10" name="Picture 24">
              <a:extLst>
                <a:ext uri="{FF2B5EF4-FFF2-40B4-BE49-F238E27FC236}">
                  <a16:creationId xmlns:a16="http://schemas.microsoft.com/office/drawing/2014/main" id="{E93502CD-2007-7494-9635-AABB348DAB7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" y="6646567"/>
              <a:ext cx="449298" cy="173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5">
              <a:extLst>
                <a:ext uri="{FF2B5EF4-FFF2-40B4-BE49-F238E27FC236}">
                  <a16:creationId xmlns:a16="http://schemas.microsoft.com/office/drawing/2014/main" id="{053DDECD-0CB0-690A-AE13-F6F047B44DB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27" y="6637093"/>
              <a:ext cx="56495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" name="텍스트 개체 틀 20">
            <a:extLst>
              <a:ext uri="{FF2B5EF4-FFF2-40B4-BE49-F238E27FC236}">
                <a16:creationId xmlns:a16="http://schemas.microsoft.com/office/drawing/2014/main" id="{E86BE7C8-0CD5-0614-A4DA-3BB84E2DE00A}"/>
              </a:ext>
            </a:extLst>
          </p:cNvPr>
          <p:cNvSpPr txBox="1">
            <a:spLocks/>
          </p:cNvSpPr>
          <p:nvPr userDrawn="1"/>
        </p:nvSpPr>
        <p:spPr>
          <a:xfrm>
            <a:off x="3932607" y="289599"/>
            <a:ext cx="2409825" cy="2098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14" name="Picture 2" descr="금호건설">
            <a:extLst>
              <a:ext uri="{FF2B5EF4-FFF2-40B4-BE49-F238E27FC236}">
                <a16:creationId xmlns:a16="http://schemas.microsoft.com/office/drawing/2014/main" id="{737B7A3E-1743-7025-F78C-1E8434FA538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16432" r="7291" b="20649"/>
          <a:stretch/>
        </p:blipFill>
        <p:spPr bwMode="auto">
          <a:xfrm>
            <a:off x="8501448" y="90269"/>
            <a:ext cx="904753" cy="3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내용 개체 틀 32">
            <a:extLst>
              <a:ext uri="{FF2B5EF4-FFF2-40B4-BE49-F238E27FC236}">
                <a16:creationId xmlns:a16="http://schemas.microsoft.com/office/drawing/2014/main" id="{9FC272B1-DE69-AF88-17D2-E48C8715575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4047" y="57151"/>
            <a:ext cx="1887807" cy="1826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화면명을 입력해주세요</a:t>
            </a:r>
          </a:p>
        </p:txBody>
      </p:sp>
      <p:sp>
        <p:nvSpPr>
          <p:cNvPr id="16" name="내용 개체 틀 32">
            <a:extLst>
              <a:ext uri="{FF2B5EF4-FFF2-40B4-BE49-F238E27FC236}">
                <a16:creationId xmlns:a16="http://schemas.microsoft.com/office/drawing/2014/main" id="{D97FFCCF-2E83-AE55-3191-1433BF53C34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56539" y="261303"/>
            <a:ext cx="1887807" cy="208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ko-KR" altLang="en-US" dirty="0"/>
              <a:t>화면</a:t>
            </a:r>
            <a:r>
              <a:rPr lang="en-US" altLang="ko-KR" dirty="0"/>
              <a:t>ID</a:t>
            </a:r>
            <a:r>
              <a:rPr lang="ko-KR" altLang="en-US" dirty="0"/>
              <a:t>를 입력해주세요</a:t>
            </a:r>
          </a:p>
        </p:txBody>
      </p:sp>
      <p:sp>
        <p:nvSpPr>
          <p:cNvPr id="17" name="내용 개체 틀 32">
            <a:extLst>
              <a:ext uri="{FF2B5EF4-FFF2-40B4-BE49-F238E27FC236}">
                <a16:creationId xmlns:a16="http://schemas.microsoft.com/office/drawing/2014/main" id="{F7A50CAC-F1F9-2DE5-2102-A8BFE7391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63039" y="259691"/>
            <a:ext cx="2879595" cy="2098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US" altLang="ko-KR" dirty="0"/>
              <a:t>Ex) 1depth</a:t>
            </a:r>
            <a:r>
              <a:rPr lang="ko-KR" altLang="en-US" dirty="0"/>
              <a:t>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en-US" altLang="ko-KR" dirty="0"/>
              <a:t>2depth</a:t>
            </a:r>
            <a:r>
              <a:rPr lang="ko-KR" altLang="en-US" dirty="0"/>
              <a:t> </a:t>
            </a:r>
          </a:p>
        </p:txBody>
      </p:sp>
      <p:sp>
        <p:nvSpPr>
          <p:cNvPr id="4" name="직사각형 12">
            <a:extLst>
              <a:ext uri="{FF2B5EF4-FFF2-40B4-BE49-F238E27FC236}">
                <a16:creationId xmlns:a16="http://schemas.microsoft.com/office/drawing/2014/main" id="{4A4AC3DE-2355-6665-93D1-F0213C995E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625" y="469520"/>
            <a:ext cx="7885413" cy="1279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800" b="1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algn="ctr" eaLnBrk="1" latinLnBrk="1" hangingPunct="1"/>
            <a:r>
              <a:rPr lang="ko-KR" altLang="en-US" sz="8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이전 페이지 이어짐</a:t>
            </a:r>
          </a:p>
        </p:txBody>
      </p:sp>
    </p:spTree>
    <p:extLst>
      <p:ext uri="{BB962C8B-B14F-4D97-AF65-F5344CB8AC3E}">
        <p14:creationId xmlns:p14="http://schemas.microsoft.com/office/powerpoint/2010/main" val="282530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713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1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CC95F57-04C7-C759-C386-9E2668FB32B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14081462"/>
              </p:ext>
            </p:extLst>
          </p:nvPr>
        </p:nvGraphicFramePr>
        <p:xfrm>
          <a:off x="47625" y="44451"/>
          <a:ext cx="9822951" cy="6544172"/>
        </p:xfrm>
        <a:graphic>
          <a:graphicData uri="http://schemas.openxmlformats.org/drawingml/2006/table">
            <a:tbl>
              <a:tblPr/>
              <a:tblGrid>
                <a:gridCol w="712475">
                  <a:extLst>
                    <a:ext uri="{9D8B030D-6E8A-4147-A177-3AD203B41FA5}">
                      <a16:colId xmlns:a16="http://schemas.microsoft.com/office/drawing/2014/main" val="4189206405"/>
                    </a:ext>
                  </a:extLst>
                </a:gridCol>
                <a:gridCol w="1882132">
                  <a:extLst>
                    <a:ext uri="{9D8B030D-6E8A-4147-A177-3AD203B41FA5}">
                      <a16:colId xmlns:a16="http://schemas.microsoft.com/office/drawing/2014/main" val="2928356377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3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4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22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375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화면명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프로젝트 명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금호건설 브랜드 홈페이지 리뉴얼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시스템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사용자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>
                            <a:lumMod val="65000"/>
                          </a:schemeClr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</a:t>
                      </a: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화면 경로</a:t>
                      </a: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  <a:ea typeface="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" pitchFamily="50" charset="-127"/>
                        <a:ea typeface="돋움" pitchFamily="50" charset="-127"/>
                      </a:endParaRPr>
                    </a:p>
                  </a:txBody>
                  <a:tcPr marL="108781" marR="108781" marT="49133" marB="49133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 rowSpan="2" gridSpan="6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0" lang="ko-KR" altLang="en-US" sz="9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528889"/>
                  </a:ext>
                </a:extLst>
              </a:tr>
              <a:tr h="5888852">
                <a:tc gridSpan="6" vMerge="1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1" dirty="0">
                        <a:solidFill>
                          <a:schemeClr val="bg1"/>
                        </a:solidFill>
                      </a:endParaRPr>
                    </a:p>
                  </a:txBody>
                  <a:tcPr marL="45720" marR="4572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440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82943CF5-FAA4-A1AD-D915-75CAFFF63A1C}"/>
              </a:ext>
            </a:extLst>
          </p:cNvPr>
          <p:cNvSpPr txBox="1"/>
          <p:nvPr userDrawn="1"/>
        </p:nvSpPr>
        <p:spPr>
          <a:xfrm>
            <a:off x="4560570" y="6610170"/>
            <a:ext cx="7848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fld id="{D568C995-4186-43C9-8306-6F66FA7E5460}" type="slidenum">
              <a:rPr lang="ko-KR" altLang="en-US" sz="90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pPr algn="ctr">
                <a:spcAft>
                  <a:spcPts val="300"/>
                </a:spcAft>
              </a:pPr>
              <a:t>‹#›</a:t>
            </a:fld>
            <a:endParaRPr lang="ko-KR" altLang="en-US" sz="9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C55E97-22A8-238F-C534-B56829EF9C7C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01202" y="6640599"/>
            <a:ext cx="912091" cy="168852"/>
            <a:chOff x="113410" y="6637093"/>
            <a:chExt cx="1003470" cy="185738"/>
          </a:xfrm>
          <a:solidFill>
            <a:schemeClr val="bg1"/>
          </a:solidFill>
        </p:grpSpPr>
        <p:pic>
          <p:nvPicPr>
            <p:cNvPr id="10" name="Picture 24">
              <a:extLst>
                <a:ext uri="{FF2B5EF4-FFF2-40B4-BE49-F238E27FC236}">
                  <a16:creationId xmlns:a16="http://schemas.microsoft.com/office/drawing/2014/main" id="{814A0ADE-3B7B-5BD5-8095-53D871F57F2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10" y="6646567"/>
              <a:ext cx="449298" cy="17378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5">
              <a:extLst>
                <a:ext uri="{FF2B5EF4-FFF2-40B4-BE49-F238E27FC236}">
                  <a16:creationId xmlns:a16="http://schemas.microsoft.com/office/drawing/2014/main" id="{8F43CD0D-21B7-9F1F-73B2-30F93DD66D6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27" y="6637093"/>
              <a:ext cx="564953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 descr="금호건설">
            <a:extLst>
              <a:ext uri="{FF2B5EF4-FFF2-40B4-BE49-F238E27FC236}">
                <a16:creationId xmlns:a16="http://schemas.microsoft.com/office/drawing/2014/main" id="{04A7A830-8745-959B-973C-B11B2587FAA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0" t="16432" r="7291" b="20649"/>
          <a:stretch/>
        </p:blipFill>
        <p:spPr bwMode="auto">
          <a:xfrm>
            <a:off x="8501448" y="90269"/>
            <a:ext cx="904753" cy="3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973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tags" Target="../tags/tag318.xml"/><Relationship Id="rId18" Type="http://schemas.openxmlformats.org/officeDocument/2006/relationships/tags" Target="../tags/tag323.xml"/><Relationship Id="rId3" Type="http://schemas.openxmlformats.org/officeDocument/2006/relationships/tags" Target="../tags/tag308.xml"/><Relationship Id="rId7" Type="http://schemas.openxmlformats.org/officeDocument/2006/relationships/tags" Target="../tags/tag312.xml"/><Relationship Id="rId12" Type="http://schemas.openxmlformats.org/officeDocument/2006/relationships/tags" Target="../tags/tag317.xml"/><Relationship Id="rId17" Type="http://schemas.openxmlformats.org/officeDocument/2006/relationships/tags" Target="../tags/tag322.xml"/><Relationship Id="rId2" Type="http://schemas.openxmlformats.org/officeDocument/2006/relationships/tags" Target="../tags/tag307.xml"/><Relationship Id="rId16" Type="http://schemas.openxmlformats.org/officeDocument/2006/relationships/tags" Target="../tags/tag321.xml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tags" Target="../tags/tag316.xml"/><Relationship Id="rId5" Type="http://schemas.openxmlformats.org/officeDocument/2006/relationships/tags" Target="../tags/tag310.xml"/><Relationship Id="rId15" Type="http://schemas.openxmlformats.org/officeDocument/2006/relationships/tags" Target="../tags/tag320.xml"/><Relationship Id="rId10" Type="http://schemas.openxmlformats.org/officeDocument/2006/relationships/tags" Target="../tags/tag315.xml"/><Relationship Id="rId19" Type="http://schemas.openxmlformats.org/officeDocument/2006/relationships/slideLayout" Target="../slideLayouts/slideLayout7.xml"/><Relationship Id="rId4" Type="http://schemas.openxmlformats.org/officeDocument/2006/relationships/tags" Target="../tags/tag309.xml"/><Relationship Id="rId9" Type="http://schemas.openxmlformats.org/officeDocument/2006/relationships/tags" Target="../tags/tag314.xml"/><Relationship Id="rId14" Type="http://schemas.openxmlformats.org/officeDocument/2006/relationships/tags" Target="../tags/tag319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tags" Target="../tags/tag331.xml"/><Relationship Id="rId13" Type="http://schemas.openxmlformats.org/officeDocument/2006/relationships/tags" Target="../tags/tag336.xml"/><Relationship Id="rId3" Type="http://schemas.openxmlformats.org/officeDocument/2006/relationships/tags" Target="../tags/tag326.xml"/><Relationship Id="rId7" Type="http://schemas.openxmlformats.org/officeDocument/2006/relationships/tags" Target="../tags/tag330.xml"/><Relationship Id="rId12" Type="http://schemas.openxmlformats.org/officeDocument/2006/relationships/tags" Target="../tags/tag335.xml"/><Relationship Id="rId2" Type="http://schemas.openxmlformats.org/officeDocument/2006/relationships/tags" Target="../tags/tag325.xml"/><Relationship Id="rId16" Type="http://schemas.openxmlformats.org/officeDocument/2006/relationships/slideLayout" Target="../slideLayouts/slideLayout9.xml"/><Relationship Id="rId1" Type="http://schemas.openxmlformats.org/officeDocument/2006/relationships/tags" Target="../tags/tag324.xml"/><Relationship Id="rId6" Type="http://schemas.openxmlformats.org/officeDocument/2006/relationships/tags" Target="../tags/tag329.xml"/><Relationship Id="rId11" Type="http://schemas.openxmlformats.org/officeDocument/2006/relationships/tags" Target="../tags/tag334.xml"/><Relationship Id="rId5" Type="http://schemas.openxmlformats.org/officeDocument/2006/relationships/tags" Target="../tags/tag328.xml"/><Relationship Id="rId15" Type="http://schemas.openxmlformats.org/officeDocument/2006/relationships/tags" Target="../tags/tag338.xml"/><Relationship Id="rId10" Type="http://schemas.openxmlformats.org/officeDocument/2006/relationships/tags" Target="../tags/tag333.xml"/><Relationship Id="rId4" Type="http://schemas.openxmlformats.org/officeDocument/2006/relationships/tags" Target="../tags/tag327.xml"/><Relationship Id="rId9" Type="http://schemas.openxmlformats.org/officeDocument/2006/relationships/tags" Target="../tags/tag332.xml"/><Relationship Id="rId14" Type="http://schemas.openxmlformats.org/officeDocument/2006/relationships/tags" Target="../tags/tag33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tags" Target="../tags/tag341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340.xml"/><Relationship Id="rId1" Type="http://schemas.openxmlformats.org/officeDocument/2006/relationships/tags" Target="../tags/tag339.xml"/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mailto:ctjspark1@kumhoenc.com" TargetMode="Externa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hapt.co.kr/oullim/MU001S06D04#past_policy20210827" TargetMode="External"/><Relationship Id="rId13" Type="http://schemas.openxmlformats.org/officeDocument/2006/relationships/hyperlink" Target="https://www.khapt.co.kr/oullim/MU001S06D04#past_policy20170921" TargetMode="External"/><Relationship Id="rId3" Type="http://schemas.openxmlformats.org/officeDocument/2006/relationships/hyperlink" Target="http://www.kopico.go.kr/" TargetMode="External"/><Relationship Id="rId7" Type="http://schemas.openxmlformats.org/officeDocument/2006/relationships/hyperlink" Target="https://www.khapt.co.kr/oullim/MU001S06D04#past_policy20210822" TargetMode="External"/><Relationship Id="rId12" Type="http://schemas.openxmlformats.org/officeDocument/2006/relationships/hyperlink" Target="https://www.khapt.co.kr/oullim/MU001S06D04#past_policy20180101" TargetMode="External"/><Relationship Id="rId2" Type="http://schemas.openxmlformats.org/officeDocument/2006/relationships/hyperlink" Target="http://privacy.kisa.or.kr/" TargetMode="External"/><Relationship Id="rId16" Type="http://schemas.openxmlformats.org/officeDocument/2006/relationships/hyperlink" Target="https://www.khapt.co.kr/oullim/MU001S06D04#past_policy20081030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khapt.co.kr/oullim/MU001S06D04#past_policy20230120" TargetMode="External"/><Relationship Id="rId11" Type="http://schemas.openxmlformats.org/officeDocument/2006/relationships/hyperlink" Target="https://www.khapt.co.kr/oullim/MU001S06D04#past_policy20210114" TargetMode="External"/><Relationship Id="rId5" Type="http://schemas.openxmlformats.org/officeDocument/2006/relationships/hyperlink" Target="http://cyberbureau.police.go.kr/" TargetMode="External"/><Relationship Id="rId15" Type="http://schemas.openxmlformats.org/officeDocument/2006/relationships/hyperlink" Target="https://www.khapt.co.kr/oullim/MU001S06D04#past_policy20120102" TargetMode="External"/><Relationship Id="rId10" Type="http://schemas.openxmlformats.org/officeDocument/2006/relationships/hyperlink" Target="https://www.khapt.co.kr/oullim/MU001S06D04#past_policy20210324" TargetMode="External"/><Relationship Id="rId4" Type="http://schemas.openxmlformats.org/officeDocument/2006/relationships/hyperlink" Target="http://www.spo.go.kr/" TargetMode="External"/><Relationship Id="rId9" Type="http://schemas.openxmlformats.org/officeDocument/2006/relationships/hyperlink" Target="https://www.khapt.co.kr/oullim/MU001S06D04#past_policy20210423" TargetMode="External"/><Relationship Id="rId14" Type="http://schemas.openxmlformats.org/officeDocument/2006/relationships/hyperlink" Target="https://www.khapt.co.kr/oullim/MU001S06D04#past_policy20160205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dkhapt.co.kr/web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inwon.go.kr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21.xml"/><Relationship Id="rId7" Type="http://schemas.openxmlformats.org/officeDocument/2006/relationships/tags" Target="../tags/tag2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slideLayout" Target="../slideLayouts/slideLayout5.xml"/><Relationship Id="rId4" Type="http://schemas.openxmlformats.org/officeDocument/2006/relationships/tags" Target="../tags/tag3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tags" Target="../tags/tag59.xml"/><Relationship Id="rId117" Type="http://schemas.openxmlformats.org/officeDocument/2006/relationships/tags" Target="../tags/tag150.xml"/><Relationship Id="rId21" Type="http://schemas.openxmlformats.org/officeDocument/2006/relationships/tags" Target="../tags/tag54.xml"/><Relationship Id="rId42" Type="http://schemas.openxmlformats.org/officeDocument/2006/relationships/tags" Target="../tags/tag75.xml"/><Relationship Id="rId47" Type="http://schemas.openxmlformats.org/officeDocument/2006/relationships/tags" Target="../tags/tag80.xml"/><Relationship Id="rId63" Type="http://schemas.openxmlformats.org/officeDocument/2006/relationships/tags" Target="../tags/tag96.xml"/><Relationship Id="rId68" Type="http://schemas.openxmlformats.org/officeDocument/2006/relationships/tags" Target="../tags/tag101.xml"/><Relationship Id="rId84" Type="http://schemas.openxmlformats.org/officeDocument/2006/relationships/tags" Target="../tags/tag117.xml"/><Relationship Id="rId89" Type="http://schemas.openxmlformats.org/officeDocument/2006/relationships/tags" Target="../tags/tag122.xml"/><Relationship Id="rId112" Type="http://schemas.openxmlformats.org/officeDocument/2006/relationships/tags" Target="../tags/tag145.xml"/><Relationship Id="rId16" Type="http://schemas.openxmlformats.org/officeDocument/2006/relationships/tags" Target="../tags/tag49.xml"/><Relationship Id="rId107" Type="http://schemas.openxmlformats.org/officeDocument/2006/relationships/tags" Target="../tags/tag140.xml"/><Relationship Id="rId11" Type="http://schemas.openxmlformats.org/officeDocument/2006/relationships/tags" Target="../tags/tag44.xml"/><Relationship Id="rId32" Type="http://schemas.openxmlformats.org/officeDocument/2006/relationships/tags" Target="../tags/tag65.xml"/><Relationship Id="rId37" Type="http://schemas.openxmlformats.org/officeDocument/2006/relationships/tags" Target="../tags/tag70.xml"/><Relationship Id="rId53" Type="http://schemas.openxmlformats.org/officeDocument/2006/relationships/tags" Target="../tags/tag86.xml"/><Relationship Id="rId58" Type="http://schemas.openxmlformats.org/officeDocument/2006/relationships/tags" Target="../tags/tag91.xml"/><Relationship Id="rId74" Type="http://schemas.openxmlformats.org/officeDocument/2006/relationships/tags" Target="../tags/tag107.xml"/><Relationship Id="rId79" Type="http://schemas.openxmlformats.org/officeDocument/2006/relationships/tags" Target="../tags/tag112.xml"/><Relationship Id="rId102" Type="http://schemas.openxmlformats.org/officeDocument/2006/relationships/tags" Target="../tags/tag135.xml"/><Relationship Id="rId123" Type="http://schemas.openxmlformats.org/officeDocument/2006/relationships/tags" Target="../tags/tag156.xml"/><Relationship Id="rId5" Type="http://schemas.openxmlformats.org/officeDocument/2006/relationships/tags" Target="../tags/tag38.xml"/><Relationship Id="rId90" Type="http://schemas.openxmlformats.org/officeDocument/2006/relationships/tags" Target="../tags/tag123.xml"/><Relationship Id="rId95" Type="http://schemas.openxmlformats.org/officeDocument/2006/relationships/tags" Target="../tags/tag128.xml"/><Relationship Id="rId22" Type="http://schemas.openxmlformats.org/officeDocument/2006/relationships/tags" Target="../tags/tag55.xml"/><Relationship Id="rId27" Type="http://schemas.openxmlformats.org/officeDocument/2006/relationships/tags" Target="../tags/tag60.xml"/><Relationship Id="rId43" Type="http://schemas.openxmlformats.org/officeDocument/2006/relationships/tags" Target="../tags/tag76.xml"/><Relationship Id="rId48" Type="http://schemas.openxmlformats.org/officeDocument/2006/relationships/tags" Target="../tags/tag81.xml"/><Relationship Id="rId64" Type="http://schemas.openxmlformats.org/officeDocument/2006/relationships/tags" Target="../tags/tag97.xml"/><Relationship Id="rId69" Type="http://schemas.openxmlformats.org/officeDocument/2006/relationships/tags" Target="../tags/tag102.xml"/><Relationship Id="rId113" Type="http://schemas.openxmlformats.org/officeDocument/2006/relationships/tags" Target="../tags/tag146.xml"/><Relationship Id="rId118" Type="http://schemas.openxmlformats.org/officeDocument/2006/relationships/tags" Target="../tags/tag151.xml"/><Relationship Id="rId80" Type="http://schemas.openxmlformats.org/officeDocument/2006/relationships/tags" Target="../tags/tag113.xml"/><Relationship Id="rId85" Type="http://schemas.openxmlformats.org/officeDocument/2006/relationships/tags" Target="../tags/tag118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33" Type="http://schemas.openxmlformats.org/officeDocument/2006/relationships/tags" Target="../tags/tag66.xml"/><Relationship Id="rId38" Type="http://schemas.openxmlformats.org/officeDocument/2006/relationships/tags" Target="../tags/tag71.xml"/><Relationship Id="rId59" Type="http://schemas.openxmlformats.org/officeDocument/2006/relationships/tags" Target="../tags/tag92.xml"/><Relationship Id="rId103" Type="http://schemas.openxmlformats.org/officeDocument/2006/relationships/tags" Target="../tags/tag136.xml"/><Relationship Id="rId108" Type="http://schemas.openxmlformats.org/officeDocument/2006/relationships/tags" Target="../tags/tag141.xml"/><Relationship Id="rId124" Type="http://schemas.openxmlformats.org/officeDocument/2006/relationships/tags" Target="../tags/tag157.xml"/><Relationship Id="rId54" Type="http://schemas.openxmlformats.org/officeDocument/2006/relationships/tags" Target="../tags/tag87.xml"/><Relationship Id="rId70" Type="http://schemas.openxmlformats.org/officeDocument/2006/relationships/tags" Target="../tags/tag103.xml"/><Relationship Id="rId75" Type="http://schemas.openxmlformats.org/officeDocument/2006/relationships/tags" Target="../tags/tag108.xml"/><Relationship Id="rId91" Type="http://schemas.openxmlformats.org/officeDocument/2006/relationships/tags" Target="../tags/tag124.xml"/><Relationship Id="rId96" Type="http://schemas.openxmlformats.org/officeDocument/2006/relationships/tags" Target="../tags/tag129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23" Type="http://schemas.openxmlformats.org/officeDocument/2006/relationships/tags" Target="../tags/tag56.xml"/><Relationship Id="rId28" Type="http://schemas.openxmlformats.org/officeDocument/2006/relationships/tags" Target="../tags/tag61.xml"/><Relationship Id="rId49" Type="http://schemas.openxmlformats.org/officeDocument/2006/relationships/tags" Target="../tags/tag82.xml"/><Relationship Id="rId114" Type="http://schemas.openxmlformats.org/officeDocument/2006/relationships/tags" Target="../tags/tag147.xml"/><Relationship Id="rId119" Type="http://schemas.openxmlformats.org/officeDocument/2006/relationships/tags" Target="../tags/tag152.xml"/><Relationship Id="rId44" Type="http://schemas.openxmlformats.org/officeDocument/2006/relationships/tags" Target="../tags/tag77.xml"/><Relationship Id="rId60" Type="http://schemas.openxmlformats.org/officeDocument/2006/relationships/tags" Target="../tags/tag93.xml"/><Relationship Id="rId65" Type="http://schemas.openxmlformats.org/officeDocument/2006/relationships/tags" Target="../tags/tag98.xml"/><Relationship Id="rId81" Type="http://schemas.openxmlformats.org/officeDocument/2006/relationships/tags" Target="../tags/tag114.xml"/><Relationship Id="rId86" Type="http://schemas.openxmlformats.org/officeDocument/2006/relationships/tags" Target="../tags/tag119.xml"/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39" Type="http://schemas.openxmlformats.org/officeDocument/2006/relationships/tags" Target="../tags/tag72.xml"/><Relationship Id="rId109" Type="http://schemas.openxmlformats.org/officeDocument/2006/relationships/tags" Target="../tags/tag142.xml"/><Relationship Id="rId34" Type="http://schemas.openxmlformats.org/officeDocument/2006/relationships/tags" Target="../tags/tag67.xml"/><Relationship Id="rId50" Type="http://schemas.openxmlformats.org/officeDocument/2006/relationships/tags" Target="../tags/tag83.xml"/><Relationship Id="rId55" Type="http://schemas.openxmlformats.org/officeDocument/2006/relationships/tags" Target="../tags/tag88.xml"/><Relationship Id="rId76" Type="http://schemas.openxmlformats.org/officeDocument/2006/relationships/tags" Target="../tags/tag109.xml"/><Relationship Id="rId97" Type="http://schemas.openxmlformats.org/officeDocument/2006/relationships/tags" Target="../tags/tag130.xml"/><Relationship Id="rId104" Type="http://schemas.openxmlformats.org/officeDocument/2006/relationships/tags" Target="../tags/tag137.xml"/><Relationship Id="rId120" Type="http://schemas.openxmlformats.org/officeDocument/2006/relationships/tags" Target="../tags/tag153.xml"/><Relationship Id="rId125" Type="http://schemas.openxmlformats.org/officeDocument/2006/relationships/tags" Target="../tags/tag158.xml"/><Relationship Id="rId7" Type="http://schemas.openxmlformats.org/officeDocument/2006/relationships/tags" Target="../tags/tag40.xml"/><Relationship Id="rId71" Type="http://schemas.openxmlformats.org/officeDocument/2006/relationships/tags" Target="../tags/tag104.xml"/><Relationship Id="rId92" Type="http://schemas.openxmlformats.org/officeDocument/2006/relationships/tags" Target="../tags/tag125.xml"/><Relationship Id="rId2" Type="http://schemas.openxmlformats.org/officeDocument/2006/relationships/tags" Target="../tags/tag35.xml"/><Relationship Id="rId29" Type="http://schemas.openxmlformats.org/officeDocument/2006/relationships/tags" Target="../tags/tag62.xml"/><Relationship Id="rId24" Type="http://schemas.openxmlformats.org/officeDocument/2006/relationships/tags" Target="../tags/tag57.xml"/><Relationship Id="rId40" Type="http://schemas.openxmlformats.org/officeDocument/2006/relationships/tags" Target="../tags/tag73.xml"/><Relationship Id="rId45" Type="http://schemas.openxmlformats.org/officeDocument/2006/relationships/tags" Target="../tags/tag78.xml"/><Relationship Id="rId66" Type="http://schemas.openxmlformats.org/officeDocument/2006/relationships/tags" Target="../tags/tag99.xml"/><Relationship Id="rId87" Type="http://schemas.openxmlformats.org/officeDocument/2006/relationships/tags" Target="../tags/tag120.xml"/><Relationship Id="rId110" Type="http://schemas.openxmlformats.org/officeDocument/2006/relationships/tags" Target="../tags/tag143.xml"/><Relationship Id="rId115" Type="http://schemas.openxmlformats.org/officeDocument/2006/relationships/tags" Target="../tags/tag148.xml"/><Relationship Id="rId61" Type="http://schemas.openxmlformats.org/officeDocument/2006/relationships/tags" Target="../tags/tag94.xml"/><Relationship Id="rId82" Type="http://schemas.openxmlformats.org/officeDocument/2006/relationships/tags" Target="../tags/tag115.xml"/><Relationship Id="rId19" Type="http://schemas.openxmlformats.org/officeDocument/2006/relationships/tags" Target="../tags/tag52.xml"/><Relationship Id="rId14" Type="http://schemas.openxmlformats.org/officeDocument/2006/relationships/tags" Target="../tags/tag47.xml"/><Relationship Id="rId30" Type="http://schemas.openxmlformats.org/officeDocument/2006/relationships/tags" Target="../tags/tag63.xml"/><Relationship Id="rId35" Type="http://schemas.openxmlformats.org/officeDocument/2006/relationships/tags" Target="../tags/tag68.xml"/><Relationship Id="rId56" Type="http://schemas.openxmlformats.org/officeDocument/2006/relationships/tags" Target="../tags/tag89.xml"/><Relationship Id="rId77" Type="http://schemas.openxmlformats.org/officeDocument/2006/relationships/tags" Target="../tags/tag110.xml"/><Relationship Id="rId100" Type="http://schemas.openxmlformats.org/officeDocument/2006/relationships/tags" Target="../tags/tag133.xml"/><Relationship Id="rId105" Type="http://schemas.openxmlformats.org/officeDocument/2006/relationships/tags" Target="../tags/tag138.xml"/><Relationship Id="rId126" Type="http://schemas.openxmlformats.org/officeDocument/2006/relationships/tags" Target="../tags/tag159.xml"/><Relationship Id="rId8" Type="http://schemas.openxmlformats.org/officeDocument/2006/relationships/tags" Target="../tags/tag41.xml"/><Relationship Id="rId51" Type="http://schemas.openxmlformats.org/officeDocument/2006/relationships/tags" Target="../tags/tag84.xml"/><Relationship Id="rId72" Type="http://schemas.openxmlformats.org/officeDocument/2006/relationships/tags" Target="../tags/tag105.xml"/><Relationship Id="rId93" Type="http://schemas.openxmlformats.org/officeDocument/2006/relationships/tags" Target="../tags/tag126.xml"/><Relationship Id="rId98" Type="http://schemas.openxmlformats.org/officeDocument/2006/relationships/tags" Target="../tags/tag131.xml"/><Relationship Id="rId121" Type="http://schemas.openxmlformats.org/officeDocument/2006/relationships/tags" Target="../tags/tag154.xml"/><Relationship Id="rId3" Type="http://schemas.openxmlformats.org/officeDocument/2006/relationships/tags" Target="../tags/tag36.xml"/><Relationship Id="rId25" Type="http://schemas.openxmlformats.org/officeDocument/2006/relationships/tags" Target="../tags/tag58.xml"/><Relationship Id="rId46" Type="http://schemas.openxmlformats.org/officeDocument/2006/relationships/tags" Target="../tags/tag79.xml"/><Relationship Id="rId67" Type="http://schemas.openxmlformats.org/officeDocument/2006/relationships/tags" Target="../tags/tag100.xml"/><Relationship Id="rId116" Type="http://schemas.openxmlformats.org/officeDocument/2006/relationships/tags" Target="../tags/tag149.xml"/><Relationship Id="rId20" Type="http://schemas.openxmlformats.org/officeDocument/2006/relationships/tags" Target="../tags/tag53.xml"/><Relationship Id="rId41" Type="http://schemas.openxmlformats.org/officeDocument/2006/relationships/tags" Target="../tags/tag74.xml"/><Relationship Id="rId62" Type="http://schemas.openxmlformats.org/officeDocument/2006/relationships/tags" Target="../tags/tag95.xml"/><Relationship Id="rId83" Type="http://schemas.openxmlformats.org/officeDocument/2006/relationships/tags" Target="../tags/tag116.xml"/><Relationship Id="rId88" Type="http://schemas.openxmlformats.org/officeDocument/2006/relationships/tags" Target="../tags/tag121.xml"/><Relationship Id="rId111" Type="http://schemas.openxmlformats.org/officeDocument/2006/relationships/tags" Target="../tags/tag144.xml"/><Relationship Id="rId15" Type="http://schemas.openxmlformats.org/officeDocument/2006/relationships/tags" Target="../tags/tag48.xml"/><Relationship Id="rId36" Type="http://schemas.openxmlformats.org/officeDocument/2006/relationships/tags" Target="../tags/tag69.xml"/><Relationship Id="rId57" Type="http://schemas.openxmlformats.org/officeDocument/2006/relationships/tags" Target="../tags/tag90.xml"/><Relationship Id="rId106" Type="http://schemas.openxmlformats.org/officeDocument/2006/relationships/tags" Target="../tags/tag139.xml"/><Relationship Id="rId127" Type="http://schemas.openxmlformats.org/officeDocument/2006/relationships/slideLayout" Target="../slideLayouts/slideLayout9.xml"/><Relationship Id="rId10" Type="http://schemas.openxmlformats.org/officeDocument/2006/relationships/tags" Target="../tags/tag43.xml"/><Relationship Id="rId31" Type="http://schemas.openxmlformats.org/officeDocument/2006/relationships/tags" Target="../tags/tag64.xml"/><Relationship Id="rId52" Type="http://schemas.openxmlformats.org/officeDocument/2006/relationships/tags" Target="../tags/tag85.xml"/><Relationship Id="rId73" Type="http://schemas.openxmlformats.org/officeDocument/2006/relationships/tags" Target="../tags/tag106.xml"/><Relationship Id="rId78" Type="http://schemas.openxmlformats.org/officeDocument/2006/relationships/tags" Target="../tags/tag111.xml"/><Relationship Id="rId94" Type="http://schemas.openxmlformats.org/officeDocument/2006/relationships/tags" Target="../tags/tag127.xml"/><Relationship Id="rId99" Type="http://schemas.openxmlformats.org/officeDocument/2006/relationships/tags" Target="../tags/tag132.xml"/><Relationship Id="rId101" Type="http://schemas.openxmlformats.org/officeDocument/2006/relationships/tags" Target="../tags/tag134.xml"/><Relationship Id="rId122" Type="http://schemas.openxmlformats.org/officeDocument/2006/relationships/tags" Target="../tags/tag155.xml"/><Relationship Id="rId4" Type="http://schemas.openxmlformats.org/officeDocument/2006/relationships/tags" Target="../tags/tag37.xml"/><Relationship Id="rId9" Type="http://schemas.openxmlformats.org/officeDocument/2006/relationships/tags" Target="../tags/tag4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6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tags" Target="../tags/tag171.xml"/><Relationship Id="rId13" Type="http://schemas.openxmlformats.org/officeDocument/2006/relationships/tags" Target="../tags/tag176.xml"/><Relationship Id="rId18" Type="http://schemas.openxmlformats.org/officeDocument/2006/relationships/tags" Target="../tags/tag181.xml"/><Relationship Id="rId26" Type="http://schemas.openxmlformats.org/officeDocument/2006/relationships/tags" Target="../tags/tag189.xml"/><Relationship Id="rId3" Type="http://schemas.openxmlformats.org/officeDocument/2006/relationships/tags" Target="../tags/tag166.xml"/><Relationship Id="rId21" Type="http://schemas.openxmlformats.org/officeDocument/2006/relationships/tags" Target="../tags/tag184.xml"/><Relationship Id="rId7" Type="http://schemas.openxmlformats.org/officeDocument/2006/relationships/tags" Target="../tags/tag170.xml"/><Relationship Id="rId12" Type="http://schemas.openxmlformats.org/officeDocument/2006/relationships/tags" Target="../tags/tag175.xml"/><Relationship Id="rId17" Type="http://schemas.openxmlformats.org/officeDocument/2006/relationships/tags" Target="../tags/tag180.xml"/><Relationship Id="rId25" Type="http://schemas.openxmlformats.org/officeDocument/2006/relationships/tags" Target="../tags/tag188.xml"/><Relationship Id="rId2" Type="http://schemas.openxmlformats.org/officeDocument/2006/relationships/tags" Target="../tags/tag165.xml"/><Relationship Id="rId16" Type="http://schemas.openxmlformats.org/officeDocument/2006/relationships/tags" Target="../tags/tag179.xml"/><Relationship Id="rId20" Type="http://schemas.openxmlformats.org/officeDocument/2006/relationships/tags" Target="../tags/tag183.xml"/><Relationship Id="rId1" Type="http://schemas.openxmlformats.org/officeDocument/2006/relationships/tags" Target="../tags/tag164.xml"/><Relationship Id="rId6" Type="http://schemas.openxmlformats.org/officeDocument/2006/relationships/tags" Target="../tags/tag169.xml"/><Relationship Id="rId11" Type="http://schemas.openxmlformats.org/officeDocument/2006/relationships/tags" Target="../tags/tag174.xml"/><Relationship Id="rId24" Type="http://schemas.openxmlformats.org/officeDocument/2006/relationships/tags" Target="../tags/tag187.xml"/><Relationship Id="rId5" Type="http://schemas.openxmlformats.org/officeDocument/2006/relationships/tags" Target="../tags/tag168.xml"/><Relationship Id="rId15" Type="http://schemas.openxmlformats.org/officeDocument/2006/relationships/tags" Target="../tags/tag178.xml"/><Relationship Id="rId23" Type="http://schemas.openxmlformats.org/officeDocument/2006/relationships/tags" Target="../tags/tag186.xml"/><Relationship Id="rId10" Type="http://schemas.openxmlformats.org/officeDocument/2006/relationships/tags" Target="../tags/tag173.xml"/><Relationship Id="rId19" Type="http://schemas.openxmlformats.org/officeDocument/2006/relationships/tags" Target="../tags/tag182.xml"/><Relationship Id="rId4" Type="http://schemas.openxmlformats.org/officeDocument/2006/relationships/tags" Target="../tags/tag167.xml"/><Relationship Id="rId9" Type="http://schemas.openxmlformats.org/officeDocument/2006/relationships/tags" Target="../tags/tag172.xml"/><Relationship Id="rId14" Type="http://schemas.openxmlformats.org/officeDocument/2006/relationships/tags" Target="../tags/tag177.xml"/><Relationship Id="rId22" Type="http://schemas.openxmlformats.org/officeDocument/2006/relationships/tags" Target="../tags/tag185.xml"/><Relationship Id="rId27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197.xml"/><Relationship Id="rId3" Type="http://schemas.openxmlformats.org/officeDocument/2006/relationships/tags" Target="../tags/tag192.xml"/><Relationship Id="rId7" Type="http://schemas.openxmlformats.org/officeDocument/2006/relationships/tags" Target="../tags/tag196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tags" Target="../tags/tag195.xml"/><Relationship Id="rId5" Type="http://schemas.openxmlformats.org/officeDocument/2006/relationships/tags" Target="../tags/tag194.xml"/><Relationship Id="rId4" Type="http://schemas.openxmlformats.org/officeDocument/2006/relationships/tags" Target="../tags/tag193.xml"/><Relationship Id="rId9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01.xml"/><Relationship Id="rId1" Type="http://schemas.openxmlformats.org/officeDocument/2006/relationships/tags" Target="../tags/tag20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tags" Target="../tags/tag204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1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tags" Target="../tags/tag219.xml"/><Relationship Id="rId3" Type="http://schemas.openxmlformats.org/officeDocument/2006/relationships/tags" Target="../tags/tag214.xml"/><Relationship Id="rId7" Type="http://schemas.openxmlformats.org/officeDocument/2006/relationships/tags" Target="../tags/tag218.xml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9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tags" Target="../tags/tag227.xml"/><Relationship Id="rId13" Type="http://schemas.openxmlformats.org/officeDocument/2006/relationships/tags" Target="../tags/tag232.xml"/><Relationship Id="rId18" Type="http://schemas.openxmlformats.org/officeDocument/2006/relationships/tags" Target="../tags/tag237.xml"/><Relationship Id="rId26" Type="http://schemas.openxmlformats.org/officeDocument/2006/relationships/tags" Target="../tags/tag245.xml"/><Relationship Id="rId3" Type="http://schemas.openxmlformats.org/officeDocument/2006/relationships/tags" Target="../tags/tag222.xml"/><Relationship Id="rId21" Type="http://schemas.openxmlformats.org/officeDocument/2006/relationships/tags" Target="../tags/tag240.xml"/><Relationship Id="rId7" Type="http://schemas.openxmlformats.org/officeDocument/2006/relationships/tags" Target="../tags/tag226.xml"/><Relationship Id="rId12" Type="http://schemas.openxmlformats.org/officeDocument/2006/relationships/tags" Target="../tags/tag231.xml"/><Relationship Id="rId17" Type="http://schemas.openxmlformats.org/officeDocument/2006/relationships/tags" Target="../tags/tag236.xml"/><Relationship Id="rId25" Type="http://schemas.openxmlformats.org/officeDocument/2006/relationships/tags" Target="../tags/tag244.xml"/><Relationship Id="rId2" Type="http://schemas.openxmlformats.org/officeDocument/2006/relationships/tags" Target="../tags/tag221.xml"/><Relationship Id="rId16" Type="http://schemas.openxmlformats.org/officeDocument/2006/relationships/tags" Target="../tags/tag235.xml"/><Relationship Id="rId20" Type="http://schemas.openxmlformats.org/officeDocument/2006/relationships/tags" Target="../tags/tag239.xml"/><Relationship Id="rId1" Type="http://schemas.openxmlformats.org/officeDocument/2006/relationships/tags" Target="../tags/tag220.xml"/><Relationship Id="rId6" Type="http://schemas.openxmlformats.org/officeDocument/2006/relationships/tags" Target="../tags/tag225.xml"/><Relationship Id="rId11" Type="http://schemas.openxmlformats.org/officeDocument/2006/relationships/tags" Target="../tags/tag230.xml"/><Relationship Id="rId24" Type="http://schemas.openxmlformats.org/officeDocument/2006/relationships/tags" Target="../tags/tag243.xml"/><Relationship Id="rId5" Type="http://schemas.openxmlformats.org/officeDocument/2006/relationships/tags" Target="../tags/tag224.xml"/><Relationship Id="rId15" Type="http://schemas.openxmlformats.org/officeDocument/2006/relationships/tags" Target="../tags/tag234.xml"/><Relationship Id="rId23" Type="http://schemas.openxmlformats.org/officeDocument/2006/relationships/tags" Target="../tags/tag242.xml"/><Relationship Id="rId28" Type="http://schemas.openxmlformats.org/officeDocument/2006/relationships/slideLayout" Target="../slideLayouts/slideLayout7.xml"/><Relationship Id="rId10" Type="http://schemas.openxmlformats.org/officeDocument/2006/relationships/tags" Target="../tags/tag229.xml"/><Relationship Id="rId19" Type="http://schemas.openxmlformats.org/officeDocument/2006/relationships/tags" Target="../tags/tag238.xml"/><Relationship Id="rId4" Type="http://schemas.openxmlformats.org/officeDocument/2006/relationships/tags" Target="../tags/tag223.xml"/><Relationship Id="rId9" Type="http://schemas.openxmlformats.org/officeDocument/2006/relationships/tags" Target="../tags/tag228.xml"/><Relationship Id="rId14" Type="http://schemas.openxmlformats.org/officeDocument/2006/relationships/tags" Target="../tags/tag233.xml"/><Relationship Id="rId22" Type="http://schemas.openxmlformats.org/officeDocument/2006/relationships/tags" Target="../tags/tag241.xml"/><Relationship Id="rId27" Type="http://schemas.openxmlformats.org/officeDocument/2006/relationships/tags" Target="../tags/tag2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0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tags" Target="../tags/tag258.xml"/><Relationship Id="rId13" Type="http://schemas.openxmlformats.org/officeDocument/2006/relationships/tags" Target="../tags/tag263.xml"/><Relationship Id="rId18" Type="http://schemas.openxmlformats.org/officeDocument/2006/relationships/tags" Target="../tags/tag268.xml"/><Relationship Id="rId26" Type="http://schemas.openxmlformats.org/officeDocument/2006/relationships/tags" Target="../tags/tag276.xml"/><Relationship Id="rId3" Type="http://schemas.openxmlformats.org/officeDocument/2006/relationships/tags" Target="../tags/tag253.xml"/><Relationship Id="rId21" Type="http://schemas.openxmlformats.org/officeDocument/2006/relationships/tags" Target="../tags/tag271.xml"/><Relationship Id="rId7" Type="http://schemas.openxmlformats.org/officeDocument/2006/relationships/tags" Target="../tags/tag257.xml"/><Relationship Id="rId12" Type="http://schemas.openxmlformats.org/officeDocument/2006/relationships/tags" Target="../tags/tag262.xml"/><Relationship Id="rId17" Type="http://schemas.openxmlformats.org/officeDocument/2006/relationships/tags" Target="../tags/tag267.xml"/><Relationship Id="rId25" Type="http://schemas.openxmlformats.org/officeDocument/2006/relationships/tags" Target="../tags/tag275.xml"/><Relationship Id="rId2" Type="http://schemas.openxmlformats.org/officeDocument/2006/relationships/tags" Target="../tags/tag252.xml"/><Relationship Id="rId16" Type="http://schemas.openxmlformats.org/officeDocument/2006/relationships/tags" Target="../tags/tag266.xml"/><Relationship Id="rId20" Type="http://schemas.openxmlformats.org/officeDocument/2006/relationships/tags" Target="../tags/tag270.xml"/><Relationship Id="rId1" Type="http://schemas.openxmlformats.org/officeDocument/2006/relationships/tags" Target="../tags/tag251.xml"/><Relationship Id="rId6" Type="http://schemas.openxmlformats.org/officeDocument/2006/relationships/tags" Target="../tags/tag256.xml"/><Relationship Id="rId11" Type="http://schemas.openxmlformats.org/officeDocument/2006/relationships/tags" Target="../tags/tag261.xml"/><Relationship Id="rId24" Type="http://schemas.openxmlformats.org/officeDocument/2006/relationships/tags" Target="../tags/tag274.xml"/><Relationship Id="rId5" Type="http://schemas.openxmlformats.org/officeDocument/2006/relationships/tags" Target="../tags/tag255.xml"/><Relationship Id="rId15" Type="http://schemas.openxmlformats.org/officeDocument/2006/relationships/tags" Target="../tags/tag265.xml"/><Relationship Id="rId23" Type="http://schemas.openxmlformats.org/officeDocument/2006/relationships/tags" Target="../tags/tag273.xml"/><Relationship Id="rId10" Type="http://schemas.openxmlformats.org/officeDocument/2006/relationships/tags" Target="../tags/tag260.xml"/><Relationship Id="rId19" Type="http://schemas.openxmlformats.org/officeDocument/2006/relationships/tags" Target="../tags/tag269.xml"/><Relationship Id="rId4" Type="http://schemas.openxmlformats.org/officeDocument/2006/relationships/tags" Target="../tags/tag254.xml"/><Relationship Id="rId9" Type="http://schemas.openxmlformats.org/officeDocument/2006/relationships/tags" Target="../tags/tag259.xml"/><Relationship Id="rId14" Type="http://schemas.openxmlformats.org/officeDocument/2006/relationships/tags" Target="../tags/tag264.xml"/><Relationship Id="rId22" Type="http://schemas.openxmlformats.org/officeDocument/2006/relationships/tags" Target="../tags/tag272.xml"/><Relationship Id="rId27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tags" Target="../tags/tag284.xml"/><Relationship Id="rId3" Type="http://schemas.openxmlformats.org/officeDocument/2006/relationships/tags" Target="../tags/tag279.xml"/><Relationship Id="rId7" Type="http://schemas.openxmlformats.org/officeDocument/2006/relationships/tags" Target="../tags/tag283.xml"/><Relationship Id="rId2" Type="http://schemas.openxmlformats.org/officeDocument/2006/relationships/tags" Target="../tags/tag278.xml"/><Relationship Id="rId1" Type="http://schemas.openxmlformats.org/officeDocument/2006/relationships/tags" Target="../tags/tag277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10" Type="http://schemas.openxmlformats.org/officeDocument/2006/relationships/image" Target="../media/image19.png"/><Relationship Id="rId4" Type="http://schemas.openxmlformats.org/officeDocument/2006/relationships/tags" Target="../tags/tag280.xml"/><Relationship Id="rId9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86.xml"/><Relationship Id="rId1" Type="http://schemas.openxmlformats.org/officeDocument/2006/relationships/tags" Target="../tags/tag28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tags" Target="../tags/tag289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tags" Target="../tags/tag292.xml"/><Relationship Id="rId5" Type="http://schemas.openxmlformats.org/officeDocument/2006/relationships/tags" Target="../tags/tag291.xml"/><Relationship Id="rId4" Type="http://schemas.openxmlformats.org/officeDocument/2006/relationships/tags" Target="../tags/tag29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tags" Target="../tags/tag300.xml"/><Relationship Id="rId3" Type="http://schemas.openxmlformats.org/officeDocument/2006/relationships/tags" Target="../tags/tag295.xml"/><Relationship Id="rId7" Type="http://schemas.openxmlformats.org/officeDocument/2006/relationships/tags" Target="../tags/tag299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tags" Target="../tags/tag298.xml"/><Relationship Id="rId11" Type="http://schemas.openxmlformats.org/officeDocument/2006/relationships/tags" Target="../tags/tag303.xml"/><Relationship Id="rId5" Type="http://schemas.openxmlformats.org/officeDocument/2006/relationships/tags" Target="../tags/tag297.xml"/><Relationship Id="rId10" Type="http://schemas.openxmlformats.org/officeDocument/2006/relationships/tags" Target="../tags/tag302.xml"/><Relationship Id="rId4" Type="http://schemas.openxmlformats.org/officeDocument/2006/relationships/tags" Target="../tags/tag296.xml"/><Relationship Id="rId9" Type="http://schemas.openxmlformats.org/officeDocument/2006/relationships/tags" Target="../tags/tag30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itunes.apple.com/kr/app/%EA%B8%88%ED%98%B8as-%EC%9E%85%EC%A3%BC%EC%9E%90/id1201157232?l=en&amp;mt=8" TargetMode="External"/><Relationship Id="rId2" Type="http://schemas.openxmlformats.org/officeDocument/2006/relationships/hyperlink" Target="https://play.google.com/store/apps/details?id=asiana.fix.resident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4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C794AF5-FDA4-64D3-B386-4F4110E8E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723110"/>
              </p:ext>
            </p:extLst>
          </p:nvPr>
        </p:nvGraphicFramePr>
        <p:xfrm>
          <a:off x="3809369" y="4583530"/>
          <a:ext cx="2287262" cy="928763"/>
        </p:xfrm>
        <a:graphic>
          <a:graphicData uri="http://schemas.openxmlformats.org/drawingml/2006/table">
            <a:tbl>
              <a:tblPr/>
              <a:tblGrid>
                <a:gridCol w="1149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7945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㈜</a:t>
                      </a: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PCN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금호건설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45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승인자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95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배율미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박정선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89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24AAE28-F8B1-576A-1908-970788EC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635889"/>
              </p:ext>
            </p:extLst>
          </p:nvPr>
        </p:nvGraphicFramePr>
        <p:xfrm>
          <a:off x="3813206" y="3964965"/>
          <a:ext cx="2279588" cy="519492"/>
        </p:xfrm>
        <a:graphic>
          <a:graphicData uri="http://schemas.openxmlformats.org/drawingml/2006/table">
            <a:tbl>
              <a:tblPr/>
              <a:tblGrid>
                <a:gridCol w="1139794">
                  <a:extLst>
                    <a:ext uri="{9D8B030D-6E8A-4147-A177-3AD203B41FA5}">
                      <a16:colId xmlns:a16="http://schemas.microsoft.com/office/drawing/2014/main" val="4232067300"/>
                    </a:ext>
                  </a:extLst>
                </a:gridCol>
                <a:gridCol w="1139794">
                  <a:extLst>
                    <a:ext uri="{9D8B030D-6E8A-4147-A177-3AD203B41FA5}">
                      <a16:colId xmlns:a16="http://schemas.microsoft.com/office/drawing/2014/main" val="3870085653"/>
                    </a:ext>
                  </a:extLst>
                </a:gridCol>
              </a:tblGrid>
              <a:tr h="2597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문서번호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785386"/>
                  </a:ext>
                </a:extLst>
              </a:tr>
              <a:tr h="259746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</a:t>
                      </a: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57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727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295C6FF4-5357-406A-E5F2-E0CA08E155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43636981-A9D1-BFDE-DB8A-FD13C2F77A2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F7DB1866-E593-49DD-BB96-CEB8FAD852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0D51-8B88-4AD1-F61C-90ADD967DD73}"/>
              </a:ext>
            </a:extLst>
          </p:cNvPr>
          <p:cNvSpPr txBox="1"/>
          <p:nvPr/>
        </p:nvSpPr>
        <p:spPr>
          <a:xfrm>
            <a:off x="596900" y="1180690"/>
            <a:ext cx="692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BI </a:t>
            </a:r>
            <a:r>
              <a:rPr lang="ko-KR" altLang="en-US" sz="1200" b="1" dirty="0">
                <a:latin typeface="+mn-ea"/>
              </a:rPr>
              <a:t>소개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4CC7AD9-BB3C-8264-59B0-B2AAB6AB55BC}"/>
              </a:ext>
            </a:extLst>
          </p:cNvPr>
          <p:cNvSpPr/>
          <p:nvPr/>
        </p:nvSpPr>
        <p:spPr>
          <a:xfrm>
            <a:off x="3116978" y="2203493"/>
            <a:ext cx="1555376" cy="224943"/>
          </a:xfrm>
          <a:prstGeom prst="rect">
            <a:avLst/>
          </a:prstGeom>
          <a:solidFill>
            <a:srgbClr val="101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금호건설 아테라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BI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다운로드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33B74863-7864-B0CE-AAB2-2D7C887FA707}"/>
              </a:ext>
            </a:extLst>
          </p:cNvPr>
          <p:cNvGrpSpPr/>
          <p:nvPr/>
        </p:nvGrpSpPr>
        <p:grpSpPr>
          <a:xfrm>
            <a:off x="55698" y="2681996"/>
            <a:ext cx="7867553" cy="2744602"/>
            <a:chOff x="55698" y="3700899"/>
            <a:chExt cx="7867553" cy="274460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055DE26-39BE-C1F5-2615-F22C8C3E3C12}"/>
                </a:ext>
              </a:extLst>
            </p:cNvPr>
            <p:cNvSpPr/>
            <p:nvPr/>
          </p:nvSpPr>
          <p:spPr>
            <a:xfrm>
              <a:off x="55698" y="3700899"/>
              <a:ext cx="7867553" cy="2744602"/>
            </a:xfrm>
            <a:prstGeom prst="rect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764B5FA-9B41-A3B8-8968-84AE1223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9311" y="4258397"/>
              <a:ext cx="2600325" cy="131262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3EBA33-1444-A64D-E10E-0BCDEB32B192}"/>
                </a:ext>
              </a:extLst>
            </p:cNvPr>
            <p:cNvSpPr txBox="1"/>
            <p:nvPr/>
          </p:nvSpPr>
          <p:spPr>
            <a:xfrm>
              <a:off x="2119237" y="5701672"/>
              <a:ext cx="4519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 err="1">
                  <a:solidFill>
                    <a:schemeClr val="bg1"/>
                  </a:solidFill>
                  <a:latin typeface="+mn-ea"/>
                </a:rPr>
                <a:t>아테라의</a:t>
              </a:r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 심볼마크는 금호건설의 사람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자연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, </a:t>
              </a:r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문화가 만나 조화를 이루는 건축예술의 시작으로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,</a:t>
              </a:r>
            </a:p>
            <a:p>
              <a:pPr algn="l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조화를 기반으로 아름다운 라이프 스타일과 앞선 주거문화의 예술을 만드는 집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. </a:t>
              </a:r>
            </a:p>
            <a:p>
              <a:pPr algn="l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금호건설이 짓는 아름다운 집을 의미합니다</a:t>
              </a:r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.</a:t>
              </a:r>
              <a:endParaRPr lang="ko-KR" altLang="en-US" sz="800" dirty="0" err="1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C00E32D-6C2D-88FE-36B6-DE42A5DB83C2}"/>
                </a:ext>
              </a:extLst>
            </p:cNvPr>
            <p:cNvSpPr txBox="1"/>
            <p:nvPr/>
          </p:nvSpPr>
          <p:spPr>
            <a:xfrm>
              <a:off x="421340" y="3863395"/>
              <a:ext cx="17436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200" dirty="0">
                  <a:solidFill>
                    <a:schemeClr val="bg1"/>
                  </a:solidFill>
                  <a:latin typeface="+mn-ea"/>
                </a:rPr>
                <a:t>Symbol Mark</a:t>
              </a:r>
              <a:endParaRPr lang="ko-KR" altLang="en-US" sz="1200" dirty="0" err="1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AA985E6-9CF4-8F76-7071-46AC4377331E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F87A215-BF59-C078-3556-121C50938175}"/>
              </a:ext>
            </a:extLst>
          </p:cNvPr>
          <p:cNvGrpSpPr/>
          <p:nvPr/>
        </p:nvGrpSpPr>
        <p:grpSpPr>
          <a:xfrm>
            <a:off x="1198313" y="721776"/>
            <a:ext cx="6343649" cy="215444"/>
            <a:chOff x="1198313" y="721776"/>
            <a:chExt cx="6343649" cy="215444"/>
          </a:xfrm>
        </p:grpSpPr>
        <p:sp>
          <p:nvSpPr>
            <p:cNvPr id="36" name="Go Home">
              <a:extLst>
                <a:ext uri="{FF2B5EF4-FFF2-40B4-BE49-F238E27FC236}">
                  <a16:creationId xmlns:a16="http://schemas.microsoft.com/office/drawing/2014/main" id="{57F7A363-3AC2-C311-B28B-6E39A0A106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669C030-70FF-5654-4193-BD109D85D931}"/>
                </a:ext>
              </a:extLst>
            </p:cNvPr>
            <p:cNvSpPr txBox="1"/>
            <p:nvPr/>
          </p:nvSpPr>
          <p:spPr>
            <a:xfrm>
              <a:off x="1320387" y="721776"/>
              <a:ext cx="62215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브랜드  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아테라 스토리          </a:t>
              </a:r>
              <a:r>
                <a:rPr lang="en-US" altLang="ko-KR" sz="800" dirty="0">
                  <a:latin typeface="+mn-ea"/>
                </a:rPr>
                <a:t>BI</a:t>
              </a:r>
              <a:r>
                <a:rPr lang="ko-KR" altLang="en-US" sz="800" dirty="0">
                  <a:latin typeface="+mn-ea"/>
                </a:rPr>
                <a:t>소개          히스토리</a:t>
              </a:r>
              <a:r>
                <a:rPr lang="en-US" altLang="ko-KR" sz="800" dirty="0">
                  <a:latin typeface="+mn-ea"/>
                </a:rPr>
                <a:t>          </a:t>
              </a:r>
              <a:r>
                <a:rPr lang="ko-KR" altLang="en-US" sz="800" dirty="0">
                  <a:latin typeface="+mn-ea"/>
                </a:rPr>
                <a:t>홍보영상          수상실적          언론사뉴스</a:t>
              </a: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A595777-C555-2D7E-9C12-9919B474635D}"/>
              </a:ext>
            </a:extLst>
          </p:cNvPr>
          <p:cNvCxnSpPr>
            <a:cxnSpLocks/>
          </p:cNvCxnSpPr>
          <p:nvPr/>
        </p:nvCxnSpPr>
        <p:spPr>
          <a:xfrm>
            <a:off x="3669397" y="951533"/>
            <a:ext cx="298259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03148FD-4EE5-9F80-BE24-D457D847A1BE}"/>
              </a:ext>
            </a:extLst>
          </p:cNvPr>
          <p:cNvSpPr txBox="1"/>
          <p:nvPr/>
        </p:nvSpPr>
        <p:spPr>
          <a:xfrm>
            <a:off x="548640" y="1638136"/>
            <a:ext cx="5581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ARTERA</a:t>
            </a:r>
            <a:r>
              <a:rPr lang="ko-KR" altLang="en-US" sz="800" dirty="0">
                <a:latin typeface="+mn-ea"/>
              </a:rPr>
              <a:t>는</a:t>
            </a:r>
            <a:r>
              <a:rPr lang="en-US" altLang="ko-KR" sz="800" dirty="0">
                <a:latin typeface="+mn-ea"/>
              </a:rPr>
              <a:t> </a:t>
            </a:r>
            <a:r>
              <a:rPr lang="ko-KR" altLang="en-US" sz="800" dirty="0">
                <a:latin typeface="+mn-ea"/>
              </a:rPr>
              <a:t>금호건설이 지은 대지 위의 예술을 의미합니다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 algn="l"/>
            <a:r>
              <a:rPr lang="ko-KR" altLang="en-US" sz="800" dirty="0">
                <a:latin typeface="+mn-ea"/>
              </a:rPr>
              <a:t>앞선 주거 문화가 바탕이 된 일상의 공간을 통해 고객의 삶에 진정한 아름다움을 선사하겠다는 의지를 담고 있습니다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00B7435-0B9A-EA43-666E-98225E3F1DC5}"/>
              </a:ext>
            </a:extLst>
          </p:cNvPr>
          <p:cNvSpPr/>
          <p:nvPr/>
        </p:nvSpPr>
        <p:spPr>
          <a:xfrm>
            <a:off x="55698" y="5557249"/>
            <a:ext cx="7867553" cy="1300751"/>
          </a:xfrm>
          <a:prstGeom prst="rect">
            <a:avLst/>
          </a:prstGeom>
          <a:solidFill>
            <a:srgbClr val="222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378AB2A-0EFF-EBAD-A281-E33E0C2A5DEC}"/>
              </a:ext>
            </a:extLst>
          </p:cNvPr>
          <p:cNvSpPr txBox="1"/>
          <p:nvPr/>
        </p:nvSpPr>
        <p:spPr>
          <a:xfrm>
            <a:off x="421340" y="5577523"/>
            <a:ext cx="1743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solidFill>
                  <a:schemeClr val="bg1"/>
                </a:solidFill>
                <a:latin typeface="+mn-ea"/>
              </a:rPr>
              <a:t>Logotype</a:t>
            </a:r>
            <a:endParaRPr lang="ko-KR" altLang="en-US" sz="1200" dirty="0" err="1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451C460D-BE52-F9D3-16F2-371561B03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198" y="5984096"/>
            <a:ext cx="3408454" cy="538591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FAC7F7C-E4D1-EC51-FBD3-0411144B7DC0}"/>
              </a:ext>
            </a:extLst>
          </p:cNvPr>
          <p:cNvSpPr/>
          <p:nvPr/>
        </p:nvSpPr>
        <p:spPr>
          <a:xfrm>
            <a:off x="3016521" y="2059140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E35620D-1D7F-0686-F04D-6217F2F50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493698"/>
              </p:ext>
            </p:extLst>
          </p:nvPr>
        </p:nvGraphicFramePr>
        <p:xfrm>
          <a:off x="7931425" y="705659"/>
          <a:ext cx="1943281" cy="10237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BI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다운로드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클릭 시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파일 다운로드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pdf 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파일 다운로드 기능 확인</a:t>
                      </a:r>
                      <a:endParaRPr lang="en-US" altLang="ko-KR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885125BF-5A04-A489-F4FB-C78C27DD9F30}"/>
              </a:ext>
            </a:extLst>
          </p:cNvPr>
          <p:cNvSpPr/>
          <p:nvPr/>
        </p:nvSpPr>
        <p:spPr>
          <a:xfrm>
            <a:off x="1361976" y="483297"/>
            <a:ext cx="132347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93BC6F-DCCE-AC56-3F2E-723A2ABA357A}"/>
              </a:ext>
            </a:extLst>
          </p:cNvPr>
          <p:cNvSpPr/>
          <p:nvPr/>
        </p:nvSpPr>
        <p:spPr>
          <a:xfrm>
            <a:off x="476696" y="3188152"/>
            <a:ext cx="939728" cy="224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다운로드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28113A-AF10-0AEE-D790-C5F25658E30B}"/>
              </a:ext>
            </a:extLst>
          </p:cNvPr>
          <p:cNvSpPr/>
          <p:nvPr/>
        </p:nvSpPr>
        <p:spPr>
          <a:xfrm>
            <a:off x="476696" y="5906961"/>
            <a:ext cx="939728" cy="224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8175435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668A55D-0B56-F49A-D217-9F69E629852C}"/>
              </a:ext>
            </a:extLst>
          </p:cNvPr>
          <p:cNvSpPr/>
          <p:nvPr/>
        </p:nvSpPr>
        <p:spPr>
          <a:xfrm>
            <a:off x="1201478" y="2993065"/>
            <a:ext cx="4952113" cy="2020186"/>
          </a:xfrm>
          <a:prstGeom prst="roundRect">
            <a:avLst>
              <a:gd name="adj" fmla="val 59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614517" cy="215444"/>
            <a:chOff x="1198313" y="721776"/>
            <a:chExt cx="614517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로그인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아이디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>
                <a:latin typeface="+mn-ea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0734A-A471-5D1A-46A3-6F9B2C64A659}"/>
              </a:ext>
            </a:extLst>
          </p:cNvPr>
          <p:cNvSpPr txBox="1"/>
          <p:nvPr/>
        </p:nvSpPr>
        <p:spPr>
          <a:xfrm>
            <a:off x="596900" y="2172551"/>
            <a:ext cx="49521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effectLst/>
                <a:latin typeface="Arno Pro Light Display" panose="02020402050506020403" pitchFamily="18" charset="0"/>
              </a:rPr>
              <a:t>본인인증이 완료되었습니다</a:t>
            </a:r>
            <a:r>
              <a:rPr lang="en-US" altLang="ko-KR" sz="900" b="0" i="0" dirty="0">
                <a:effectLst/>
                <a:latin typeface="Arno Pro Light Display" panose="02020402050506020403" pitchFamily="18" charset="0"/>
              </a:rPr>
              <a:t>.</a:t>
            </a:r>
          </a:p>
          <a:p>
            <a:endParaRPr lang="en-US" altLang="ko-KR" sz="900" b="0" i="0" dirty="0">
              <a:effectLst/>
              <a:latin typeface="Arno Pro Light Display" panose="02020402050506020403" pitchFamily="18" charset="0"/>
            </a:endParaRPr>
          </a:p>
          <a:p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8~12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자의 영문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숫자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특수문자를 조합하여 비밀번호를 입력해 주십시오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en-US" altLang="ko-KR" sz="800" b="0" i="0" dirty="0"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38" name="Image">
            <a:extLst>
              <a:ext uri="{FF2B5EF4-FFF2-40B4-BE49-F238E27FC236}">
                <a16:creationId xmlns:a16="http://schemas.microsoft.com/office/drawing/2014/main" id="{0FF89C53-7832-2163-9485-899F9402124B}"/>
              </a:ext>
            </a:extLst>
          </p:cNvPr>
          <p:cNvGrpSpPr>
            <a:grpSpLocks/>
          </p:cNvGrpSpPr>
          <p:nvPr/>
        </p:nvGrpSpPr>
        <p:grpSpPr bwMode="auto">
          <a:xfrm>
            <a:off x="3404373" y="3051726"/>
            <a:ext cx="546321" cy="46784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39" name="Border">
              <a:extLst>
                <a:ext uri="{FF2B5EF4-FFF2-40B4-BE49-F238E27FC236}">
                  <a16:creationId xmlns:a16="http://schemas.microsoft.com/office/drawing/2014/main" id="{D6B4A709-C966-8A15-84F9-9D01D0EC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0" name="Line 2">
              <a:extLst>
                <a:ext uri="{FF2B5EF4-FFF2-40B4-BE49-F238E27FC236}">
                  <a16:creationId xmlns:a16="http://schemas.microsoft.com/office/drawing/2014/main" id="{99828624-AB1E-8338-EFE2-12C195D9C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1" name="Line 1">
              <a:extLst>
                <a:ext uri="{FF2B5EF4-FFF2-40B4-BE49-F238E27FC236}">
                  <a16:creationId xmlns:a16="http://schemas.microsoft.com/office/drawing/2014/main" id="{EEFD5D3C-8997-C55B-A6A3-088125034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5B09E3D-0568-2ED1-5055-27F3638B348F}"/>
              </a:ext>
            </a:extLst>
          </p:cNvPr>
          <p:cNvSpPr/>
          <p:nvPr/>
        </p:nvSpPr>
        <p:spPr>
          <a:xfrm>
            <a:off x="3235960" y="4536628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확인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28BB53-A843-861E-CB71-1C5EDF797D14}"/>
              </a:ext>
            </a:extLst>
          </p:cNvPr>
          <p:cNvSpPr txBox="1"/>
          <p:nvPr/>
        </p:nvSpPr>
        <p:spPr>
          <a:xfrm>
            <a:off x="2578395" y="3805622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새 비밀번호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57DEAF-090A-72CD-A6ED-D56859AE6C4B}"/>
              </a:ext>
            </a:extLst>
          </p:cNvPr>
          <p:cNvSpPr/>
          <p:nvPr/>
        </p:nvSpPr>
        <p:spPr>
          <a:xfrm>
            <a:off x="3599121" y="3805622"/>
            <a:ext cx="117489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92C825-47D5-C980-58C0-477A46B4F1F1}"/>
              </a:ext>
            </a:extLst>
          </p:cNvPr>
          <p:cNvSpPr txBox="1"/>
          <p:nvPr/>
        </p:nvSpPr>
        <p:spPr>
          <a:xfrm>
            <a:off x="2578395" y="4096252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새 비밀번호 확인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67E246-19BE-0064-6D3D-D814D380C818}"/>
              </a:ext>
            </a:extLst>
          </p:cNvPr>
          <p:cNvSpPr/>
          <p:nvPr/>
        </p:nvSpPr>
        <p:spPr>
          <a:xfrm>
            <a:off x="3599121" y="4096252"/>
            <a:ext cx="1174898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D0A2203-BD29-911B-32B7-329A7BBCED9E}"/>
              </a:ext>
            </a:extLst>
          </p:cNvPr>
          <p:cNvSpPr/>
          <p:nvPr/>
        </p:nvSpPr>
        <p:spPr>
          <a:xfrm>
            <a:off x="1582613" y="1592263"/>
            <a:ext cx="95731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55F587-F99B-18F2-EAFA-3CBBC68D65DF}"/>
              </a:ext>
            </a:extLst>
          </p:cNvPr>
          <p:cNvSpPr/>
          <p:nvPr/>
        </p:nvSpPr>
        <p:spPr>
          <a:xfrm>
            <a:off x="596900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아이디 찾기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D70227B4-4A55-5183-0B1E-AAF54C6F1E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48168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0200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109" cy="215444"/>
            <a:chOff x="1198313" y="721776"/>
            <a:chExt cx="717109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회원가입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회원가입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941413-9988-A706-07DF-EF2F115C08C9}"/>
              </a:ext>
            </a:extLst>
          </p:cNvPr>
          <p:cNvSpPr/>
          <p:nvPr/>
        </p:nvSpPr>
        <p:spPr>
          <a:xfrm>
            <a:off x="687428" y="1592263"/>
            <a:ext cx="1587940" cy="578554"/>
          </a:xfrm>
          <a:prstGeom prst="roundRect">
            <a:avLst/>
          </a:prstGeom>
          <a:solidFill>
            <a:srgbClr val="C2DD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945D1-1DF2-4B30-AEA9-E4DC2B979AA6}"/>
              </a:ext>
            </a:extLst>
          </p:cNvPr>
          <p:cNvSpPr txBox="1"/>
          <p:nvPr/>
        </p:nvSpPr>
        <p:spPr>
          <a:xfrm>
            <a:off x="687428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1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가입여부 및 본인인증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5C45187-8958-14F9-4819-0EA052002A70}"/>
              </a:ext>
            </a:extLst>
          </p:cNvPr>
          <p:cNvSpPr/>
          <p:nvPr/>
        </p:nvSpPr>
        <p:spPr>
          <a:xfrm>
            <a:off x="2362056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56EE62-B735-2FE4-01D0-6F3F1F549BE4}"/>
              </a:ext>
            </a:extLst>
          </p:cNvPr>
          <p:cNvSpPr/>
          <p:nvPr/>
        </p:nvSpPr>
        <p:spPr>
          <a:xfrm>
            <a:off x="4036684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22EB45-A56E-9D4D-DF47-D8823F90EB9A}"/>
              </a:ext>
            </a:extLst>
          </p:cNvPr>
          <p:cNvSpPr/>
          <p:nvPr/>
        </p:nvSpPr>
        <p:spPr>
          <a:xfrm>
            <a:off x="5711312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4038A4-9D6F-07AF-2565-F6B092693619}"/>
              </a:ext>
            </a:extLst>
          </p:cNvPr>
          <p:cNvSpPr txBox="1"/>
          <p:nvPr/>
        </p:nvSpPr>
        <p:spPr>
          <a:xfrm>
            <a:off x="2362056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약관동의 및 회원구분 선택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683F6-A0D0-AFDB-94A1-626575BABDB7}"/>
              </a:ext>
            </a:extLst>
          </p:cNvPr>
          <p:cNvSpPr txBox="1"/>
          <p:nvPr/>
        </p:nvSpPr>
        <p:spPr>
          <a:xfrm>
            <a:off x="4036684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개인정보 입력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C13B7-FC89-8110-8CE7-70D80D828AFC}"/>
              </a:ext>
            </a:extLst>
          </p:cNvPr>
          <p:cNvSpPr txBox="1"/>
          <p:nvPr/>
        </p:nvSpPr>
        <p:spPr>
          <a:xfrm>
            <a:off x="5711312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회원가입 완료</a:t>
            </a:r>
            <a:endParaRPr lang="ko-KR" altLang="en-US" sz="900" dirty="0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584A66-8AD8-EF8C-32CE-D3A91A468705}"/>
              </a:ext>
            </a:extLst>
          </p:cNvPr>
          <p:cNvSpPr txBox="1"/>
          <p:nvPr/>
        </p:nvSpPr>
        <p:spPr>
          <a:xfrm>
            <a:off x="596900" y="2362280"/>
            <a:ext cx="6769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고객님의 회원가입 여부 확인 및 안전한 개인정보 관리를 위해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본인 인증 서비스를 실시하고 있습니다</a:t>
            </a:r>
            <a:r>
              <a:rPr lang="en-US" altLang="ko-KR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ctr"/>
            <a:endParaRPr lang="en-US" altLang="ko-KR" sz="800" dirty="0">
              <a:solidFill>
                <a:srgbClr val="C2124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아테라는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아동의 개인정보를 보호하기 위하여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14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세 이하 아동의 회원 가입을 허용하지 않고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금호건설에서 단순시공으로 참여한 사업장은 분양대금 납부조회 서비스를 이용하실 수 없습니다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E947C6C7-972D-2EA2-8C3D-BAC4C11BF72F}"/>
              </a:ext>
            </a:extLst>
          </p:cNvPr>
          <p:cNvSpPr/>
          <p:nvPr/>
        </p:nvSpPr>
        <p:spPr>
          <a:xfrm>
            <a:off x="4243867" y="3338623"/>
            <a:ext cx="2610292" cy="2020186"/>
          </a:xfrm>
          <a:prstGeom prst="roundRect">
            <a:avLst>
              <a:gd name="adj" fmla="val 59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D857146-E56A-E658-95F1-D6797C348DA0}"/>
              </a:ext>
            </a:extLst>
          </p:cNvPr>
          <p:cNvSpPr/>
          <p:nvPr/>
        </p:nvSpPr>
        <p:spPr>
          <a:xfrm>
            <a:off x="1201479" y="3338623"/>
            <a:ext cx="2610292" cy="2020186"/>
          </a:xfrm>
          <a:prstGeom prst="roundRect">
            <a:avLst>
              <a:gd name="adj" fmla="val 59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2A1542-EC97-B790-7109-524AC4A65027}"/>
              </a:ext>
            </a:extLst>
          </p:cNvPr>
          <p:cNvSpPr txBox="1"/>
          <p:nvPr/>
        </p:nvSpPr>
        <p:spPr>
          <a:xfrm>
            <a:off x="1141671" y="4187708"/>
            <a:ext cx="2712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휴대폰 또는 공인인증서로 인증하기</a:t>
            </a:r>
            <a:endParaRPr lang="en-US" altLang="ko-KR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b="1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고객님 명의로 등록된 휴대폰 번호 또는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공인인증서를 통해 본인인증 과정을 거치게 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A73C62-2BD9-4F02-5322-F5278C3BDB66}"/>
              </a:ext>
            </a:extLst>
          </p:cNvPr>
          <p:cNvSpPr txBox="1"/>
          <p:nvPr/>
        </p:nvSpPr>
        <p:spPr>
          <a:xfrm>
            <a:off x="4192698" y="4187708"/>
            <a:ext cx="2712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아이핀으로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인증하기</a:t>
            </a:r>
            <a:endParaRPr lang="en-US" altLang="ko-KR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b="1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 인증을 위해서는 아이핀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ID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가 있어야 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u="sng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 발급안내</a:t>
            </a:r>
            <a:endParaRPr lang="ko-KR" altLang="en-US" sz="800" b="0" i="0" u="sng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44" name="Image">
            <a:extLst>
              <a:ext uri="{FF2B5EF4-FFF2-40B4-BE49-F238E27FC236}">
                <a16:creationId xmlns:a16="http://schemas.microsoft.com/office/drawing/2014/main" id="{59BC1368-88B4-A2DC-3ECC-50AD1BF6F4D8}"/>
              </a:ext>
            </a:extLst>
          </p:cNvPr>
          <p:cNvGrpSpPr>
            <a:grpSpLocks/>
          </p:cNvGrpSpPr>
          <p:nvPr/>
        </p:nvGrpSpPr>
        <p:grpSpPr bwMode="auto">
          <a:xfrm>
            <a:off x="2233464" y="3397284"/>
            <a:ext cx="546321" cy="46784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5" name="Border">
              <a:extLst>
                <a:ext uri="{FF2B5EF4-FFF2-40B4-BE49-F238E27FC236}">
                  <a16:creationId xmlns:a16="http://schemas.microsoft.com/office/drawing/2014/main" id="{44B8B3E6-FFF3-CDEB-C0FC-0A0C90BF7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6" name="Line 2">
              <a:extLst>
                <a:ext uri="{FF2B5EF4-FFF2-40B4-BE49-F238E27FC236}">
                  <a16:creationId xmlns:a16="http://schemas.microsoft.com/office/drawing/2014/main" id="{40E9F704-D4BF-369A-242F-59ED86E0D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7" name="Line 1">
              <a:extLst>
                <a:ext uri="{FF2B5EF4-FFF2-40B4-BE49-F238E27FC236}">
                  <a16:creationId xmlns:a16="http://schemas.microsoft.com/office/drawing/2014/main" id="{A35E24E7-C9E1-108D-29AA-26DF7B2B52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8" name="Image">
            <a:extLst>
              <a:ext uri="{FF2B5EF4-FFF2-40B4-BE49-F238E27FC236}">
                <a16:creationId xmlns:a16="http://schemas.microsoft.com/office/drawing/2014/main" id="{B750BEF2-00FD-6A50-A38F-19EAEE629BD0}"/>
              </a:ext>
            </a:extLst>
          </p:cNvPr>
          <p:cNvGrpSpPr>
            <a:grpSpLocks/>
          </p:cNvGrpSpPr>
          <p:nvPr/>
        </p:nvGrpSpPr>
        <p:grpSpPr bwMode="auto">
          <a:xfrm>
            <a:off x="5275852" y="3397284"/>
            <a:ext cx="546321" cy="46784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9" name="Border">
              <a:extLst>
                <a:ext uri="{FF2B5EF4-FFF2-40B4-BE49-F238E27FC236}">
                  <a16:creationId xmlns:a16="http://schemas.microsoft.com/office/drawing/2014/main" id="{B21831A1-DA62-1A5D-0DFE-86A6D1986C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Line 2">
              <a:extLst>
                <a:ext uri="{FF2B5EF4-FFF2-40B4-BE49-F238E27FC236}">
                  <a16:creationId xmlns:a16="http://schemas.microsoft.com/office/drawing/2014/main" id="{6169F48E-92B6-E0D1-5E5C-DF0ECA293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1" name="Line 1">
              <a:extLst>
                <a:ext uri="{FF2B5EF4-FFF2-40B4-BE49-F238E27FC236}">
                  <a16:creationId xmlns:a16="http://schemas.microsoft.com/office/drawing/2014/main" id="{0088729F-3EE8-0ADF-BEEC-3D3E25F7AD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0033A57-0753-A6CC-3723-27BC28C22B5E}"/>
              </a:ext>
            </a:extLst>
          </p:cNvPr>
          <p:cNvSpPr/>
          <p:nvPr/>
        </p:nvSpPr>
        <p:spPr>
          <a:xfrm>
            <a:off x="2098353" y="4994038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인증하기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77BB7CBE-BB8F-D34E-B939-FAE334C34D0F}"/>
              </a:ext>
            </a:extLst>
          </p:cNvPr>
          <p:cNvSpPr/>
          <p:nvPr/>
        </p:nvSpPr>
        <p:spPr>
          <a:xfrm>
            <a:off x="5107439" y="4994038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인증하기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17AC891-6DB7-D0D5-E72F-2D864FE93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48168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71856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4E78622-3B40-9096-860A-43100E9BA513}"/>
              </a:ext>
            </a:extLst>
          </p:cNvPr>
          <p:cNvSpPr/>
          <p:nvPr/>
        </p:nvSpPr>
        <p:spPr>
          <a:xfrm>
            <a:off x="2362056" y="1592263"/>
            <a:ext cx="1587940" cy="578554"/>
          </a:xfrm>
          <a:prstGeom prst="roundRect">
            <a:avLst/>
          </a:prstGeom>
          <a:solidFill>
            <a:srgbClr val="C2DD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내용 개체 틀 78">
            <a:extLst>
              <a:ext uri="{FF2B5EF4-FFF2-40B4-BE49-F238E27FC236}">
                <a16:creationId xmlns:a16="http://schemas.microsoft.com/office/drawing/2014/main" id="{723A0DA3-4014-7656-E2E1-738E4E3110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0" name="내용 개체 틀 79">
            <a:extLst>
              <a:ext uri="{FF2B5EF4-FFF2-40B4-BE49-F238E27FC236}">
                <a16:creationId xmlns:a16="http://schemas.microsoft.com/office/drawing/2014/main" id="{7EE107FE-CFD2-4737-2522-FFDDC2ED9B1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1" name="내용 개체 틀 80">
            <a:extLst>
              <a:ext uri="{FF2B5EF4-FFF2-40B4-BE49-F238E27FC236}">
                <a16:creationId xmlns:a16="http://schemas.microsoft.com/office/drawing/2014/main" id="{DF03D4CF-712A-2F7F-C796-6061579BCC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109" cy="215444"/>
            <a:chOff x="1198313" y="721776"/>
            <a:chExt cx="717109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회원가입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회원가입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941413-9988-A706-07DF-EF2F115C08C9}"/>
              </a:ext>
            </a:extLst>
          </p:cNvPr>
          <p:cNvSpPr/>
          <p:nvPr/>
        </p:nvSpPr>
        <p:spPr>
          <a:xfrm>
            <a:off x="687428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945D1-1DF2-4B30-AEA9-E4DC2B979AA6}"/>
              </a:ext>
            </a:extLst>
          </p:cNvPr>
          <p:cNvSpPr txBox="1"/>
          <p:nvPr/>
        </p:nvSpPr>
        <p:spPr>
          <a:xfrm>
            <a:off x="687428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가입여부 및 본인인증</a:t>
            </a:r>
            <a:endParaRPr lang="ko-KR" altLang="en-US" sz="900" dirty="0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A56EE62-B735-2FE4-01D0-6F3F1F549BE4}"/>
              </a:ext>
            </a:extLst>
          </p:cNvPr>
          <p:cNvSpPr/>
          <p:nvPr/>
        </p:nvSpPr>
        <p:spPr>
          <a:xfrm>
            <a:off x="4036684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22EB45-A56E-9D4D-DF47-D8823F90EB9A}"/>
              </a:ext>
            </a:extLst>
          </p:cNvPr>
          <p:cNvSpPr/>
          <p:nvPr/>
        </p:nvSpPr>
        <p:spPr>
          <a:xfrm>
            <a:off x="5711312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4038A4-9D6F-07AF-2565-F6B092693619}"/>
              </a:ext>
            </a:extLst>
          </p:cNvPr>
          <p:cNvSpPr txBox="1"/>
          <p:nvPr/>
        </p:nvSpPr>
        <p:spPr>
          <a:xfrm>
            <a:off x="2362056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2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약관동의 및 회원구분 선택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683F6-A0D0-AFDB-94A1-626575BABDB7}"/>
              </a:ext>
            </a:extLst>
          </p:cNvPr>
          <p:cNvSpPr txBox="1"/>
          <p:nvPr/>
        </p:nvSpPr>
        <p:spPr>
          <a:xfrm>
            <a:off x="4036684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개인정보 입력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C13B7-FC89-8110-8CE7-70D80D828AFC}"/>
              </a:ext>
            </a:extLst>
          </p:cNvPr>
          <p:cNvSpPr txBox="1"/>
          <p:nvPr/>
        </p:nvSpPr>
        <p:spPr>
          <a:xfrm>
            <a:off x="5711312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회원가입 완료</a:t>
            </a:r>
            <a:endParaRPr lang="ko-KR" altLang="en-US" sz="9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458C8-EA04-6CCD-B78E-0FAB666BB7B1}"/>
              </a:ext>
            </a:extLst>
          </p:cNvPr>
          <p:cNvSpPr txBox="1"/>
          <p:nvPr/>
        </p:nvSpPr>
        <p:spPr>
          <a:xfrm>
            <a:off x="672510" y="2334493"/>
            <a:ext cx="49521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약관동의</a:t>
            </a:r>
            <a:endParaRPr lang="en-US" altLang="ko-KR" sz="9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서비스 이용약관 </a:t>
            </a:r>
            <a:r>
              <a:rPr lang="en-US" altLang="ko-KR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필수</a:t>
            </a:r>
            <a:r>
              <a:rPr lang="en-US" altLang="ko-KR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)</a:t>
            </a:r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A7BFDA7-10B4-FA96-0BC6-FB34C80573D3}"/>
              </a:ext>
            </a:extLst>
          </p:cNvPr>
          <p:cNvSpPr/>
          <p:nvPr/>
        </p:nvSpPr>
        <p:spPr>
          <a:xfrm>
            <a:off x="596901" y="2831703"/>
            <a:ext cx="6769100" cy="98006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Vertical Scrollbar" descr="&lt;SmartSettings&gt;&lt;SmartResize enabled=&quot;True&quot; minWidth=&quot;6&quot; minHeight=&quot;37&quot; /&gt;&lt;/SmartSettings&gt;">
            <a:extLst>
              <a:ext uri="{FF2B5EF4-FFF2-40B4-BE49-F238E27FC236}">
                <a16:creationId xmlns:a16="http://schemas.microsoft.com/office/drawing/2014/main" id="{62905463-FADD-1C73-8C89-6C9EE4C64B3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263207" y="2831496"/>
            <a:ext cx="102789" cy="980069"/>
            <a:chOff x="507999" y="1397002"/>
            <a:chExt cx="144019" cy="2086739"/>
          </a:xfrm>
        </p:grpSpPr>
        <p:grpSp>
          <p:nvGrpSpPr>
            <p:cNvPr id="13" name="Arrow Button Up">
              <a:extLst>
                <a:ext uri="{FF2B5EF4-FFF2-40B4-BE49-F238E27FC236}">
                  <a16:creationId xmlns:a16="http://schemas.microsoft.com/office/drawing/2014/main" id="{708F7D56-B020-69A8-38F1-9B65AE337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999" y="1397002"/>
              <a:ext cx="144017" cy="306637"/>
              <a:chOff x="507999" y="1397002"/>
              <a:chExt cx="144017" cy="306637"/>
            </a:xfrm>
          </p:grpSpPr>
          <p:sp>
            <p:nvSpPr>
              <p:cNvPr id="30" name="Button Borde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25C9AF85-CE2A-9B5A-4528-D6747A64DB43}"/>
                  </a:ext>
                </a:extLst>
              </p:cNvPr>
              <p:cNvSpPr>
                <a:spLocks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507999" y="1397002"/>
                <a:ext cx="144017" cy="30663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31" name="Arrow Up" descr="&lt;SmartSettings&gt;&lt;SmartResize anchorLeft=&quot;Non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8291128-5618-60FD-81CA-B33862A49300}"/>
                  </a:ext>
                </a:extLst>
              </p:cNvPr>
              <p:cNvSpPr>
                <a:spLocks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542178" y="1492834"/>
                <a:ext cx="75660" cy="114973"/>
              </a:xfrm>
              <a:prstGeom prst="flowChartExtract">
                <a:avLst/>
              </a:prstGeom>
              <a:solidFill>
                <a:srgbClr val="262626"/>
              </a:solidFill>
              <a:ln w="6350" cap="flat" cmpd="sng" algn="ctr">
                <a:solidFill>
                  <a:srgbClr val="FFFF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5" name="Track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B324BF2-C4B7-6F29-3304-48119BBDBEC7}"/>
                </a:ext>
              </a:extLst>
            </p:cNvPr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>
              <a:off x="507999" y="1700456"/>
              <a:ext cx="144018" cy="1476647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8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21732C3-D55F-0088-F4F3-A1047B9487D4}"/>
                </a:ext>
              </a:extLst>
            </p:cNvPr>
            <p:cNvSpPr>
              <a:spLocks/>
            </p:cNvSpPr>
            <p:nvPr>
              <p:custDataLst>
                <p:tags r:id="rId14"/>
              </p:custDataLst>
            </p:nvPr>
          </p:nvSpPr>
          <p:spPr bwMode="auto">
            <a:xfrm>
              <a:off x="535387" y="1739329"/>
              <a:ext cx="89242" cy="684711"/>
            </a:xfrm>
            <a:prstGeom prst="roundRect">
              <a:avLst>
                <a:gd name="adj" fmla="val 2667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0" name="Arrow Button Down">
              <a:extLst>
                <a:ext uri="{FF2B5EF4-FFF2-40B4-BE49-F238E27FC236}">
                  <a16:creationId xmlns:a16="http://schemas.microsoft.com/office/drawing/2014/main" id="{2D3AD2C1-B8CE-87FF-9D58-D1D68AB7C8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000" y="3177104"/>
              <a:ext cx="144018" cy="306637"/>
              <a:chOff x="508000" y="3177104"/>
              <a:chExt cx="144018" cy="306637"/>
            </a:xfrm>
          </p:grpSpPr>
          <p:sp>
            <p:nvSpPr>
              <p:cNvPr id="22" name="Button Border" descr="&lt;SmartSettings&gt;&lt;SmartResize anchorLeft=&quot;Absolute&quot; anchorTop=&quot;Non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78C83467-DCBB-5D48-8637-E0EA612D08EC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08000" y="3177104"/>
                <a:ext cx="144018" cy="30663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9" name="Arrow Down" descr="&lt;SmartSettings&gt;&lt;SmartResize anchorLeft=&quot;None&quot; anchorTop=&quot;None&quot; anchorRight=&quot;None&quot; anchorBottom=&quot;Absolute&quot; /&gt;&lt;/SmartSettings&gt;">
                <a:extLst>
                  <a:ext uri="{FF2B5EF4-FFF2-40B4-BE49-F238E27FC236}">
                    <a16:creationId xmlns:a16="http://schemas.microsoft.com/office/drawing/2014/main" id="{D8CAFE0B-7B4E-6F58-23C5-F465BF69A320}"/>
                  </a:ext>
                </a:extLst>
              </p:cNvPr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 rot="10800000">
                <a:off x="542176" y="3272938"/>
                <a:ext cx="75660" cy="114977"/>
              </a:xfrm>
              <a:prstGeom prst="flowChartExtract">
                <a:avLst/>
              </a:prstGeom>
              <a:solidFill>
                <a:srgbClr val="262626"/>
              </a:solidFill>
              <a:ln w="6350" cap="flat" cmpd="sng" algn="ctr">
                <a:solidFill>
                  <a:srgbClr val="FFFF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4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C994039C-ECC3-3E84-6932-3F52109C80A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60441" y="3917136"/>
            <a:ext cx="588859" cy="196977"/>
            <a:chOff x="593892" y="1592857"/>
            <a:chExt cx="588859" cy="196977"/>
          </a:xfrm>
        </p:grpSpPr>
        <p:sp>
          <p:nvSpPr>
            <p:cNvPr id="41" name="Circle">
              <a:extLst>
                <a:ext uri="{FF2B5EF4-FFF2-40B4-BE49-F238E27FC236}">
                  <a16:creationId xmlns:a16="http://schemas.microsoft.com/office/drawing/2014/main" id="{78F35D22-F5AD-F307-0663-CEDDDE712434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Check">
              <a:extLst>
                <a:ext uri="{FF2B5EF4-FFF2-40B4-BE49-F238E27FC236}">
                  <a16:creationId xmlns:a16="http://schemas.microsoft.com/office/drawing/2014/main" id="{1C34767D-51E3-8CEA-C9DB-3075DCA0847D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Label">
              <a:extLst>
                <a:ext uri="{FF2B5EF4-FFF2-40B4-BE49-F238E27FC236}">
                  <a16:creationId xmlns:a16="http://schemas.microsoft.com/office/drawing/2014/main" id="{71A76FAA-5033-81F3-971D-D213CE6CF7DB}"/>
                </a:ext>
              </a:extLst>
            </p:cNvPr>
            <p:cNvSpPr txBox="1"/>
            <p:nvPr/>
          </p:nvSpPr>
          <p:spPr>
            <a:xfrm>
              <a:off x="727242" y="1592857"/>
              <a:ext cx="455509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동의함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3EE9622-CE78-3792-282F-56860596DE6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551557" y="3917136"/>
            <a:ext cx="691452" cy="196977"/>
            <a:chOff x="593892" y="1592857"/>
            <a:chExt cx="691452" cy="196977"/>
          </a:xfrm>
        </p:grpSpPr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7FC94432-C284-C002-2893-C8BC10D6C32D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Check" hidden="1">
              <a:extLst>
                <a:ext uri="{FF2B5EF4-FFF2-40B4-BE49-F238E27FC236}">
                  <a16:creationId xmlns:a16="http://schemas.microsoft.com/office/drawing/2014/main" id="{479E4573-B67F-1BC9-D57B-AEDA423A79A9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Label">
              <a:extLst>
                <a:ext uri="{FF2B5EF4-FFF2-40B4-BE49-F238E27FC236}">
                  <a16:creationId xmlns:a16="http://schemas.microsoft.com/office/drawing/2014/main" id="{8D425086-CDC7-0E15-AC6C-695E6EF74DAB}"/>
                </a:ext>
              </a:extLst>
            </p:cNvPr>
            <p:cNvSpPr txBox="1"/>
            <p:nvPr/>
          </p:nvSpPr>
          <p:spPr>
            <a:xfrm>
              <a:off x="727242" y="1592857"/>
              <a:ext cx="558102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동의안함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26C4BE6-4647-925B-8AB3-BD0B7D04954A}"/>
              </a:ext>
            </a:extLst>
          </p:cNvPr>
          <p:cNvSpPr txBox="1"/>
          <p:nvPr/>
        </p:nvSpPr>
        <p:spPr>
          <a:xfrm>
            <a:off x="672510" y="4234131"/>
            <a:ext cx="49521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개인정보의 수집 및 이용 동의 </a:t>
            </a:r>
            <a:r>
              <a:rPr lang="en-US" altLang="ko-KR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필수</a:t>
            </a:r>
            <a:r>
              <a:rPr lang="en-US" altLang="ko-KR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)</a:t>
            </a:r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934400A-58C9-BD0B-BBDF-6FC3629FE985}"/>
              </a:ext>
            </a:extLst>
          </p:cNvPr>
          <p:cNvSpPr/>
          <p:nvPr/>
        </p:nvSpPr>
        <p:spPr>
          <a:xfrm>
            <a:off x="596901" y="4467353"/>
            <a:ext cx="6769100" cy="98006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2" name="Vertical Scrollbar" descr="&lt;SmartSettings&gt;&lt;SmartResize enabled=&quot;True&quot; minWidth=&quot;6&quot; minHeight=&quot;37&quot; /&gt;&lt;/SmartSettings&gt;">
            <a:extLst>
              <a:ext uri="{FF2B5EF4-FFF2-40B4-BE49-F238E27FC236}">
                <a16:creationId xmlns:a16="http://schemas.microsoft.com/office/drawing/2014/main" id="{6D7D434D-EB3A-A563-4669-A3B878A7BAAE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263207" y="4467146"/>
            <a:ext cx="102789" cy="980069"/>
            <a:chOff x="507999" y="1397002"/>
            <a:chExt cx="144019" cy="2086739"/>
          </a:xfrm>
        </p:grpSpPr>
        <p:grpSp>
          <p:nvGrpSpPr>
            <p:cNvPr id="63" name="Arrow Button Up">
              <a:extLst>
                <a:ext uri="{FF2B5EF4-FFF2-40B4-BE49-F238E27FC236}">
                  <a16:creationId xmlns:a16="http://schemas.microsoft.com/office/drawing/2014/main" id="{14E8B8D4-759C-EA3B-CCDC-AC1ADFF5B0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999" y="1397002"/>
              <a:ext cx="144017" cy="306637"/>
              <a:chOff x="507999" y="1397002"/>
              <a:chExt cx="144017" cy="306637"/>
            </a:xfrm>
          </p:grpSpPr>
          <p:sp>
            <p:nvSpPr>
              <p:cNvPr id="69" name="Button Borde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69871ABF-7CAB-4C88-EA84-12357B9CFBCC}"/>
                  </a:ext>
                </a:extLst>
              </p:cNvPr>
              <p:cNvSpPr>
                <a:spLocks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507999" y="1397002"/>
                <a:ext cx="144017" cy="30663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0" name="Arrow Up" descr="&lt;SmartSettings&gt;&lt;SmartResize anchorLeft=&quot;Non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BBBBD7A-8534-0F88-976A-E9534CFB7CBC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542178" y="1492834"/>
                <a:ext cx="75660" cy="114973"/>
              </a:xfrm>
              <a:prstGeom prst="flowChartExtract">
                <a:avLst/>
              </a:prstGeom>
              <a:solidFill>
                <a:srgbClr val="262626"/>
              </a:solidFill>
              <a:ln w="6350" cap="flat" cmpd="sng" algn="ctr">
                <a:solidFill>
                  <a:srgbClr val="FFFF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64" name="Track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A1B6227-F823-334B-2F86-DCFEA8D5D9E7}"/>
                </a:ext>
              </a:extLst>
            </p:cNvPr>
            <p:cNvSpPr>
              <a:spLocks/>
            </p:cNvSpPr>
            <p:nvPr>
              <p:custDataLst>
                <p:tags r:id="rId7"/>
              </p:custDataLst>
            </p:nvPr>
          </p:nvSpPr>
          <p:spPr bwMode="auto">
            <a:xfrm>
              <a:off x="507999" y="1700456"/>
              <a:ext cx="144018" cy="1476647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5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DF62111B-B0AF-F1E7-9BD5-5C7642253CD4}"/>
                </a:ext>
              </a:extLst>
            </p:cNvPr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>
              <a:off x="535387" y="1739329"/>
              <a:ext cx="89242" cy="684711"/>
            </a:xfrm>
            <a:prstGeom prst="roundRect">
              <a:avLst>
                <a:gd name="adj" fmla="val 2667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66" name="Arrow Button Down">
              <a:extLst>
                <a:ext uri="{FF2B5EF4-FFF2-40B4-BE49-F238E27FC236}">
                  <a16:creationId xmlns:a16="http://schemas.microsoft.com/office/drawing/2014/main" id="{6D9BE629-06F2-946B-A893-206D242579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000" y="3177104"/>
              <a:ext cx="144018" cy="306637"/>
              <a:chOff x="508000" y="3177104"/>
              <a:chExt cx="144018" cy="306637"/>
            </a:xfrm>
          </p:grpSpPr>
          <p:sp>
            <p:nvSpPr>
              <p:cNvPr id="67" name="Button Border" descr="&lt;SmartSettings&gt;&lt;SmartResize anchorLeft=&quot;Absolute&quot; anchorTop=&quot;Non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22A8CC92-E49B-538C-5AAE-A534FEDA184A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08000" y="3177104"/>
                <a:ext cx="144018" cy="30663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8" name="Arrow Down" descr="&lt;SmartSettings&gt;&lt;SmartResize anchorLeft=&quot;None&quot; anchorTop=&quot;None&quot; anchorRight=&quot;None&quot; anchorBottom=&quot;Absolute&quot; /&gt;&lt;/SmartSettings&gt;">
                <a:extLst>
                  <a:ext uri="{FF2B5EF4-FFF2-40B4-BE49-F238E27FC236}">
                    <a16:creationId xmlns:a16="http://schemas.microsoft.com/office/drawing/2014/main" id="{3CD06138-0BD7-5855-2699-4F9857A245D7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 rot="10800000">
                <a:off x="542176" y="3272938"/>
                <a:ext cx="75660" cy="114977"/>
              </a:xfrm>
              <a:prstGeom prst="flowChartExtract">
                <a:avLst/>
              </a:prstGeom>
              <a:solidFill>
                <a:srgbClr val="262626"/>
              </a:solidFill>
              <a:ln w="6350" cap="flat" cmpd="sng" algn="ctr">
                <a:solidFill>
                  <a:srgbClr val="FFFF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7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961561F-D2E0-87A7-485A-A606C2BC802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860441" y="5552786"/>
            <a:ext cx="588859" cy="196977"/>
            <a:chOff x="593892" y="1592857"/>
            <a:chExt cx="588859" cy="196977"/>
          </a:xfrm>
        </p:grpSpPr>
        <p:sp>
          <p:nvSpPr>
            <p:cNvPr id="72" name="Circle">
              <a:extLst>
                <a:ext uri="{FF2B5EF4-FFF2-40B4-BE49-F238E27FC236}">
                  <a16:creationId xmlns:a16="http://schemas.microsoft.com/office/drawing/2014/main" id="{B3116B36-8F2A-AFE5-EE95-42B58B98443E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Check">
              <a:extLst>
                <a:ext uri="{FF2B5EF4-FFF2-40B4-BE49-F238E27FC236}">
                  <a16:creationId xmlns:a16="http://schemas.microsoft.com/office/drawing/2014/main" id="{72967EF1-6418-BCD6-DFEB-0A476DA7EB71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Label">
              <a:extLst>
                <a:ext uri="{FF2B5EF4-FFF2-40B4-BE49-F238E27FC236}">
                  <a16:creationId xmlns:a16="http://schemas.microsoft.com/office/drawing/2014/main" id="{79210686-3E4C-51E4-E4AD-E10BDAF56FCE}"/>
                </a:ext>
              </a:extLst>
            </p:cNvPr>
            <p:cNvSpPr txBox="1"/>
            <p:nvPr/>
          </p:nvSpPr>
          <p:spPr>
            <a:xfrm>
              <a:off x="727242" y="1592857"/>
              <a:ext cx="455509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동의함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162BB50F-1D2F-455E-BA46-6D2F392FF9C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551557" y="5552786"/>
            <a:ext cx="691452" cy="196977"/>
            <a:chOff x="593892" y="1592857"/>
            <a:chExt cx="691452" cy="196977"/>
          </a:xfrm>
        </p:grpSpPr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359CF633-7FD6-A8B3-B613-AC5765567379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Check" hidden="1">
              <a:extLst>
                <a:ext uri="{FF2B5EF4-FFF2-40B4-BE49-F238E27FC236}">
                  <a16:creationId xmlns:a16="http://schemas.microsoft.com/office/drawing/2014/main" id="{DA4AC52E-01AC-C0FA-3025-903E9EECD09A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Label">
              <a:extLst>
                <a:ext uri="{FF2B5EF4-FFF2-40B4-BE49-F238E27FC236}">
                  <a16:creationId xmlns:a16="http://schemas.microsoft.com/office/drawing/2014/main" id="{DA5FA43E-8626-3F43-89E0-6D17EDA8DA4E}"/>
                </a:ext>
              </a:extLst>
            </p:cNvPr>
            <p:cNvSpPr txBox="1"/>
            <p:nvPr/>
          </p:nvSpPr>
          <p:spPr>
            <a:xfrm>
              <a:off x="727242" y="1592857"/>
              <a:ext cx="558102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동의안함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FA64E73-91F6-81A0-0528-DA7E0F01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568500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1A8828CE-45DD-E9DD-7ED2-EC76BECA1544}"/>
              </a:ext>
            </a:extLst>
          </p:cNvPr>
          <p:cNvSpPr txBox="1"/>
          <p:nvPr/>
        </p:nvSpPr>
        <p:spPr>
          <a:xfrm>
            <a:off x="3156026" y="3251684"/>
            <a:ext cx="1526380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800">
                <a:latin typeface="+mn-ea"/>
              </a:rPr>
              <a:t>서비스 이용약관 콘텐츠 확인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7F4D38-46F0-CEA1-ACBA-C2E4D1EE4191}"/>
              </a:ext>
            </a:extLst>
          </p:cNvPr>
          <p:cNvSpPr txBox="1"/>
          <p:nvPr/>
        </p:nvSpPr>
        <p:spPr>
          <a:xfrm>
            <a:off x="3013006" y="4889712"/>
            <a:ext cx="2047355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개인정보 수집 및 이용 동의 콘텐츠 확인</a:t>
            </a:r>
          </a:p>
        </p:txBody>
      </p:sp>
    </p:spTree>
    <p:extLst>
      <p:ext uri="{BB962C8B-B14F-4D97-AF65-F5344CB8AC3E}">
        <p14:creationId xmlns:p14="http://schemas.microsoft.com/office/powerpoint/2010/main" val="376529407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1CC3C903-ACD1-8A27-4E2A-8F5D1EAB0CEE}"/>
              </a:ext>
            </a:extLst>
          </p:cNvPr>
          <p:cNvSpPr/>
          <p:nvPr/>
        </p:nvSpPr>
        <p:spPr>
          <a:xfrm>
            <a:off x="596901" y="3210620"/>
            <a:ext cx="6769100" cy="9486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33F4A7A2-FDC5-B553-2A76-A6241132A3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6F4315-C8A1-FC51-FFF2-AA67BDE6EAC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E97F7847-F887-DB4B-21A0-69B40FA0E1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60384-C3C4-8544-0319-8A56D137F16B}"/>
              </a:ext>
            </a:extLst>
          </p:cNvPr>
          <p:cNvSpPr txBox="1"/>
          <p:nvPr/>
        </p:nvSpPr>
        <p:spPr>
          <a:xfrm>
            <a:off x="672510" y="698805"/>
            <a:ext cx="49521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마케팅 활용 동의 </a:t>
            </a:r>
            <a:r>
              <a:rPr lang="en-US" altLang="ko-KR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선택</a:t>
            </a:r>
            <a:r>
              <a:rPr lang="en-US" altLang="ko-KR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)</a:t>
            </a:r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AB128C-DB78-8919-9B26-73E39537F622}"/>
              </a:ext>
            </a:extLst>
          </p:cNvPr>
          <p:cNvSpPr/>
          <p:nvPr/>
        </p:nvSpPr>
        <p:spPr>
          <a:xfrm>
            <a:off x="596901" y="932027"/>
            <a:ext cx="6769100" cy="980069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Vertical Scrollbar" descr="&lt;SmartSettings&gt;&lt;SmartResize enabled=&quot;True&quot; minWidth=&quot;6&quot; minHeight=&quot;37&quot; /&gt;&lt;/SmartSettings&gt;">
            <a:extLst>
              <a:ext uri="{FF2B5EF4-FFF2-40B4-BE49-F238E27FC236}">
                <a16:creationId xmlns:a16="http://schemas.microsoft.com/office/drawing/2014/main" id="{5B85342A-D522-5EBC-C558-F91616FD50A3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263207" y="931820"/>
            <a:ext cx="102789" cy="980069"/>
            <a:chOff x="507999" y="1397002"/>
            <a:chExt cx="144019" cy="2086739"/>
          </a:xfrm>
        </p:grpSpPr>
        <p:grpSp>
          <p:nvGrpSpPr>
            <p:cNvPr id="11" name="Arrow Button Up">
              <a:extLst>
                <a:ext uri="{FF2B5EF4-FFF2-40B4-BE49-F238E27FC236}">
                  <a16:creationId xmlns:a16="http://schemas.microsoft.com/office/drawing/2014/main" id="{FFB8B3DB-C362-5135-95D6-17882DEE8F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999" y="1397002"/>
              <a:ext cx="144017" cy="306637"/>
              <a:chOff x="507999" y="1397002"/>
              <a:chExt cx="144017" cy="306637"/>
            </a:xfrm>
          </p:grpSpPr>
          <p:sp>
            <p:nvSpPr>
              <p:cNvPr id="17" name="Button Borde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D8A192A1-4F48-7D79-C6D4-41D55488947A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07999" y="1397002"/>
                <a:ext cx="144017" cy="30663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8" name="Arrow Up" descr="&lt;SmartSettings&gt;&lt;SmartResize anchorLeft=&quot;Non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76679314-A327-B11B-8818-CCEE74809457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42178" y="1492834"/>
                <a:ext cx="75660" cy="114973"/>
              </a:xfrm>
              <a:prstGeom prst="flowChartExtract">
                <a:avLst/>
              </a:prstGeom>
              <a:solidFill>
                <a:srgbClr val="262626"/>
              </a:solidFill>
              <a:ln w="6350" cap="flat" cmpd="sng" algn="ctr">
                <a:solidFill>
                  <a:srgbClr val="FFFF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12" name="Track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EA5C4ED-E417-290B-ACDD-1D14FACB9B2A}"/>
                </a:ext>
              </a:extLst>
            </p:cNvPr>
            <p:cNvSpPr>
              <a:spLocks/>
            </p:cNvSpPr>
            <p:nvPr>
              <p:custDataLst>
                <p:tags r:id="rId10"/>
              </p:custDataLst>
            </p:nvPr>
          </p:nvSpPr>
          <p:spPr bwMode="auto">
            <a:xfrm>
              <a:off x="507999" y="1700456"/>
              <a:ext cx="144018" cy="1476647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3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0A521D6D-D1ED-86C6-1C35-E6193C45327D}"/>
                </a:ext>
              </a:extLst>
            </p:cNvPr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>
              <a:off x="535387" y="1739329"/>
              <a:ext cx="89242" cy="684711"/>
            </a:xfrm>
            <a:prstGeom prst="roundRect">
              <a:avLst>
                <a:gd name="adj" fmla="val 2667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4" name="Arrow Button Down">
              <a:extLst>
                <a:ext uri="{FF2B5EF4-FFF2-40B4-BE49-F238E27FC236}">
                  <a16:creationId xmlns:a16="http://schemas.microsoft.com/office/drawing/2014/main" id="{3D3FFEC9-8765-C24E-2BBA-FC9E7484F1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000" y="3177104"/>
              <a:ext cx="144018" cy="306637"/>
              <a:chOff x="508000" y="3177104"/>
              <a:chExt cx="144018" cy="306637"/>
            </a:xfrm>
          </p:grpSpPr>
          <p:sp>
            <p:nvSpPr>
              <p:cNvPr id="15" name="Button Border" descr="&lt;SmartSettings&gt;&lt;SmartResize anchorLeft=&quot;Absolute&quot; anchorTop=&quot;Non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6B025831-9C6C-5D9E-681D-B5CD4A95D9ED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508000" y="3177104"/>
                <a:ext cx="144018" cy="30663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6" name="Arrow Down" descr="&lt;SmartSettings&gt;&lt;SmartResize anchorLeft=&quot;None&quot; anchorTop=&quot;None&quot; anchorRight=&quot;None&quot; anchorBottom=&quot;Absolute&quot; /&gt;&lt;/SmartSettings&gt;">
                <a:extLst>
                  <a:ext uri="{FF2B5EF4-FFF2-40B4-BE49-F238E27FC236}">
                    <a16:creationId xmlns:a16="http://schemas.microsoft.com/office/drawing/2014/main" id="{1B5BE771-A1C2-1622-7959-CE2CB4B26A65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 rot="10800000">
                <a:off x="542176" y="3272938"/>
                <a:ext cx="75660" cy="114977"/>
              </a:xfrm>
              <a:prstGeom prst="flowChartExtract">
                <a:avLst/>
              </a:prstGeom>
              <a:solidFill>
                <a:srgbClr val="262626"/>
              </a:solidFill>
              <a:ln w="6350" cap="flat" cmpd="sng" algn="ctr">
                <a:solidFill>
                  <a:srgbClr val="FFFF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1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5B371FFB-7796-888F-82D2-EFAB47889D51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860441" y="2017460"/>
            <a:ext cx="588859" cy="196977"/>
            <a:chOff x="593892" y="1592857"/>
            <a:chExt cx="588859" cy="196977"/>
          </a:xfrm>
        </p:grpSpPr>
        <p:sp>
          <p:nvSpPr>
            <p:cNvPr id="20" name="Circle">
              <a:extLst>
                <a:ext uri="{FF2B5EF4-FFF2-40B4-BE49-F238E27FC236}">
                  <a16:creationId xmlns:a16="http://schemas.microsoft.com/office/drawing/2014/main" id="{579E7202-9D4D-3711-CB53-48051FC26002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Check">
              <a:extLst>
                <a:ext uri="{FF2B5EF4-FFF2-40B4-BE49-F238E27FC236}">
                  <a16:creationId xmlns:a16="http://schemas.microsoft.com/office/drawing/2014/main" id="{49325516-D7E0-1D69-5B4A-6624C4326AE0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Label">
              <a:extLst>
                <a:ext uri="{FF2B5EF4-FFF2-40B4-BE49-F238E27FC236}">
                  <a16:creationId xmlns:a16="http://schemas.microsoft.com/office/drawing/2014/main" id="{9663EDBC-A898-D03C-85D2-4B1919F96A9A}"/>
                </a:ext>
              </a:extLst>
            </p:cNvPr>
            <p:cNvSpPr txBox="1"/>
            <p:nvPr/>
          </p:nvSpPr>
          <p:spPr>
            <a:xfrm>
              <a:off x="727242" y="1592857"/>
              <a:ext cx="455509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동의함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20F37692-F65A-80A9-2953-63982D4EB9E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551557" y="2017460"/>
            <a:ext cx="691452" cy="196977"/>
            <a:chOff x="593892" y="1592857"/>
            <a:chExt cx="691452" cy="196977"/>
          </a:xfrm>
        </p:grpSpPr>
        <p:sp>
          <p:nvSpPr>
            <p:cNvPr id="24" name="Circle">
              <a:extLst>
                <a:ext uri="{FF2B5EF4-FFF2-40B4-BE49-F238E27FC236}">
                  <a16:creationId xmlns:a16="http://schemas.microsoft.com/office/drawing/2014/main" id="{14909B14-AAD2-AC10-5150-6C459DE29CC6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Check" hidden="1">
              <a:extLst>
                <a:ext uri="{FF2B5EF4-FFF2-40B4-BE49-F238E27FC236}">
                  <a16:creationId xmlns:a16="http://schemas.microsoft.com/office/drawing/2014/main" id="{A04BC33F-FDA7-7DDC-89B9-5B977A7D1773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Label">
              <a:extLst>
                <a:ext uri="{FF2B5EF4-FFF2-40B4-BE49-F238E27FC236}">
                  <a16:creationId xmlns:a16="http://schemas.microsoft.com/office/drawing/2014/main" id="{8F35EF7B-D61A-D9B2-2006-02F56025F1A2}"/>
                </a:ext>
              </a:extLst>
            </p:cNvPr>
            <p:cNvSpPr txBox="1"/>
            <p:nvPr/>
          </p:nvSpPr>
          <p:spPr>
            <a:xfrm>
              <a:off x="727242" y="1592857"/>
              <a:ext cx="558102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동의안함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F8C84E-98CA-4556-B6A5-8E1DA7BD3E23}"/>
              </a:ext>
            </a:extLst>
          </p:cNvPr>
          <p:cNvSpPr txBox="1"/>
          <p:nvPr/>
        </p:nvSpPr>
        <p:spPr>
          <a:xfrm>
            <a:off x="672510" y="2374603"/>
            <a:ext cx="49521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회원구분 선택</a:t>
            </a:r>
            <a:endParaRPr lang="en-US" altLang="ko-KR" sz="9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개인화 서비스 제공을 위해 회원구분을 선택해 주십시오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2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C8993AD9-1B3B-6360-436A-0CD092A88C0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820608" y="2937176"/>
            <a:ext cx="2714441" cy="196977"/>
            <a:chOff x="593892" y="1592857"/>
            <a:chExt cx="2714441" cy="196977"/>
          </a:xfrm>
        </p:grpSpPr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6DD5D722-4CF4-4A19-0550-5373DDE20E13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ck">
              <a:extLst>
                <a:ext uri="{FF2B5EF4-FFF2-40B4-BE49-F238E27FC236}">
                  <a16:creationId xmlns:a16="http://schemas.microsoft.com/office/drawing/2014/main" id="{3CC99AD5-49A1-4942-8633-D3B10C102BB4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Label">
              <a:extLst>
                <a:ext uri="{FF2B5EF4-FFF2-40B4-BE49-F238E27FC236}">
                  <a16:creationId xmlns:a16="http://schemas.microsoft.com/office/drawing/2014/main" id="{396E3DB4-CACE-EC12-CB91-FDF897C353AB}"/>
                </a:ext>
              </a:extLst>
            </p:cNvPr>
            <p:cNvSpPr txBox="1"/>
            <p:nvPr/>
          </p:nvSpPr>
          <p:spPr>
            <a:xfrm>
              <a:off x="727242" y="1592857"/>
              <a:ext cx="2581091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일반고객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일반고객은 분양고객을 제외한 온라인 고객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EF8B9AA1-D9FF-7897-9192-28357D797725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3668399" y="2937176"/>
            <a:ext cx="2977334" cy="196977"/>
            <a:chOff x="593892" y="1592857"/>
            <a:chExt cx="2977334" cy="196977"/>
          </a:xfrm>
        </p:grpSpPr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D6DB23E3-2B47-4FE2-23CC-F2F3DB9F5F4E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Check" hidden="1">
              <a:extLst>
                <a:ext uri="{FF2B5EF4-FFF2-40B4-BE49-F238E27FC236}">
                  <a16:creationId xmlns:a16="http://schemas.microsoft.com/office/drawing/2014/main" id="{B8D8D815-6C51-B423-B3F7-B5D6F4A5599A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Label">
              <a:extLst>
                <a:ext uri="{FF2B5EF4-FFF2-40B4-BE49-F238E27FC236}">
                  <a16:creationId xmlns:a16="http://schemas.microsoft.com/office/drawing/2014/main" id="{6BDFE9F5-C0C5-327A-6835-EFBC3EA71699}"/>
                </a:ext>
              </a:extLst>
            </p:cNvPr>
            <p:cNvSpPr txBox="1"/>
            <p:nvPr/>
          </p:nvSpPr>
          <p:spPr>
            <a:xfrm>
              <a:off x="727242" y="1592857"/>
              <a:ext cx="2843984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분양고객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분양고객은 금호 </a:t>
              </a:r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아테라를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분양 받아 계약한 고객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EE3CC223-ECDA-18B7-FD70-6CAAA6A2270C}"/>
              </a:ext>
            </a:extLst>
          </p:cNvPr>
          <p:cNvSpPr txBox="1"/>
          <p:nvPr/>
        </p:nvSpPr>
        <p:spPr>
          <a:xfrm>
            <a:off x="887283" y="3282008"/>
            <a:ext cx="6215266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분양고객의 경우 분양대금 납부조회 등 분양관련 맞춤 서비스를 제공하기 위해 분양 계약 체결 시 등록한 계약자명과 휴대폰 번호 인증을 통해 가입이 가능합니다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marL="2857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휴대폰 번호가 기억나지 않을 경우에는 아래 영업소에 문의하여 확인하실 수 있습니다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수도권영업소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 032-613-5741 /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중부영업소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 041-556-0227 /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남부영업소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:054-458-8182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97938C2-547D-0E7B-113D-6E4064E0DBF6}"/>
              </a:ext>
            </a:extLst>
          </p:cNvPr>
          <p:cNvSpPr/>
          <p:nvPr/>
        </p:nvSpPr>
        <p:spPr>
          <a:xfrm>
            <a:off x="3293501" y="4310772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다음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A5B3882-CFD8-A1DD-51B1-6D8CB9B5AE9E}"/>
              </a:ext>
            </a:extLst>
          </p:cNvPr>
          <p:cNvSpPr/>
          <p:nvPr/>
        </p:nvSpPr>
        <p:spPr>
          <a:xfrm>
            <a:off x="596901" y="5362184"/>
            <a:ext cx="6769100" cy="149581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9FBA9D0-5616-EC8F-B903-83BF3C7F5CAC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820608" y="5088741"/>
            <a:ext cx="2714441" cy="196977"/>
            <a:chOff x="593892" y="1592857"/>
            <a:chExt cx="2714441" cy="196977"/>
          </a:xfrm>
        </p:grpSpPr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A57A97ED-4737-CA42-C6FA-16502BB535A9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Check" hidden="1">
              <a:extLst>
                <a:ext uri="{FF2B5EF4-FFF2-40B4-BE49-F238E27FC236}">
                  <a16:creationId xmlns:a16="http://schemas.microsoft.com/office/drawing/2014/main" id="{E8BE1A66-5B67-9758-CA87-072282E152FF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Label">
              <a:extLst>
                <a:ext uri="{FF2B5EF4-FFF2-40B4-BE49-F238E27FC236}">
                  <a16:creationId xmlns:a16="http://schemas.microsoft.com/office/drawing/2014/main" id="{0274683D-ED03-FB1B-C958-10FE8374E660}"/>
                </a:ext>
              </a:extLst>
            </p:cNvPr>
            <p:cNvSpPr txBox="1"/>
            <p:nvPr/>
          </p:nvSpPr>
          <p:spPr>
            <a:xfrm>
              <a:off x="727242" y="1592857"/>
              <a:ext cx="2581091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일반고객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일반고객은 분양고객을 제외한 온라인 고객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844469B-AD05-68C7-1281-B3659EFFFA13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668399" y="5088741"/>
            <a:ext cx="2977334" cy="196977"/>
            <a:chOff x="593892" y="1592857"/>
            <a:chExt cx="2977334" cy="196977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33B07DC7-D5C7-54B6-712B-9F68EB585A75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heck">
              <a:extLst>
                <a:ext uri="{FF2B5EF4-FFF2-40B4-BE49-F238E27FC236}">
                  <a16:creationId xmlns:a16="http://schemas.microsoft.com/office/drawing/2014/main" id="{CD1C21AD-BADE-E36D-6B72-8569C46A71AC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Label">
              <a:extLst>
                <a:ext uri="{FF2B5EF4-FFF2-40B4-BE49-F238E27FC236}">
                  <a16:creationId xmlns:a16="http://schemas.microsoft.com/office/drawing/2014/main" id="{1B2717F4-B20F-A254-3470-73F3D7440FD9}"/>
                </a:ext>
              </a:extLst>
            </p:cNvPr>
            <p:cNvSpPr txBox="1"/>
            <p:nvPr/>
          </p:nvSpPr>
          <p:spPr>
            <a:xfrm>
              <a:off x="727242" y="1592857"/>
              <a:ext cx="2843984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분양고객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분양고객은 금호 </a:t>
              </a:r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아테라를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분양 받아 계약한 고객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4A86781-F17D-E5B1-F2D2-0878CFB48D7B}"/>
              </a:ext>
            </a:extLst>
          </p:cNvPr>
          <p:cNvSpPr txBox="1"/>
          <p:nvPr/>
        </p:nvSpPr>
        <p:spPr>
          <a:xfrm>
            <a:off x="953958" y="546839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계약자명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C86262-E094-F8C0-8248-A59B2025AE80}"/>
              </a:ext>
            </a:extLst>
          </p:cNvPr>
          <p:cNvSpPr txBox="1"/>
          <p:nvPr/>
        </p:nvSpPr>
        <p:spPr>
          <a:xfrm>
            <a:off x="953958" y="5728490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휴대폰인증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AA25D97-94F9-23FE-A85F-F15C73FACDBC}"/>
              </a:ext>
            </a:extLst>
          </p:cNvPr>
          <p:cNvSpPr txBox="1"/>
          <p:nvPr/>
        </p:nvSpPr>
        <p:spPr>
          <a:xfrm>
            <a:off x="887283" y="6025947"/>
            <a:ext cx="6215266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분양고객의 경우 분양대금 납부조회 등 분양관련 맞춤 서비스를 제공하기 위해 분양 계약 체결 시 등록한 계약자명과 휴대폰 번호 인증을 통해 가입이 가능합니다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marL="2857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휴대폰 번호가 기억나지 않을 경우에는 아래 영업소에 문의하여 확인하실 수 있습니다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수도권영업소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 032-613-5741 /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중부영업소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 041-556-0227 /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남부영업소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:054-458-8182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5EE9C60-7B26-C9B4-09BF-3BE789CD3A61}"/>
              </a:ext>
            </a:extLst>
          </p:cNvPr>
          <p:cNvSpPr/>
          <p:nvPr/>
        </p:nvSpPr>
        <p:spPr>
          <a:xfrm>
            <a:off x="1844749" y="5468390"/>
            <a:ext cx="1557670" cy="2154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>
                <a:solidFill>
                  <a:schemeClr val="tx1"/>
                </a:solidFill>
              </a:rPr>
              <a:t>김금호</a:t>
            </a:r>
          </a:p>
        </p:txBody>
      </p:sp>
      <p:grpSp>
        <p:nvGrpSpPr>
          <p:cNvPr id="55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94E44771-7B0B-50F1-1FB6-70F575C0FADE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1820340" y="5745688"/>
            <a:ext cx="6976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56" name="Text Box">
              <a:extLst>
                <a:ext uri="{FF2B5EF4-FFF2-40B4-BE49-F238E27FC236}">
                  <a16:creationId xmlns:a16="http://schemas.microsoft.com/office/drawing/2014/main" id="{828769E9-3986-B8E0-8BDE-AB04B8625F57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010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41B080A-37D4-C8A7-2B87-D882C202C414}"/>
                </a:ext>
              </a:extLst>
            </p:cNvPr>
            <p:cNvSpPr>
              <a:spLocks noChangeAspect="1"/>
            </p:cNvSpPr>
            <p:nvPr>
              <p:custDataLst>
                <p:tags r:id="rId9"/>
              </p:custDataLst>
            </p:nvPr>
          </p:nvSpPr>
          <p:spPr bwMode="auto">
            <a:xfrm flipH="1">
              <a:off x="1738302" y="1363700"/>
              <a:ext cx="12552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7DD9D6F-BD7F-908F-8581-41C5198DCA2C}"/>
              </a:ext>
            </a:extLst>
          </p:cNvPr>
          <p:cNvSpPr/>
          <p:nvPr/>
        </p:nvSpPr>
        <p:spPr>
          <a:xfrm>
            <a:off x="2584204" y="5757531"/>
            <a:ext cx="6976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7EF7B41-0DDD-37AE-FDB3-421357202491}"/>
              </a:ext>
            </a:extLst>
          </p:cNvPr>
          <p:cNvSpPr/>
          <p:nvPr/>
        </p:nvSpPr>
        <p:spPr>
          <a:xfrm>
            <a:off x="3342912" y="5757531"/>
            <a:ext cx="697627" cy="21544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30E6C6DC-FFA0-2D44-69C1-35FE50227349}"/>
              </a:ext>
            </a:extLst>
          </p:cNvPr>
          <p:cNvSpPr/>
          <p:nvPr/>
        </p:nvSpPr>
        <p:spPr>
          <a:xfrm>
            <a:off x="457200" y="2878199"/>
            <a:ext cx="7081284" cy="1358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F205BB5-E903-E7A0-2144-806B4B985080}"/>
              </a:ext>
            </a:extLst>
          </p:cNvPr>
          <p:cNvSpPr/>
          <p:nvPr/>
        </p:nvSpPr>
        <p:spPr>
          <a:xfrm>
            <a:off x="457200" y="5000253"/>
            <a:ext cx="7081284" cy="1958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E0121-E1CA-3807-5974-49F7FD53166C}"/>
              </a:ext>
            </a:extLst>
          </p:cNvPr>
          <p:cNvSpPr txBox="1"/>
          <p:nvPr/>
        </p:nvSpPr>
        <p:spPr>
          <a:xfrm>
            <a:off x="3013006" y="1289578"/>
            <a:ext cx="1563248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마케팅 활용 동의 콘텐츠 확인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52A6E17-3B70-8D95-6826-6B0A3D5C8FA8}"/>
              </a:ext>
            </a:extLst>
          </p:cNvPr>
          <p:cNvSpPr/>
          <p:nvPr/>
        </p:nvSpPr>
        <p:spPr>
          <a:xfrm>
            <a:off x="6824312" y="2757638"/>
            <a:ext cx="1025090" cy="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일반고객 선택 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F39C8E-D32A-47E9-A577-CFF489CBAEF3}"/>
              </a:ext>
            </a:extLst>
          </p:cNvPr>
          <p:cNvSpPr/>
          <p:nvPr/>
        </p:nvSpPr>
        <p:spPr>
          <a:xfrm>
            <a:off x="6824312" y="4875660"/>
            <a:ext cx="1025090" cy="219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</a:rPr>
              <a:t>분양고객 선택 시</a:t>
            </a:r>
          </a:p>
        </p:txBody>
      </p:sp>
    </p:spTree>
    <p:extLst>
      <p:ext uri="{BB962C8B-B14F-4D97-AF65-F5344CB8AC3E}">
        <p14:creationId xmlns:p14="http://schemas.microsoft.com/office/powerpoint/2010/main" val="14435978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9404FB6-DCE3-D33B-23E1-AF1953457BDB}"/>
              </a:ext>
            </a:extLst>
          </p:cNvPr>
          <p:cNvSpPr/>
          <p:nvPr/>
        </p:nvSpPr>
        <p:spPr>
          <a:xfrm>
            <a:off x="4036684" y="1592263"/>
            <a:ext cx="1587940" cy="578554"/>
          </a:xfrm>
          <a:prstGeom prst="roundRect">
            <a:avLst/>
          </a:prstGeom>
          <a:solidFill>
            <a:srgbClr val="C2DD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4E78622-3B40-9096-860A-43100E9BA513}"/>
              </a:ext>
            </a:extLst>
          </p:cNvPr>
          <p:cNvSpPr/>
          <p:nvPr/>
        </p:nvSpPr>
        <p:spPr>
          <a:xfrm>
            <a:off x="2362056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내용 개체 틀 160">
            <a:extLst>
              <a:ext uri="{FF2B5EF4-FFF2-40B4-BE49-F238E27FC236}">
                <a16:creationId xmlns:a16="http://schemas.microsoft.com/office/drawing/2014/main" id="{A75CAEA8-52CC-A729-E79F-9207A7D572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2" name="내용 개체 틀 161">
            <a:extLst>
              <a:ext uri="{FF2B5EF4-FFF2-40B4-BE49-F238E27FC236}">
                <a16:creationId xmlns:a16="http://schemas.microsoft.com/office/drawing/2014/main" id="{2E15AB9D-8E88-0EF4-1647-18EF9F0FF5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3" name="내용 개체 틀 162">
            <a:extLst>
              <a:ext uri="{FF2B5EF4-FFF2-40B4-BE49-F238E27FC236}">
                <a16:creationId xmlns:a16="http://schemas.microsoft.com/office/drawing/2014/main" id="{E1F2652F-BE34-C30F-8345-E7BE60284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109" cy="215444"/>
            <a:chOff x="1198313" y="721776"/>
            <a:chExt cx="717109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회원가입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회원가입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941413-9988-A706-07DF-EF2F115C08C9}"/>
              </a:ext>
            </a:extLst>
          </p:cNvPr>
          <p:cNvSpPr/>
          <p:nvPr/>
        </p:nvSpPr>
        <p:spPr>
          <a:xfrm>
            <a:off x="687428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945D1-1DF2-4B30-AEA9-E4DC2B979AA6}"/>
              </a:ext>
            </a:extLst>
          </p:cNvPr>
          <p:cNvSpPr txBox="1"/>
          <p:nvPr/>
        </p:nvSpPr>
        <p:spPr>
          <a:xfrm>
            <a:off x="687428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가입여부 및 본인인증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E22EB45-A56E-9D4D-DF47-D8823F90EB9A}"/>
              </a:ext>
            </a:extLst>
          </p:cNvPr>
          <p:cNvSpPr/>
          <p:nvPr/>
        </p:nvSpPr>
        <p:spPr>
          <a:xfrm>
            <a:off x="5711312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4038A4-9D6F-07AF-2565-F6B092693619}"/>
              </a:ext>
            </a:extLst>
          </p:cNvPr>
          <p:cNvSpPr txBox="1"/>
          <p:nvPr/>
        </p:nvSpPr>
        <p:spPr>
          <a:xfrm>
            <a:off x="2362056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약관동의 및 회원구분 선택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683F6-A0D0-AFDB-94A1-626575BABDB7}"/>
              </a:ext>
            </a:extLst>
          </p:cNvPr>
          <p:cNvSpPr txBox="1"/>
          <p:nvPr/>
        </p:nvSpPr>
        <p:spPr>
          <a:xfrm>
            <a:off x="4036684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3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개인정보 입력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C13B7-FC89-8110-8CE7-70D80D828AFC}"/>
              </a:ext>
            </a:extLst>
          </p:cNvPr>
          <p:cNvSpPr txBox="1"/>
          <p:nvPr/>
        </p:nvSpPr>
        <p:spPr>
          <a:xfrm>
            <a:off x="5711312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4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회원가입 완료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F92F74-49DB-9F89-3078-9DF65EEE378C}"/>
              </a:ext>
            </a:extLst>
          </p:cNvPr>
          <p:cNvSpPr txBox="1"/>
          <p:nvPr/>
        </p:nvSpPr>
        <p:spPr>
          <a:xfrm>
            <a:off x="596900" y="2410926"/>
            <a:ext cx="7681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ko-KR" altLang="en-US" sz="800" b="1" dirty="0">
                <a:latin typeface="+mn-ea"/>
              </a:rPr>
              <a:t>계약정보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72F010-C7D2-7F67-F727-88F75E561582}"/>
              </a:ext>
            </a:extLst>
          </p:cNvPr>
          <p:cNvSpPr txBox="1"/>
          <p:nvPr/>
        </p:nvSpPr>
        <p:spPr>
          <a:xfrm>
            <a:off x="596900" y="3368611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ko-KR" altLang="en-US" sz="800" b="1" dirty="0">
                <a:latin typeface="+mn-ea"/>
              </a:rPr>
              <a:t>기본정보 입력</a:t>
            </a:r>
          </a:p>
        </p:txBody>
      </p:sp>
      <p:graphicFrame>
        <p:nvGraphicFramePr>
          <p:cNvPr id="24" name="표 17">
            <a:extLst>
              <a:ext uri="{FF2B5EF4-FFF2-40B4-BE49-F238E27FC236}">
                <a16:creationId xmlns:a16="http://schemas.microsoft.com/office/drawing/2014/main" id="{906E066F-4403-3A90-7991-FBDC626C05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311554"/>
              </p:ext>
            </p:extLst>
          </p:nvPr>
        </p:nvGraphicFramePr>
        <p:xfrm>
          <a:off x="596900" y="3619966"/>
          <a:ext cx="6769102" cy="2489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2185462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  <a:gridCol w="1089838">
                  <a:extLst>
                    <a:ext uri="{9D8B030D-6E8A-4147-A177-3AD203B41FA5}">
                      <a16:colId xmlns:a16="http://schemas.microsoft.com/office/drawing/2014/main" val="3950078032"/>
                    </a:ext>
                  </a:extLst>
                </a:gridCol>
                <a:gridCol w="2288955">
                  <a:extLst>
                    <a:ext uri="{9D8B030D-6E8A-4147-A177-3AD203B41FA5}">
                      <a16:colId xmlns:a16="http://schemas.microsoft.com/office/drawing/2014/main" val="367815754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김금호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41676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41998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비밀번호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비밀번호 확인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6900162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핸드폰 번호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134414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이메일 주소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90733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정보수신여부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348926"/>
                  </a:ext>
                </a:extLst>
              </a:tr>
              <a:tr h="5752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주소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29904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E4DA3B42-39B1-98D6-33BE-9673BBABBB06}"/>
              </a:ext>
            </a:extLst>
          </p:cNvPr>
          <p:cNvSpPr txBox="1"/>
          <p:nvPr/>
        </p:nvSpPr>
        <p:spPr>
          <a:xfrm>
            <a:off x="6482425" y="3378090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*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필수 입력사항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3611943-9BC7-B91C-B032-D60B5B06E911}"/>
              </a:ext>
            </a:extLst>
          </p:cNvPr>
          <p:cNvSpPr txBox="1"/>
          <p:nvPr/>
        </p:nvSpPr>
        <p:spPr>
          <a:xfrm>
            <a:off x="2989427" y="2465283"/>
            <a:ext cx="4408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분양 계약정보를 수정하시려면 각 사업소에서 본인 확인 절차를 거친 후 변경이 가능합니다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b="1" dirty="0">
              <a:latin typeface="+mn-ea"/>
            </a:endParaRPr>
          </a:p>
        </p:txBody>
      </p:sp>
      <p:graphicFrame>
        <p:nvGraphicFramePr>
          <p:cNvPr id="90" name="표 17">
            <a:extLst>
              <a:ext uri="{FF2B5EF4-FFF2-40B4-BE49-F238E27FC236}">
                <a16:creationId xmlns:a16="http://schemas.microsoft.com/office/drawing/2014/main" id="{EB874FE6-5420-504D-364E-F36B058650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460795"/>
              </p:ext>
            </p:extLst>
          </p:nvPr>
        </p:nvGraphicFramePr>
        <p:xfrm>
          <a:off x="596900" y="2677108"/>
          <a:ext cx="6769100" cy="269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1079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548021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회원구분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일반고객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</a:tbl>
          </a:graphicData>
        </a:graphic>
      </p:graphicFrame>
      <p:sp>
        <p:nvSpPr>
          <p:cNvPr id="95" name="Text Box">
            <a:extLst>
              <a:ext uri="{FF2B5EF4-FFF2-40B4-BE49-F238E27FC236}">
                <a16:creationId xmlns:a16="http://schemas.microsoft.com/office/drawing/2014/main" id="{6F8C7B1C-186B-E3F3-A080-A9E12EFD249D}"/>
              </a:ext>
            </a:extLst>
          </p:cNvPr>
          <p:cNvSpPr/>
          <p:nvPr/>
        </p:nvSpPr>
        <p:spPr>
          <a:xfrm>
            <a:off x="1858484" y="3911900"/>
            <a:ext cx="1458874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kumho</a:t>
            </a:r>
          </a:p>
        </p:txBody>
      </p:sp>
      <p:sp>
        <p:nvSpPr>
          <p:cNvPr id="96" name="Text Box">
            <a:extLst>
              <a:ext uri="{FF2B5EF4-FFF2-40B4-BE49-F238E27FC236}">
                <a16:creationId xmlns:a16="http://schemas.microsoft.com/office/drawing/2014/main" id="{0CA0C5B6-A5A1-85A0-DA4F-7DE89166E881}"/>
              </a:ext>
            </a:extLst>
          </p:cNvPr>
          <p:cNvSpPr/>
          <p:nvPr/>
        </p:nvSpPr>
        <p:spPr>
          <a:xfrm>
            <a:off x="3363039" y="3909682"/>
            <a:ext cx="58695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중복확인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DBE227A-D95E-B28C-439D-286FE34A0F69}"/>
              </a:ext>
            </a:extLst>
          </p:cNvPr>
          <p:cNvSpPr txBox="1"/>
          <p:nvPr/>
        </p:nvSpPr>
        <p:spPr>
          <a:xfrm>
            <a:off x="1792758" y="4127452"/>
            <a:ext cx="1495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6~10</a:t>
            </a:r>
            <a:r>
              <a:rPr lang="ko-KR" altLang="en-US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자의 영문 및 숫자 조합</a:t>
            </a:r>
            <a:endParaRPr lang="ko-KR" altLang="en-US" sz="800" dirty="0">
              <a:latin typeface="+mn-ea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0D4CD82-58BE-C013-61E5-2DD04F42E7AC}"/>
              </a:ext>
            </a:extLst>
          </p:cNvPr>
          <p:cNvSpPr txBox="1"/>
          <p:nvPr/>
        </p:nvSpPr>
        <p:spPr>
          <a:xfrm>
            <a:off x="1821436" y="4546554"/>
            <a:ext cx="1951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8~16</a:t>
            </a:r>
            <a:r>
              <a:rPr lang="ko-KR" altLang="en-US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자의 영문</a:t>
            </a:r>
            <a:r>
              <a:rPr lang="en-US" altLang="ko-KR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숫자</a:t>
            </a:r>
            <a:r>
              <a:rPr lang="en-US" altLang="ko-KR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특수문자의 조합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29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CFE4ED27-DF39-E902-4C53-9B97ED1761A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58484" y="4748162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30" name="Text Box">
              <a:extLst>
                <a:ext uri="{FF2B5EF4-FFF2-40B4-BE49-F238E27FC236}">
                  <a16:creationId xmlns:a16="http://schemas.microsoft.com/office/drawing/2014/main" id="{052BC5E5-6683-7ADA-E668-53DC583C2B87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010</a:t>
              </a:r>
            </a:p>
          </p:txBody>
        </p:sp>
        <p:sp>
          <p:nvSpPr>
            <p:cNvPr id="131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1799748-708D-1A5D-AA12-FF63A18BDF08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2" name="Text Box">
            <a:extLst>
              <a:ext uri="{FF2B5EF4-FFF2-40B4-BE49-F238E27FC236}">
                <a16:creationId xmlns:a16="http://schemas.microsoft.com/office/drawing/2014/main" id="{A22C2BF4-F8EB-FC7A-53D4-F1CF19CA1D92}"/>
              </a:ext>
            </a:extLst>
          </p:cNvPr>
          <p:cNvSpPr/>
          <p:nvPr/>
        </p:nvSpPr>
        <p:spPr>
          <a:xfrm>
            <a:off x="2917975" y="4748162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1234</a:t>
            </a:r>
          </a:p>
        </p:txBody>
      </p:sp>
      <p:sp>
        <p:nvSpPr>
          <p:cNvPr id="133" name="Text Box">
            <a:extLst>
              <a:ext uri="{FF2B5EF4-FFF2-40B4-BE49-F238E27FC236}">
                <a16:creationId xmlns:a16="http://schemas.microsoft.com/office/drawing/2014/main" id="{0ED692FE-EFF4-9BDB-DC6D-2EB715D55FDB}"/>
              </a:ext>
            </a:extLst>
          </p:cNvPr>
          <p:cNvSpPr/>
          <p:nvPr/>
        </p:nvSpPr>
        <p:spPr>
          <a:xfrm>
            <a:off x="3956820" y="4748162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5678</a:t>
            </a:r>
          </a:p>
        </p:txBody>
      </p:sp>
      <p:sp>
        <p:nvSpPr>
          <p:cNvPr id="134" name="Text Box">
            <a:extLst>
              <a:ext uri="{FF2B5EF4-FFF2-40B4-BE49-F238E27FC236}">
                <a16:creationId xmlns:a16="http://schemas.microsoft.com/office/drawing/2014/main" id="{D5FFA5B9-D16B-33B5-49F6-EF30970C53FA}"/>
              </a:ext>
            </a:extLst>
          </p:cNvPr>
          <p:cNvSpPr/>
          <p:nvPr/>
        </p:nvSpPr>
        <p:spPr>
          <a:xfrm>
            <a:off x="1858484" y="5025967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kumho</a:t>
            </a:r>
          </a:p>
        </p:txBody>
      </p:sp>
      <p:sp>
        <p:nvSpPr>
          <p:cNvPr id="135" name="Text Box">
            <a:extLst>
              <a:ext uri="{FF2B5EF4-FFF2-40B4-BE49-F238E27FC236}">
                <a16:creationId xmlns:a16="http://schemas.microsoft.com/office/drawing/2014/main" id="{1A586B5B-D6D1-D2E3-6529-01744DFB9597}"/>
              </a:ext>
            </a:extLst>
          </p:cNvPr>
          <p:cNvSpPr/>
          <p:nvPr/>
        </p:nvSpPr>
        <p:spPr>
          <a:xfrm>
            <a:off x="2917975" y="5025967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naver.com</a:t>
            </a:r>
          </a:p>
        </p:txBody>
      </p:sp>
      <p:grpSp>
        <p:nvGrpSpPr>
          <p:cNvPr id="136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07B22CCB-4BEE-7269-8129-0FC11A54923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956820" y="5025967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37" name="Text Box">
              <a:extLst>
                <a:ext uri="{FF2B5EF4-FFF2-40B4-BE49-F238E27FC236}">
                  <a16:creationId xmlns:a16="http://schemas.microsoft.com/office/drawing/2014/main" id="{4CAE55D8-650D-E1D1-589C-8007E549E010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naver.com</a:t>
              </a:r>
            </a:p>
          </p:txBody>
        </p:sp>
        <p:sp>
          <p:nvSpPr>
            <p:cNvPr id="138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5A4ECD2-18F9-35EB-E693-F06575EDE178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id="{340D114D-0919-D7D5-129B-A33038030F80}"/>
              </a:ext>
            </a:extLst>
          </p:cNvPr>
          <p:cNvSpPr txBox="1"/>
          <p:nvPr/>
        </p:nvSpPr>
        <p:spPr>
          <a:xfrm>
            <a:off x="2720121" y="4741207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0EFCBA6-8008-BEF9-155B-E85C245C9463}"/>
              </a:ext>
            </a:extLst>
          </p:cNvPr>
          <p:cNvSpPr txBox="1"/>
          <p:nvPr/>
        </p:nvSpPr>
        <p:spPr>
          <a:xfrm>
            <a:off x="3769289" y="4741207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42FC2F1-A17A-EF94-669D-14FFB3D62008}"/>
              </a:ext>
            </a:extLst>
          </p:cNvPr>
          <p:cNvSpPr txBox="1"/>
          <p:nvPr/>
        </p:nvSpPr>
        <p:spPr>
          <a:xfrm>
            <a:off x="2693066" y="5029113"/>
            <a:ext cx="285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@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14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225716E1-9F85-6FC9-746A-1ECDD4F0E88F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858484" y="5314594"/>
            <a:ext cx="587065" cy="196977"/>
            <a:chOff x="554563" y="2599933"/>
            <a:chExt cx="587065" cy="196977"/>
          </a:xfrm>
        </p:grpSpPr>
        <p:sp>
          <p:nvSpPr>
            <p:cNvPr id="143" name="Box">
              <a:extLst>
                <a:ext uri="{FF2B5EF4-FFF2-40B4-BE49-F238E27FC236}">
                  <a16:creationId xmlns:a16="http://schemas.microsoft.com/office/drawing/2014/main" id="{3AD5BB6F-ED4D-C536-7F81-2E02AC747EF4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Label">
              <a:extLst>
                <a:ext uri="{FF2B5EF4-FFF2-40B4-BE49-F238E27FC236}">
                  <a16:creationId xmlns:a16="http://schemas.microsoft.com/office/drawing/2014/main" id="{2D8A9D1A-11C2-AABE-1ED3-2C6758997DFC}"/>
                </a:ext>
              </a:extLst>
            </p:cNvPr>
            <p:cNvSpPr txBox="1"/>
            <p:nvPr/>
          </p:nvSpPr>
          <p:spPr>
            <a:xfrm>
              <a:off x="686119" y="2599933"/>
              <a:ext cx="455509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이메일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Check" hidden="1">
              <a:extLst>
                <a:ext uri="{FF2B5EF4-FFF2-40B4-BE49-F238E27FC236}">
                  <a16:creationId xmlns:a16="http://schemas.microsoft.com/office/drawing/2014/main" id="{FD8087D2-FB74-B7C4-750C-8988007CD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9FD9B753-BFEC-8D73-058A-C2EB4546C57D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624442" y="5314594"/>
            <a:ext cx="1053540" cy="196977"/>
            <a:chOff x="554563" y="2599933"/>
            <a:chExt cx="1053540" cy="196977"/>
          </a:xfrm>
        </p:grpSpPr>
        <p:sp>
          <p:nvSpPr>
            <p:cNvPr id="147" name="Box">
              <a:extLst>
                <a:ext uri="{FF2B5EF4-FFF2-40B4-BE49-F238E27FC236}">
                  <a16:creationId xmlns:a16="http://schemas.microsoft.com/office/drawing/2014/main" id="{6A8D68E7-246E-08A4-9E57-3E5B2E89D022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Label">
              <a:extLst>
                <a:ext uri="{FF2B5EF4-FFF2-40B4-BE49-F238E27FC236}">
                  <a16:creationId xmlns:a16="http://schemas.microsoft.com/office/drawing/2014/main" id="{C0E87843-FC0B-16C7-96FE-2F350708F6F8}"/>
                </a:ext>
              </a:extLst>
            </p:cNvPr>
            <p:cNvSpPr txBox="1"/>
            <p:nvPr/>
          </p:nvSpPr>
          <p:spPr>
            <a:xfrm>
              <a:off x="686119" y="2599933"/>
              <a:ext cx="921984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SMS(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문자메시지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Check" hidden="1">
              <a:extLst>
                <a:ext uri="{FF2B5EF4-FFF2-40B4-BE49-F238E27FC236}">
                  <a16:creationId xmlns:a16="http://schemas.microsoft.com/office/drawing/2014/main" id="{42A9469D-9898-F359-BC11-796EBEE06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87785B85-110F-A455-B8CA-A711BDB1CBBC}"/>
              </a:ext>
            </a:extLst>
          </p:cNvPr>
          <p:cNvSpPr txBox="1"/>
          <p:nvPr/>
        </p:nvSpPr>
        <p:spPr>
          <a:xfrm>
            <a:off x="3769289" y="5296817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아테라에서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제공하는 정보를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받아보실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151" name="Text Box">
            <a:extLst>
              <a:ext uri="{FF2B5EF4-FFF2-40B4-BE49-F238E27FC236}">
                <a16:creationId xmlns:a16="http://schemas.microsoft.com/office/drawing/2014/main" id="{FEC58DE6-0D67-BDDE-9DF4-3536CD1D8264}"/>
              </a:ext>
            </a:extLst>
          </p:cNvPr>
          <p:cNvSpPr/>
          <p:nvPr/>
        </p:nvSpPr>
        <p:spPr>
          <a:xfrm>
            <a:off x="1858484" y="5574755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Text Box">
            <a:extLst>
              <a:ext uri="{FF2B5EF4-FFF2-40B4-BE49-F238E27FC236}">
                <a16:creationId xmlns:a16="http://schemas.microsoft.com/office/drawing/2014/main" id="{46A97C45-36C5-7927-2619-7416DD48ECC3}"/>
              </a:ext>
            </a:extLst>
          </p:cNvPr>
          <p:cNvSpPr/>
          <p:nvPr/>
        </p:nvSpPr>
        <p:spPr>
          <a:xfrm>
            <a:off x="2826446" y="5574755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우편번호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3" name="Text Box">
            <a:extLst>
              <a:ext uri="{FF2B5EF4-FFF2-40B4-BE49-F238E27FC236}">
                <a16:creationId xmlns:a16="http://schemas.microsoft.com/office/drawing/2014/main" id="{08949CF9-EF28-2BCD-1E91-69B844ABF6F4}"/>
              </a:ext>
            </a:extLst>
          </p:cNvPr>
          <p:cNvSpPr/>
          <p:nvPr/>
        </p:nvSpPr>
        <p:spPr>
          <a:xfrm>
            <a:off x="1858484" y="5839519"/>
            <a:ext cx="272974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4" name="Text Box">
            <a:extLst>
              <a:ext uri="{FF2B5EF4-FFF2-40B4-BE49-F238E27FC236}">
                <a16:creationId xmlns:a16="http://schemas.microsoft.com/office/drawing/2014/main" id="{2C3E32A8-3E23-751F-D2BB-419B4A08E472}"/>
              </a:ext>
            </a:extLst>
          </p:cNvPr>
          <p:cNvSpPr/>
          <p:nvPr/>
        </p:nvSpPr>
        <p:spPr>
          <a:xfrm>
            <a:off x="4612242" y="5839519"/>
            <a:ext cx="272974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5" name="그룹 154">
            <a:extLst>
              <a:ext uri="{FF2B5EF4-FFF2-40B4-BE49-F238E27FC236}">
                <a16:creationId xmlns:a16="http://schemas.microsoft.com/office/drawing/2014/main" id="{6055D68A-D80C-4DC2-9CBA-8E4CC02E23CA}"/>
              </a:ext>
            </a:extLst>
          </p:cNvPr>
          <p:cNvGrpSpPr/>
          <p:nvPr/>
        </p:nvGrpSpPr>
        <p:grpSpPr>
          <a:xfrm>
            <a:off x="3234274" y="6203461"/>
            <a:ext cx="1785481" cy="243809"/>
            <a:chOff x="2946465" y="6400060"/>
            <a:chExt cx="1949929" cy="313386"/>
          </a:xfrm>
        </p:grpSpPr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46419B3B-9470-3E63-5989-5EF7D3A2D300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7D1800A7-468A-DF1C-678E-B0D776CC9672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회원가입</a:t>
              </a:r>
            </a:p>
          </p:txBody>
        </p:sp>
      </p:grpSp>
      <p:sp>
        <p:nvSpPr>
          <p:cNvPr id="158" name="Text Box">
            <a:extLst>
              <a:ext uri="{FF2B5EF4-FFF2-40B4-BE49-F238E27FC236}">
                <a16:creationId xmlns:a16="http://schemas.microsoft.com/office/drawing/2014/main" id="{98F98AE8-B0FD-C7C6-8DB7-39B8C0167C57}"/>
              </a:ext>
            </a:extLst>
          </p:cNvPr>
          <p:cNvSpPr/>
          <p:nvPr/>
        </p:nvSpPr>
        <p:spPr>
          <a:xfrm>
            <a:off x="1858484" y="4358485"/>
            <a:ext cx="1458874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A314F9A-9551-4DC9-0247-7CC675F1B485}"/>
              </a:ext>
            </a:extLst>
          </p:cNvPr>
          <p:cNvSpPr txBox="1"/>
          <p:nvPr/>
        </p:nvSpPr>
        <p:spPr>
          <a:xfrm>
            <a:off x="5075909" y="4546554"/>
            <a:ext cx="1269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동일하게 입력해주세요</a:t>
            </a:r>
            <a:r>
              <a:rPr lang="en-US" altLang="ko-KR" sz="800" b="0" i="0" dirty="0">
                <a:solidFill>
                  <a:srgbClr val="888888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>
              <a:latin typeface="+mn-ea"/>
            </a:endParaRPr>
          </a:p>
        </p:txBody>
      </p:sp>
      <p:sp>
        <p:nvSpPr>
          <p:cNvPr id="160" name="Text Box">
            <a:extLst>
              <a:ext uri="{FF2B5EF4-FFF2-40B4-BE49-F238E27FC236}">
                <a16:creationId xmlns:a16="http://schemas.microsoft.com/office/drawing/2014/main" id="{BEC29158-2C95-78BC-E8A1-03FD8993EE65}"/>
              </a:ext>
            </a:extLst>
          </p:cNvPr>
          <p:cNvSpPr/>
          <p:nvPr/>
        </p:nvSpPr>
        <p:spPr>
          <a:xfrm>
            <a:off x="5112957" y="4358485"/>
            <a:ext cx="1458874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9E705E5-BC0B-FC41-2322-6FB94F429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529293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6245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6A8E847D-CFCD-AD70-5DD5-E2CE614B755C}"/>
              </a:ext>
            </a:extLst>
          </p:cNvPr>
          <p:cNvSpPr/>
          <p:nvPr/>
        </p:nvSpPr>
        <p:spPr>
          <a:xfrm>
            <a:off x="1754372" y="3312283"/>
            <a:ext cx="4391247" cy="1327197"/>
          </a:xfrm>
          <a:prstGeom prst="roundRect">
            <a:avLst>
              <a:gd name="adj" fmla="val 59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DEC3E39-0823-D719-4634-4D1745DC2A58}"/>
              </a:ext>
            </a:extLst>
          </p:cNvPr>
          <p:cNvSpPr/>
          <p:nvPr/>
        </p:nvSpPr>
        <p:spPr>
          <a:xfrm>
            <a:off x="5711312" y="1592263"/>
            <a:ext cx="1587940" cy="578554"/>
          </a:xfrm>
          <a:prstGeom prst="roundRect">
            <a:avLst/>
          </a:prstGeom>
          <a:solidFill>
            <a:srgbClr val="C2DD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9404FB6-DCE3-D33B-23E1-AF1953457BDB}"/>
              </a:ext>
            </a:extLst>
          </p:cNvPr>
          <p:cNvSpPr/>
          <p:nvPr/>
        </p:nvSpPr>
        <p:spPr>
          <a:xfrm>
            <a:off x="4036684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4E78622-3B40-9096-860A-43100E9BA513}"/>
              </a:ext>
            </a:extLst>
          </p:cNvPr>
          <p:cNvSpPr/>
          <p:nvPr/>
        </p:nvSpPr>
        <p:spPr>
          <a:xfrm>
            <a:off x="2362056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내용 개체 틀 160">
            <a:extLst>
              <a:ext uri="{FF2B5EF4-FFF2-40B4-BE49-F238E27FC236}">
                <a16:creationId xmlns:a16="http://schemas.microsoft.com/office/drawing/2014/main" id="{A75CAEA8-52CC-A729-E79F-9207A7D572B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2" name="내용 개체 틀 161">
            <a:extLst>
              <a:ext uri="{FF2B5EF4-FFF2-40B4-BE49-F238E27FC236}">
                <a16:creationId xmlns:a16="http://schemas.microsoft.com/office/drawing/2014/main" id="{2E15AB9D-8E88-0EF4-1647-18EF9F0FF5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3" name="내용 개체 틀 162">
            <a:extLst>
              <a:ext uri="{FF2B5EF4-FFF2-40B4-BE49-F238E27FC236}">
                <a16:creationId xmlns:a16="http://schemas.microsoft.com/office/drawing/2014/main" id="{E1F2652F-BE34-C30F-8345-E7BE60284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109" cy="215444"/>
            <a:chOff x="1198313" y="721776"/>
            <a:chExt cx="717109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회원가입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회원가입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1941413-9988-A706-07DF-EF2F115C08C9}"/>
              </a:ext>
            </a:extLst>
          </p:cNvPr>
          <p:cNvSpPr/>
          <p:nvPr/>
        </p:nvSpPr>
        <p:spPr>
          <a:xfrm>
            <a:off x="687428" y="1592263"/>
            <a:ext cx="1587940" cy="57855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1945D1-1DF2-4B30-AEA9-E4DC2B979AA6}"/>
              </a:ext>
            </a:extLst>
          </p:cNvPr>
          <p:cNvSpPr txBox="1"/>
          <p:nvPr/>
        </p:nvSpPr>
        <p:spPr>
          <a:xfrm>
            <a:off x="687428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가입여부 및 본인인증</a:t>
            </a:r>
            <a:endParaRPr lang="ko-KR" altLang="en-US" sz="9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4038A4-9D6F-07AF-2565-F6B092693619}"/>
              </a:ext>
            </a:extLst>
          </p:cNvPr>
          <p:cNvSpPr txBox="1"/>
          <p:nvPr/>
        </p:nvSpPr>
        <p:spPr>
          <a:xfrm>
            <a:off x="2362056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2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약관동의 및 회원구분 선택</a:t>
            </a:r>
            <a:endParaRPr lang="ko-KR" altLang="en-US" sz="900" dirty="0"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93683F6-A0D0-AFDB-94A1-626575BABDB7}"/>
              </a:ext>
            </a:extLst>
          </p:cNvPr>
          <p:cNvSpPr txBox="1"/>
          <p:nvPr/>
        </p:nvSpPr>
        <p:spPr>
          <a:xfrm>
            <a:off x="4036684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3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개인정보 입력</a:t>
            </a:r>
            <a:endParaRPr lang="ko-KR" altLang="en-US" sz="900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C13B7-FC89-8110-8CE7-70D80D828AFC}"/>
              </a:ext>
            </a:extLst>
          </p:cNvPr>
          <p:cNvSpPr txBox="1"/>
          <p:nvPr/>
        </p:nvSpPr>
        <p:spPr>
          <a:xfrm>
            <a:off x="5711312" y="1627624"/>
            <a:ext cx="158794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4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회원가입 완료</a:t>
            </a:r>
            <a:endParaRPr lang="ko-KR" altLang="en-US" sz="9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1B6063-DEEA-9387-5A5A-01043A80DC69}"/>
              </a:ext>
            </a:extLst>
          </p:cNvPr>
          <p:cNvSpPr txBox="1"/>
          <p:nvPr/>
        </p:nvSpPr>
        <p:spPr>
          <a:xfrm>
            <a:off x="596900" y="2389676"/>
            <a:ext cx="495211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회원가입이 완료되었습니다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endParaRPr lang="en-US" altLang="ko-KR" sz="900" b="0" i="0" dirty="0">
              <a:effectLst/>
              <a:latin typeface="Arno Pro Light Display" panose="02020402050506020403" pitchFamily="18" charset="0"/>
            </a:endParaRPr>
          </a:p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로그인을 하시면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 어울림에서 제공하는 다양한 서비스를 이용하실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en-US" altLang="ko-KR" sz="800" b="0" i="0" dirty="0">
              <a:effectLst/>
              <a:latin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1FF38A7-6E8B-36E2-F9CC-51722C3BF60D}"/>
              </a:ext>
            </a:extLst>
          </p:cNvPr>
          <p:cNvSpPr txBox="1"/>
          <p:nvPr/>
        </p:nvSpPr>
        <p:spPr>
          <a:xfrm>
            <a:off x="3097100" y="3616906"/>
            <a:ext cx="2021515" cy="688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회원구분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  <a:endParaRPr lang="en-US" altLang="ko-KR" sz="9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아이디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  <a:endParaRPr lang="en-US" altLang="ko-KR" sz="9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성명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0B237D-3D89-E618-C3D0-8C127AA81B2B}"/>
              </a:ext>
            </a:extLst>
          </p:cNvPr>
          <p:cNvSpPr txBox="1"/>
          <p:nvPr/>
        </p:nvSpPr>
        <p:spPr>
          <a:xfrm>
            <a:off x="3949996" y="3616906"/>
            <a:ext cx="2021515" cy="688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일반고객</a:t>
            </a:r>
          </a:p>
          <a:p>
            <a:pPr algn="l">
              <a:lnSpc>
                <a:spcPct val="150000"/>
              </a:lnSpc>
            </a:pP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abcdefg12</a:t>
            </a:r>
          </a:p>
          <a:p>
            <a:pPr algn="l">
              <a:lnSpc>
                <a:spcPct val="150000"/>
              </a:lnSpc>
            </a:pPr>
            <a:r>
              <a:rPr lang="ko-KR" altLang="en-US" sz="9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한금호</a:t>
            </a:r>
            <a:endParaRPr lang="ko-KR" altLang="en-US" sz="9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447453F-3F52-BE0B-0312-03114B5CD74F}"/>
              </a:ext>
            </a:extLst>
          </p:cNvPr>
          <p:cNvGrpSpPr/>
          <p:nvPr/>
        </p:nvGrpSpPr>
        <p:grpSpPr>
          <a:xfrm>
            <a:off x="3026883" y="5072971"/>
            <a:ext cx="1846226" cy="243809"/>
            <a:chOff x="2272880" y="4753753"/>
            <a:chExt cx="1846226" cy="243809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FB4159E-EFAC-5F90-5BB8-6AAF0FB921B6}"/>
                </a:ext>
              </a:extLst>
            </p:cNvPr>
            <p:cNvSpPr/>
            <p:nvPr/>
          </p:nvSpPr>
          <p:spPr>
            <a:xfrm>
              <a:off x="3235960" y="4753753"/>
              <a:ext cx="883146" cy="243809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로그인</a:t>
              </a: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04FAE7E-AC42-8A96-89FC-F02D85ED42F8}"/>
                </a:ext>
              </a:extLst>
            </p:cNvPr>
            <p:cNvSpPr/>
            <p:nvPr/>
          </p:nvSpPr>
          <p:spPr>
            <a:xfrm>
              <a:off x="2272880" y="4753753"/>
              <a:ext cx="883146" cy="243809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메인으로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175AD42-CDCE-5D52-4663-FD942D391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529293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51845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4475772B-3AD4-06AA-1409-51AAC6C7D066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981593972"/>
              </p:ext>
            </p:extLst>
          </p:nvPr>
        </p:nvGraphicFramePr>
        <p:xfrm>
          <a:off x="596900" y="1891427"/>
          <a:ext cx="6769101" cy="43658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6367">
                  <a:extLst>
                    <a:ext uri="{9D8B030D-6E8A-4147-A177-3AD203B41FA5}">
                      <a16:colId xmlns:a16="http://schemas.microsoft.com/office/drawing/2014/main" val="4066721849"/>
                    </a:ext>
                  </a:extLst>
                </a:gridCol>
                <a:gridCol w="3515635">
                  <a:extLst>
                    <a:ext uri="{9D8B030D-6E8A-4147-A177-3AD203B41FA5}">
                      <a16:colId xmlns:a16="http://schemas.microsoft.com/office/drawing/2014/main" val="2526803948"/>
                    </a:ext>
                  </a:extLst>
                </a:gridCol>
                <a:gridCol w="997099">
                  <a:extLst>
                    <a:ext uri="{9D8B030D-6E8A-4147-A177-3AD203B41FA5}">
                      <a16:colId xmlns:a16="http://schemas.microsoft.com/office/drawing/2014/main" val="2992263382"/>
                    </a:ext>
                  </a:extLst>
                </a:gridCol>
              </a:tblGrid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함양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리더스파크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경상남도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함양읍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백연리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134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번지 일원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055-962-0111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0030935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왕길역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에듀그린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인천광역시 서구 오류동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1719-4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번지 일원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032-569-7270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8810704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◈ AS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콜센터 ◈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 종로구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우정국로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센트로폴리스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080-000-0082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4883823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강릉교동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올림픽파크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강원도 강릉시 교동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637-1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번지 일원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033-642-0346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3700661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문수로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더 퍼스트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울산시 남구 신정동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1154-7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번지 일원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1811-6402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7790254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안성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더프라임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경기도 안성시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당왕동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번지 일원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031-676-1240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87615144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강서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퍼스티어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 강서구 화곡동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980-19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번지 일원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02-303-5741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8486253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대봉교역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에듀리버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대구광역시 남구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이천동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281-1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번지 일원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053-591-0999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2701699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포천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센트럴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경기도 포천시 군내면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구읍리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655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번지 일원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031-544-7842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8784527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중부영업소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6-3)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세종특별자치시 아름서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13-5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044-862-1567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1176599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수도권영업소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서울시 은평구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수색로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217-1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02-303-5741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6681797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남부영업소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광주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광주광역시 북구 경열로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255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062-514-1711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243805"/>
                  </a:ext>
                </a:extLst>
              </a:tr>
              <a:tr h="33583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분양관련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본사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서울특별시 종로구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우정국로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 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공평동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센트로폴리스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동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02-6303-0645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401990"/>
                  </a:ext>
                </a:extLst>
              </a:tr>
            </a:tbl>
          </a:graphicData>
        </a:graphic>
      </p:graphicFrame>
      <p:sp>
        <p:nvSpPr>
          <p:cNvPr id="162" name="내용 개체 틀 161">
            <a:extLst>
              <a:ext uri="{FF2B5EF4-FFF2-40B4-BE49-F238E27FC236}">
                <a16:creationId xmlns:a16="http://schemas.microsoft.com/office/drawing/2014/main" id="{2E15AB9D-8E88-0EF4-1647-18EF9F0FF5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3" name="내용 개체 틀 162">
            <a:extLst>
              <a:ext uri="{FF2B5EF4-FFF2-40B4-BE49-F238E27FC236}">
                <a16:creationId xmlns:a16="http://schemas.microsoft.com/office/drawing/2014/main" id="{E1F2652F-BE34-C30F-8345-E7BE60284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959163" cy="215444"/>
            <a:chOff x="1198313" y="721776"/>
            <a:chExt cx="959163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83708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담당자 연락처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담당자 연락처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D78B7-022E-7D3C-A4E9-81C570C88D4A}"/>
              </a:ext>
            </a:extLst>
          </p:cNvPr>
          <p:cNvSpPr txBox="1"/>
          <p:nvPr/>
        </p:nvSpPr>
        <p:spPr>
          <a:xfrm>
            <a:off x="596900" y="1592263"/>
            <a:ext cx="49521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금호건설의 각 지역별 분양 아파트의 담당자 연락처를 알려드립니다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5685687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내용 개체 틀 161">
            <a:extLst>
              <a:ext uri="{FF2B5EF4-FFF2-40B4-BE49-F238E27FC236}">
                <a16:creationId xmlns:a16="http://schemas.microsoft.com/office/drawing/2014/main" id="{2E15AB9D-8E88-0EF4-1647-18EF9F0FF5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3" name="내용 개체 틀 162">
            <a:extLst>
              <a:ext uri="{FF2B5EF4-FFF2-40B4-BE49-F238E27FC236}">
                <a16:creationId xmlns:a16="http://schemas.microsoft.com/office/drawing/2014/main" id="{E1F2652F-BE34-C30F-8345-E7BE60284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A14BD-AE57-2F79-FD2E-BECC934540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4C3A4E-EE45-6CA2-BA2D-67C972B7A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529293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06B1A94-397D-FEA6-08EC-E648CB37A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9" y="721776"/>
            <a:ext cx="7875726" cy="413853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225B9B6B-52A4-F20B-BA23-E9CA77A805D6}"/>
              </a:ext>
            </a:extLst>
          </p:cNvPr>
          <p:cNvSpPr/>
          <p:nvPr/>
        </p:nvSpPr>
        <p:spPr>
          <a:xfrm>
            <a:off x="51081" y="476401"/>
            <a:ext cx="7875726" cy="1402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478F52-3748-B87E-8D5E-0D824673DB2F}"/>
              </a:ext>
            </a:extLst>
          </p:cNvPr>
          <p:cNvSpPr txBox="1"/>
          <p:nvPr/>
        </p:nvSpPr>
        <p:spPr>
          <a:xfrm>
            <a:off x="2978891" y="748700"/>
            <a:ext cx="18726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>
                <a:latin typeface="+mn-ea"/>
              </a:rPr>
              <a:t>단지 정보를 </a:t>
            </a:r>
            <a:r>
              <a:rPr lang="ko-KR" altLang="en-US" sz="1200" b="1" dirty="0">
                <a:latin typeface="+mn-ea"/>
              </a:rPr>
              <a:t>찾아보세요</a:t>
            </a:r>
            <a:r>
              <a:rPr lang="en-US" altLang="ko-KR" sz="1200" b="1" dirty="0">
                <a:latin typeface="+mn-ea"/>
              </a:rPr>
              <a:t>.</a:t>
            </a:r>
            <a:endParaRPr lang="ko-KR" altLang="en-US" sz="1200" b="1" dirty="0">
              <a:latin typeface="+mn-ea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A89518D-E19F-9873-2A9E-41F956235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40" y="575608"/>
            <a:ext cx="1042988" cy="173092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C3853A32-E109-761F-16C5-D82908072427}"/>
              </a:ext>
            </a:extLst>
          </p:cNvPr>
          <p:cNvGrpSpPr/>
          <p:nvPr/>
        </p:nvGrpSpPr>
        <p:grpSpPr>
          <a:xfrm>
            <a:off x="1854037" y="1160447"/>
            <a:ext cx="4260433" cy="233159"/>
            <a:chOff x="2126512" y="1677277"/>
            <a:chExt cx="4260433" cy="233159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182B6A6E-4760-A3C1-6E1D-73C677707B85}"/>
                </a:ext>
              </a:extLst>
            </p:cNvPr>
            <p:cNvSpPr/>
            <p:nvPr/>
          </p:nvSpPr>
          <p:spPr>
            <a:xfrm>
              <a:off x="2126512" y="1677277"/>
              <a:ext cx="3876386" cy="233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금호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35" name="Close">
              <a:extLst>
                <a:ext uri="{FF2B5EF4-FFF2-40B4-BE49-F238E27FC236}">
                  <a16:creationId xmlns:a16="http://schemas.microsoft.com/office/drawing/2014/main" id="{A19DF73C-48A5-E63F-47ED-B6BFA6A7DA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310" y="1733189"/>
              <a:ext cx="127144" cy="128390"/>
            </a:xfrm>
            <a:custGeom>
              <a:avLst/>
              <a:gdLst>
                <a:gd name="T0" fmla="*/ 333 w 667"/>
                <a:gd name="T1" fmla="*/ 0 h 667"/>
                <a:gd name="T2" fmla="*/ 0 w 667"/>
                <a:gd name="T3" fmla="*/ 334 h 667"/>
                <a:gd name="T4" fmla="*/ 333 w 667"/>
                <a:gd name="T5" fmla="*/ 667 h 667"/>
                <a:gd name="T6" fmla="*/ 667 w 667"/>
                <a:gd name="T7" fmla="*/ 334 h 667"/>
                <a:gd name="T8" fmla="*/ 333 w 667"/>
                <a:gd name="T9" fmla="*/ 0 h 667"/>
                <a:gd name="T10" fmla="*/ 333 w 667"/>
                <a:gd name="T11" fmla="*/ 27 h 667"/>
                <a:gd name="T12" fmla="*/ 640 w 667"/>
                <a:gd name="T13" fmla="*/ 334 h 667"/>
                <a:gd name="T14" fmla="*/ 333 w 667"/>
                <a:gd name="T15" fmla="*/ 640 h 667"/>
                <a:gd name="T16" fmla="*/ 27 w 667"/>
                <a:gd name="T17" fmla="*/ 334 h 667"/>
                <a:gd name="T18" fmla="*/ 333 w 667"/>
                <a:gd name="T19" fmla="*/ 27 h 667"/>
                <a:gd name="T20" fmla="*/ 210 w 667"/>
                <a:gd name="T21" fmla="*/ 200 h 667"/>
                <a:gd name="T22" fmla="*/ 204 w 667"/>
                <a:gd name="T23" fmla="*/ 223 h 667"/>
                <a:gd name="T24" fmla="*/ 314 w 667"/>
                <a:gd name="T25" fmla="*/ 334 h 667"/>
                <a:gd name="T26" fmla="*/ 204 w 667"/>
                <a:gd name="T27" fmla="*/ 444 h 667"/>
                <a:gd name="T28" fmla="*/ 223 w 667"/>
                <a:gd name="T29" fmla="*/ 463 h 667"/>
                <a:gd name="T30" fmla="*/ 333 w 667"/>
                <a:gd name="T31" fmla="*/ 353 h 667"/>
                <a:gd name="T32" fmla="*/ 444 w 667"/>
                <a:gd name="T33" fmla="*/ 463 h 667"/>
                <a:gd name="T34" fmla="*/ 463 w 667"/>
                <a:gd name="T35" fmla="*/ 463 h 667"/>
                <a:gd name="T36" fmla="*/ 463 w 667"/>
                <a:gd name="T37" fmla="*/ 444 h 667"/>
                <a:gd name="T38" fmla="*/ 352 w 667"/>
                <a:gd name="T39" fmla="*/ 334 h 667"/>
                <a:gd name="T40" fmla="*/ 463 w 667"/>
                <a:gd name="T41" fmla="*/ 223 h 667"/>
                <a:gd name="T42" fmla="*/ 452 w 667"/>
                <a:gd name="T43" fmla="*/ 200 h 667"/>
                <a:gd name="T44" fmla="*/ 444 w 667"/>
                <a:gd name="T45" fmla="*/ 204 h 667"/>
                <a:gd name="T46" fmla="*/ 333 w 667"/>
                <a:gd name="T47" fmla="*/ 314 h 667"/>
                <a:gd name="T48" fmla="*/ 223 w 667"/>
                <a:gd name="T49" fmla="*/ 204 h 667"/>
                <a:gd name="T50" fmla="*/ 210 w 667"/>
                <a:gd name="T51" fmla="*/ 20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7" h="667">
                  <a:moveTo>
                    <a:pt x="333" y="0"/>
                  </a:moveTo>
                  <a:cubicBezTo>
                    <a:pt x="149" y="0"/>
                    <a:pt x="0" y="150"/>
                    <a:pt x="0" y="334"/>
                  </a:cubicBezTo>
                  <a:cubicBezTo>
                    <a:pt x="0" y="518"/>
                    <a:pt x="149" y="667"/>
                    <a:pt x="333" y="667"/>
                  </a:cubicBezTo>
                  <a:cubicBezTo>
                    <a:pt x="517" y="667"/>
                    <a:pt x="667" y="518"/>
                    <a:pt x="667" y="334"/>
                  </a:cubicBezTo>
                  <a:cubicBezTo>
                    <a:pt x="667" y="150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3" y="27"/>
                    <a:pt x="640" y="164"/>
                    <a:pt x="640" y="334"/>
                  </a:cubicBezTo>
                  <a:cubicBezTo>
                    <a:pt x="640" y="503"/>
                    <a:pt x="503" y="640"/>
                    <a:pt x="333" y="640"/>
                  </a:cubicBezTo>
                  <a:cubicBezTo>
                    <a:pt x="164" y="640"/>
                    <a:pt x="27" y="503"/>
                    <a:pt x="27" y="334"/>
                  </a:cubicBezTo>
                  <a:cubicBezTo>
                    <a:pt x="27" y="164"/>
                    <a:pt x="164" y="27"/>
                    <a:pt x="333" y="27"/>
                  </a:cubicBezTo>
                  <a:close/>
                  <a:moveTo>
                    <a:pt x="210" y="200"/>
                  </a:moveTo>
                  <a:cubicBezTo>
                    <a:pt x="201" y="202"/>
                    <a:pt x="196" y="217"/>
                    <a:pt x="204" y="223"/>
                  </a:cubicBezTo>
                  <a:lnTo>
                    <a:pt x="314" y="334"/>
                  </a:lnTo>
                  <a:lnTo>
                    <a:pt x="204" y="444"/>
                  </a:lnTo>
                  <a:cubicBezTo>
                    <a:pt x="191" y="457"/>
                    <a:pt x="210" y="476"/>
                    <a:pt x="223" y="463"/>
                  </a:cubicBezTo>
                  <a:lnTo>
                    <a:pt x="333" y="353"/>
                  </a:lnTo>
                  <a:lnTo>
                    <a:pt x="444" y="463"/>
                  </a:lnTo>
                  <a:cubicBezTo>
                    <a:pt x="449" y="468"/>
                    <a:pt x="458" y="468"/>
                    <a:pt x="463" y="463"/>
                  </a:cubicBezTo>
                  <a:cubicBezTo>
                    <a:pt x="468" y="458"/>
                    <a:pt x="468" y="449"/>
                    <a:pt x="463" y="444"/>
                  </a:cubicBezTo>
                  <a:lnTo>
                    <a:pt x="352" y="334"/>
                  </a:lnTo>
                  <a:lnTo>
                    <a:pt x="463" y="223"/>
                  </a:lnTo>
                  <a:cubicBezTo>
                    <a:pt x="472" y="214"/>
                    <a:pt x="465" y="198"/>
                    <a:pt x="452" y="200"/>
                  </a:cubicBezTo>
                  <a:cubicBezTo>
                    <a:pt x="449" y="201"/>
                    <a:pt x="446" y="202"/>
                    <a:pt x="444" y="204"/>
                  </a:cubicBezTo>
                  <a:lnTo>
                    <a:pt x="333" y="314"/>
                  </a:lnTo>
                  <a:lnTo>
                    <a:pt x="223" y="204"/>
                  </a:lnTo>
                  <a:cubicBezTo>
                    <a:pt x="219" y="199"/>
                    <a:pt x="213" y="200"/>
                    <a:pt x="210" y="200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952E73D-2171-5619-11CA-E425F1F89478}"/>
                </a:ext>
              </a:extLst>
            </p:cNvPr>
            <p:cNvSpPr/>
            <p:nvPr/>
          </p:nvSpPr>
          <p:spPr>
            <a:xfrm>
              <a:off x="6002897" y="1677277"/>
              <a:ext cx="384048" cy="233159"/>
            </a:xfrm>
            <a:prstGeom prst="rect">
              <a:avLst/>
            </a:prstGeom>
            <a:solidFill>
              <a:srgbClr val="101548"/>
            </a:solidFill>
            <a:ln>
              <a:solidFill>
                <a:srgbClr val="1015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Search">
              <a:extLst>
                <a:ext uri="{FF2B5EF4-FFF2-40B4-BE49-F238E27FC236}">
                  <a16:creationId xmlns:a16="http://schemas.microsoft.com/office/drawing/2014/main" id="{CD453731-6C82-7593-AA4F-9734B95AC3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21031" y="1715079"/>
              <a:ext cx="161925" cy="161925"/>
            </a:xfrm>
            <a:custGeom>
              <a:avLst/>
              <a:gdLst>
                <a:gd name="T0" fmla="*/ 533 w 1402"/>
                <a:gd name="T1" fmla="*/ 0 h 1402"/>
                <a:gd name="T2" fmla="*/ 0 w 1402"/>
                <a:gd name="T3" fmla="*/ 532 h 1402"/>
                <a:gd name="T4" fmla="*/ 533 w 1402"/>
                <a:gd name="T5" fmla="*/ 1065 h 1402"/>
                <a:gd name="T6" fmla="*/ 862 w 1402"/>
                <a:gd name="T7" fmla="*/ 950 h 1402"/>
                <a:gd name="T8" fmla="*/ 909 w 1402"/>
                <a:gd name="T9" fmla="*/ 997 h 1402"/>
                <a:gd name="T10" fmla="*/ 928 w 1402"/>
                <a:gd name="T11" fmla="*/ 1113 h 1402"/>
                <a:gd name="T12" fmla="*/ 1177 w 1402"/>
                <a:gd name="T13" fmla="*/ 1364 h 1402"/>
                <a:gd name="T14" fmla="*/ 1318 w 1402"/>
                <a:gd name="T15" fmla="*/ 1364 h 1402"/>
                <a:gd name="T16" fmla="*/ 1364 w 1402"/>
                <a:gd name="T17" fmla="*/ 1318 h 1402"/>
                <a:gd name="T18" fmla="*/ 1364 w 1402"/>
                <a:gd name="T19" fmla="*/ 1177 h 1402"/>
                <a:gd name="T20" fmla="*/ 1114 w 1402"/>
                <a:gd name="T21" fmla="*/ 926 h 1402"/>
                <a:gd name="T22" fmla="*/ 997 w 1402"/>
                <a:gd name="T23" fmla="*/ 909 h 1402"/>
                <a:gd name="T24" fmla="*/ 950 w 1402"/>
                <a:gd name="T25" fmla="*/ 861 h 1402"/>
                <a:gd name="T26" fmla="*/ 1065 w 1402"/>
                <a:gd name="T27" fmla="*/ 532 h 1402"/>
                <a:gd name="T28" fmla="*/ 533 w 1402"/>
                <a:gd name="T29" fmla="*/ 0 h 1402"/>
                <a:gd name="T30" fmla="*/ 533 w 1402"/>
                <a:gd name="T31" fmla="*/ 98 h 1402"/>
                <a:gd name="T32" fmla="*/ 967 w 1402"/>
                <a:gd name="T33" fmla="*/ 532 h 1402"/>
                <a:gd name="T34" fmla="*/ 533 w 1402"/>
                <a:gd name="T35" fmla="*/ 965 h 1402"/>
                <a:gd name="T36" fmla="*/ 98 w 1402"/>
                <a:gd name="T37" fmla="*/ 532 h 1402"/>
                <a:gd name="T38" fmla="*/ 533 w 1402"/>
                <a:gd name="T39" fmla="*/ 98 h 1402"/>
                <a:gd name="T40" fmla="*/ 258 w 1402"/>
                <a:gd name="T41" fmla="*/ 393 h 1402"/>
                <a:gd name="T42" fmla="*/ 214 w 1402"/>
                <a:gd name="T43" fmla="*/ 549 h 1402"/>
                <a:gd name="T44" fmla="*/ 511 w 1402"/>
                <a:gd name="T45" fmla="*/ 848 h 1402"/>
                <a:gd name="T46" fmla="*/ 682 w 1402"/>
                <a:gd name="T47" fmla="*/ 794 h 1402"/>
                <a:gd name="T48" fmla="*/ 641 w 1402"/>
                <a:gd name="T49" fmla="*/ 795 h 1402"/>
                <a:gd name="T50" fmla="*/ 256 w 1402"/>
                <a:gd name="T51" fmla="*/ 410 h 1402"/>
                <a:gd name="T52" fmla="*/ 258 w 1402"/>
                <a:gd name="T53" fmla="*/ 393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2" h="1402">
                  <a:moveTo>
                    <a:pt x="533" y="0"/>
                  </a:moveTo>
                  <a:cubicBezTo>
                    <a:pt x="238" y="0"/>
                    <a:pt x="0" y="238"/>
                    <a:pt x="0" y="532"/>
                  </a:cubicBezTo>
                  <a:cubicBezTo>
                    <a:pt x="0" y="827"/>
                    <a:pt x="238" y="1065"/>
                    <a:pt x="533" y="1065"/>
                  </a:cubicBezTo>
                  <a:cubicBezTo>
                    <a:pt x="657" y="1065"/>
                    <a:pt x="771" y="1021"/>
                    <a:pt x="862" y="950"/>
                  </a:cubicBezTo>
                  <a:lnTo>
                    <a:pt x="909" y="997"/>
                  </a:lnTo>
                  <a:cubicBezTo>
                    <a:pt x="890" y="1035"/>
                    <a:pt x="896" y="1081"/>
                    <a:pt x="928" y="1113"/>
                  </a:cubicBezTo>
                  <a:lnTo>
                    <a:pt x="1177" y="1364"/>
                  </a:lnTo>
                  <a:cubicBezTo>
                    <a:pt x="1216" y="1402"/>
                    <a:pt x="1279" y="1402"/>
                    <a:pt x="1318" y="1364"/>
                  </a:cubicBezTo>
                  <a:lnTo>
                    <a:pt x="1364" y="1318"/>
                  </a:lnTo>
                  <a:cubicBezTo>
                    <a:pt x="1402" y="1279"/>
                    <a:pt x="1402" y="1216"/>
                    <a:pt x="1364" y="1177"/>
                  </a:cubicBezTo>
                  <a:lnTo>
                    <a:pt x="1114" y="926"/>
                  </a:lnTo>
                  <a:cubicBezTo>
                    <a:pt x="1083" y="894"/>
                    <a:pt x="1035" y="889"/>
                    <a:pt x="997" y="909"/>
                  </a:cubicBezTo>
                  <a:lnTo>
                    <a:pt x="950" y="861"/>
                  </a:lnTo>
                  <a:cubicBezTo>
                    <a:pt x="1022" y="771"/>
                    <a:pt x="1065" y="657"/>
                    <a:pt x="1065" y="532"/>
                  </a:cubicBezTo>
                  <a:cubicBezTo>
                    <a:pt x="1065" y="238"/>
                    <a:pt x="827" y="0"/>
                    <a:pt x="533" y="0"/>
                  </a:cubicBezTo>
                  <a:close/>
                  <a:moveTo>
                    <a:pt x="533" y="98"/>
                  </a:moveTo>
                  <a:cubicBezTo>
                    <a:pt x="772" y="98"/>
                    <a:pt x="967" y="293"/>
                    <a:pt x="967" y="532"/>
                  </a:cubicBezTo>
                  <a:cubicBezTo>
                    <a:pt x="967" y="772"/>
                    <a:pt x="772" y="965"/>
                    <a:pt x="533" y="965"/>
                  </a:cubicBezTo>
                  <a:cubicBezTo>
                    <a:pt x="293" y="965"/>
                    <a:pt x="98" y="772"/>
                    <a:pt x="98" y="532"/>
                  </a:cubicBezTo>
                  <a:cubicBezTo>
                    <a:pt x="98" y="293"/>
                    <a:pt x="293" y="98"/>
                    <a:pt x="533" y="98"/>
                  </a:cubicBezTo>
                  <a:close/>
                  <a:moveTo>
                    <a:pt x="258" y="393"/>
                  </a:moveTo>
                  <a:cubicBezTo>
                    <a:pt x="230" y="439"/>
                    <a:pt x="214" y="492"/>
                    <a:pt x="214" y="549"/>
                  </a:cubicBezTo>
                  <a:cubicBezTo>
                    <a:pt x="214" y="714"/>
                    <a:pt x="346" y="848"/>
                    <a:pt x="511" y="848"/>
                  </a:cubicBezTo>
                  <a:cubicBezTo>
                    <a:pt x="574" y="848"/>
                    <a:pt x="634" y="827"/>
                    <a:pt x="682" y="794"/>
                  </a:cubicBezTo>
                  <a:cubicBezTo>
                    <a:pt x="669" y="795"/>
                    <a:pt x="654" y="795"/>
                    <a:pt x="641" y="795"/>
                  </a:cubicBezTo>
                  <a:cubicBezTo>
                    <a:pt x="429" y="795"/>
                    <a:pt x="256" y="623"/>
                    <a:pt x="256" y="410"/>
                  </a:cubicBezTo>
                  <a:cubicBezTo>
                    <a:pt x="256" y="405"/>
                    <a:pt x="258" y="399"/>
                    <a:pt x="258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9176864D-49F2-B305-15BE-1CEBB91B3778}"/>
              </a:ext>
            </a:extLst>
          </p:cNvPr>
          <p:cNvGrpSpPr/>
          <p:nvPr/>
        </p:nvGrpSpPr>
        <p:grpSpPr>
          <a:xfrm>
            <a:off x="7625585" y="562149"/>
            <a:ext cx="159627" cy="159627"/>
            <a:chOff x="6480276" y="2116184"/>
            <a:chExt cx="159627" cy="159627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F2FAF2C3-55CB-E0A8-DEC5-F408E4B498E7}"/>
                </a:ext>
              </a:extLst>
            </p:cNvPr>
            <p:cNvCxnSpPr/>
            <p:nvPr/>
          </p:nvCxnSpPr>
          <p:spPr>
            <a:xfrm flipH="1">
              <a:off x="6480276" y="2116184"/>
              <a:ext cx="159627" cy="1596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49CE073-4EA7-4712-70BA-71A3075D899B}"/>
                </a:ext>
              </a:extLst>
            </p:cNvPr>
            <p:cNvCxnSpPr>
              <a:cxnSpLocks/>
            </p:cNvCxnSpPr>
            <p:nvPr/>
          </p:nvCxnSpPr>
          <p:spPr>
            <a:xfrm>
              <a:off x="6480276" y="2116184"/>
              <a:ext cx="159627" cy="15962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69221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내용 개체 틀 161">
            <a:extLst>
              <a:ext uri="{FF2B5EF4-FFF2-40B4-BE49-F238E27FC236}">
                <a16:creationId xmlns:a16="http://schemas.microsoft.com/office/drawing/2014/main" id="{2E15AB9D-8E88-0EF4-1647-18EF9F0FF5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3" name="내용 개체 틀 162">
            <a:extLst>
              <a:ext uri="{FF2B5EF4-FFF2-40B4-BE49-F238E27FC236}">
                <a16:creationId xmlns:a16="http://schemas.microsoft.com/office/drawing/2014/main" id="{E1F2652F-BE34-C30F-8345-E7BE60284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109" cy="215444"/>
            <a:chOff x="1198313" y="721776"/>
            <a:chExt cx="717109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통합검색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통합검색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CA14BD-AE57-2F79-FD2E-BECC934540E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228DD9-687C-2915-9DF3-37CF9A1ECC2E}"/>
              </a:ext>
            </a:extLst>
          </p:cNvPr>
          <p:cNvSpPr/>
          <p:nvPr/>
        </p:nvSpPr>
        <p:spPr>
          <a:xfrm>
            <a:off x="596900" y="1592264"/>
            <a:ext cx="6769100" cy="41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71527-2FAF-0183-FA0F-37CD25626262}"/>
              </a:ext>
            </a:extLst>
          </p:cNvPr>
          <p:cNvSpPr txBox="1"/>
          <p:nvPr/>
        </p:nvSpPr>
        <p:spPr>
          <a:xfrm>
            <a:off x="596901" y="2201094"/>
            <a:ext cx="67691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+mn-ea"/>
              </a:rPr>
              <a:t>“</a:t>
            </a:r>
            <a:r>
              <a:rPr lang="ko-KR" altLang="en-US" sz="900" b="1" dirty="0">
                <a:solidFill>
                  <a:srgbClr val="FF0000"/>
                </a:solidFill>
                <a:latin typeface="+mn-ea"/>
              </a:rPr>
              <a:t>금호</a:t>
            </a:r>
            <a:r>
              <a:rPr lang="en-US" altLang="ko-KR" sz="900" b="1" dirty="0">
                <a:latin typeface="+mn-ea"/>
              </a:rPr>
              <a:t>＂</a:t>
            </a:r>
            <a:r>
              <a:rPr lang="ko-KR" altLang="en-US" sz="900" b="1" dirty="0">
                <a:latin typeface="+mn-ea"/>
              </a:rPr>
              <a:t>으로 총 </a:t>
            </a:r>
            <a:r>
              <a:rPr lang="en-US" altLang="ko-KR" sz="900" b="1" dirty="0">
                <a:solidFill>
                  <a:srgbClr val="FF0000"/>
                </a:solidFill>
                <a:latin typeface="+mn-ea"/>
              </a:rPr>
              <a:t>218</a:t>
            </a:r>
            <a:r>
              <a:rPr lang="ko-KR" altLang="en-US" sz="900" b="1" dirty="0">
                <a:latin typeface="+mn-ea"/>
              </a:rPr>
              <a:t>건이 검색되었습니다</a:t>
            </a:r>
            <a:r>
              <a:rPr lang="en-US" altLang="ko-KR" sz="900" b="1" dirty="0">
                <a:latin typeface="+mn-ea"/>
              </a:rPr>
              <a:t>.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CA0EFE-B877-6654-C533-C68123C50EFF}"/>
              </a:ext>
            </a:extLst>
          </p:cNvPr>
          <p:cNvSpPr/>
          <p:nvPr/>
        </p:nvSpPr>
        <p:spPr>
          <a:xfrm>
            <a:off x="1784633" y="2497578"/>
            <a:ext cx="10861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공지사항  </a:t>
            </a:r>
            <a:r>
              <a:rPr lang="en-US" altLang="ko-KR" sz="800" dirty="0">
                <a:solidFill>
                  <a:srgbClr val="FF0000"/>
                </a:solidFill>
              </a:rPr>
              <a:t>96</a:t>
            </a:r>
            <a:r>
              <a:rPr lang="ko-KR" altLang="en-US" sz="800" dirty="0">
                <a:solidFill>
                  <a:schemeClr val="tx1"/>
                </a:solidFill>
              </a:rPr>
              <a:t>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659BF2-B6B4-4C2A-3205-48F2DAA53E31}"/>
              </a:ext>
            </a:extLst>
          </p:cNvPr>
          <p:cNvSpPr/>
          <p:nvPr/>
        </p:nvSpPr>
        <p:spPr>
          <a:xfrm>
            <a:off x="596900" y="2497578"/>
            <a:ext cx="1086158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단지정보  </a:t>
            </a:r>
            <a:r>
              <a:rPr lang="en-US" altLang="ko-KR" sz="800" dirty="0">
                <a:solidFill>
                  <a:srgbClr val="FF0000"/>
                </a:solidFill>
              </a:rPr>
              <a:t>218</a:t>
            </a:r>
            <a:r>
              <a:rPr lang="ko-KR" altLang="en-US" sz="800" dirty="0">
                <a:solidFill>
                  <a:schemeClr val="bg1"/>
                </a:solidFill>
              </a:rPr>
              <a:t>건 </a:t>
            </a:r>
          </a:p>
        </p:txBody>
      </p:sp>
      <p:grpSp>
        <p:nvGrpSpPr>
          <p:cNvPr id="18" name="Image">
            <a:extLst>
              <a:ext uri="{FF2B5EF4-FFF2-40B4-BE49-F238E27FC236}">
                <a16:creationId xmlns:a16="http://schemas.microsoft.com/office/drawing/2014/main" id="{A6153A92-C528-592E-8C15-D062A41D3A36}"/>
              </a:ext>
            </a:extLst>
          </p:cNvPr>
          <p:cNvGrpSpPr>
            <a:grpSpLocks/>
          </p:cNvGrpSpPr>
          <p:nvPr/>
        </p:nvGrpSpPr>
        <p:grpSpPr bwMode="auto">
          <a:xfrm>
            <a:off x="656153" y="2993778"/>
            <a:ext cx="1470359" cy="94665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19" name="Border">
              <a:extLst>
                <a:ext uri="{FF2B5EF4-FFF2-40B4-BE49-F238E27FC236}">
                  <a16:creationId xmlns:a16="http://schemas.microsoft.com/office/drawing/2014/main" id="{D191BA8D-013C-B44E-A53C-4FAF5CD0F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Line 2">
              <a:extLst>
                <a:ext uri="{FF2B5EF4-FFF2-40B4-BE49-F238E27FC236}">
                  <a16:creationId xmlns:a16="http://schemas.microsoft.com/office/drawing/2014/main" id="{C47F61F6-697C-7B74-7AA6-50AE2D67F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Line 1">
              <a:extLst>
                <a:ext uri="{FF2B5EF4-FFF2-40B4-BE49-F238E27FC236}">
                  <a16:creationId xmlns:a16="http://schemas.microsoft.com/office/drawing/2014/main" id="{42B999ED-CEB5-178C-7195-F131E641D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1CAA9D3-4520-B1A9-E331-1ADD1A0382D4}"/>
              </a:ext>
            </a:extLst>
          </p:cNvPr>
          <p:cNvSpPr txBox="1"/>
          <p:nvPr/>
        </p:nvSpPr>
        <p:spPr>
          <a:xfrm>
            <a:off x="2476943" y="2955645"/>
            <a:ext cx="3765691" cy="1053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도봉 </a:t>
            </a:r>
            <a:r>
              <a:rPr lang="ko-KR" altLang="en-US" sz="800" b="1" i="0" u="none" strike="noStrike" dirty="0" err="1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금호</a:t>
            </a:r>
            <a:r>
              <a:rPr lang="ko-KR" altLang="en-US" sz="800" b="1" i="0" u="none" strike="noStrike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어울림</a:t>
            </a:r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800" b="1" i="0" u="none" strike="noStrike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리버파크</a:t>
            </a:r>
            <a:endParaRPr lang="en-US" altLang="ko-KR" sz="800" b="1" i="0" u="none" strike="noStrike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단지현황    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분양중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위     치    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서울시 도봉구 도봉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동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95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번지 일원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세     대    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299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문     의    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02-955-8801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958D55AC-6AA7-0F29-C932-2609B608D2AE}"/>
              </a:ext>
            </a:extLst>
          </p:cNvPr>
          <p:cNvCxnSpPr/>
          <p:nvPr/>
        </p:nvCxnSpPr>
        <p:spPr>
          <a:xfrm>
            <a:off x="596900" y="4009075"/>
            <a:ext cx="67691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Image">
            <a:extLst>
              <a:ext uri="{FF2B5EF4-FFF2-40B4-BE49-F238E27FC236}">
                <a16:creationId xmlns:a16="http://schemas.microsoft.com/office/drawing/2014/main" id="{976B39FC-3E60-BC88-C98C-E596D62F16BC}"/>
              </a:ext>
            </a:extLst>
          </p:cNvPr>
          <p:cNvGrpSpPr>
            <a:grpSpLocks/>
          </p:cNvGrpSpPr>
          <p:nvPr/>
        </p:nvGrpSpPr>
        <p:grpSpPr bwMode="auto">
          <a:xfrm>
            <a:off x="656153" y="4228276"/>
            <a:ext cx="1470359" cy="94665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7" name="Border">
              <a:extLst>
                <a:ext uri="{FF2B5EF4-FFF2-40B4-BE49-F238E27FC236}">
                  <a16:creationId xmlns:a16="http://schemas.microsoft.com/office/drawing/2014/main" id="{FCA2DDC7-BC21-C052-D4E2-74B5B097F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8" name="Line 2">
              <a:extLst>
                <a:ext uri="{FF2B5EF4-FFF2-40B4-BE49-F238E27FC236}">
                  <a16:creationId xmlns:a16="http://schemas.microsoft.com/office/drawing/2014/main" id="{04748CA2-12D9-741D-72D3-C9781C149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9" name="Line 1">
              <a:extLst>
                <a:ext uri="{FF2B5EF4-FFF2-40B4-BE49-F238E27FC236}">
                  <a16:creationId xmlns:a16="http://schemas.microsoft.com/office/drawing/2014/main" id="{8D68DE3B-0437-CD3E-F579-FF06EF72F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235C1C0-3DB7-1B08-F045-40009CCC0249}"/>
              </a:ext>
            </a:extLst>
          </p:cNvPr>
          <p:cNvSpPr txBox="1"/>
          <p:nvPr/>
        </p:nvSpPr>
        <p:spPr>
          <a:xfrm>
            <a:off x="2476943" y="4190143"/>
            <a:ext cx="3727155" cy="1053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수원 </a:t>
            </a:r>
            <a:r>
              <a:rPr lang="ko-KR" altLang="en-US" sz="800" b="1" i="0" u="none" strike="noStrike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금호</a:t>
            </a:r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  <a:r>
              <a:rPr lang="ko-KR" altLang="en-US" sz="800" b="1" i="0" u="none" strike="noStrike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리첸시아</a:t>
            </a:r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800" b="1" i="0" u="none" strike="noStrike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퍼스티지</a:t>
            </a:r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(2</a:t>
            </a:r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단지</a:t>
            </a:r>
            <a:r>
              <a:rPr lang="en-US" altLang="ko-KR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</a:t>
            </a:r>
          </a:p>
          <a:p>
            <a:pPr algn="l"/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단지현황    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분양중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위     치    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경기도 권선구 고색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지구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상업ㆍ업무용지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B2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블록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세     대    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오피스텔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806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호실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(1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단지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513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호실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/ 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단지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293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호실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)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문     의    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031-291-2293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C1D327E-2DB2-FF14-1388-166496CF92E5}"/>
              </a:ext>
            </a:extLst>
          </p:cNvPr>
          <p:cNvCxnSpPr/>
          <p:nvPr/>
        </p:nvCxnSpPr>
        <p:spPr>
          <a:xfrm>
            <a:off x="596900" y="5243573"/>
            <a:ext cx="67691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Image">
            <a:extLst>
              <a:ext uri="{FF2B5EF4-FFF2-40B4-BE49-F238E27FC236}">
                <a16:creationId xmlns:a16="http://schemas.microsoft.com/office/drawing/2014/main" id="{ABAB74CC-DE40-28AB-CA42-CB31B5A9EF0E}"/>
              </a:ext>
            </a:extLst>
          </p:cNvPr>
          <p:cNvGrpSpPr>
            <a:grpSpLocks/>
          </p:cNvGrpSpPr>
          <p:nvPr/>
        </p:nvGrpSpPr>
        <p:grpSpPr bwMode="auto">
          <a:xfrm>
            <a:off x="656153" y="5436034"/>
            <a:ext cx="1470359" cy="94665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39" name="Border">
              <a:extLst>
                <a:ext uri="{FF2B5EF4-FFF2-40B4-BE49-F238E27FC236}">
                  <a16:creationId xmlns:a16="http://schemas.microsoft.com/office/drawing/2014/main" id="{AF1B4F4A-A531-3BFB-251C-7E634C8F9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0" name="Line 2">
              <a:extLst>
                <a:ext uri="{FF2B5EF4-FFF2-40B4-BE49-F238E27FC236}">
                  <a16:creationId xmlns:a16="http://schemas.microsoft.com/office/drawing/2014/main" id="{62A43879-2724-8C67-86AF-D6552F8351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1" name="Line 1">
              <a:extLst>
                <a:ext uri="{FF2B5EF4-FFF2-40B4-BE49-F238E27FC236}">
                  <a16:creationId xmlns:a16="http://schemas.microsoft.com/office/drawing/2014/main" id="{98995063-7A17-CEA6-437D-CCDBE5C5B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AF31D98-3C35-E35A-F21E-18398FD2BA42}"/>
              </a:ext>
            </a:extLst>
          </p:cNvPr>
          <p:cNvSpPr txBox="1"/>
          <p:nvPr/>
        </p:nvSpPr>
        <p:spPr>
          <a:xfrm>
            <a:off x="2476943" y="5397901"/>
            <a:ext cx="3727155" cy="1053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춘천 </a:t>
            </a:r>
            <a:r>
              <a:rPr lang="ko-KR" altLang="en-US" sz="800" b="1" i="0" u="none" strike="noStrike" dirty="0" err="1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금호</a:t>
            </a:r>
            <a:r>
              <a:rPr lang="ko-KR" altLang="en-US" sz="800" b="1" i="0" u="none" strike="noStrike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어울림</a:t>
            </a:r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더퍼스트</a:t>
            </a:r>
            <a:endParaRPr lang="en-US" altLang="ko-KR" sz="800" b="1" i="0" u="none" strike="noStrike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단지현황    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분양중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위     치    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강원도 춘천시 동면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만천리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785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번지 일원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세     대    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543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문     의    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033-261-0543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A75E098-C65A-6AE3-AA90-064126B538C4}"/>
              </a:ext>
            </a:extLst>
          </p:cNvPr>
          <p:cNvCxnSpPr/>
          <p:nvPr/>
        </p:nvCxnSpPr>
        <p:spPr>
          <a:xfrm>
            <a:off x="596900" y="6451331"/>
            <a:ext cx="676910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74C3A4E-EE45-6CA2-BA2D-67C972B7A6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58204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014E334A-3FAC-168E-D50C-EDB5DEE9D096}"/>
              </a:ext>
            </a:extLst>
          </p:cNvPr>
          <p:cNvGrpSpPr/>
          <p:nvPr/>
        </p:nvGrpSpPr>
        <p:grpSpPr>
          <a:xfrm>
            <a:off x="1854037" y="1677277"/>
            <a:ext cx="4260433" cy="233159"/>
            <a:chOff x="2126512" y="1677277"/>
            <a:chExt cx="4260433" cy="23315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DCF232D-0FE1-A5E9-48EB-E2D9680C0169}"/>
                </a:ext>
              </a:extLst>
            </p:cNvPr>
            <p:cNvSpPr/>
            <p:nvPr/>
          </p:nvSpPr>
          <p:spPr>
            <a:xfrm>
              <a:off x="2126512" y="1677277"/>
              <a:ext cx="3876386" cy="233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900" dirty="0">
                  <a:solidFill>
                    <a:schemeClr val="tx1"/>
                  </a:solidFill>
                </a:rPr>
                <a:t>금호</a:t>
              </a:r>
              <a:r>
                <a:rPr lang="en-US" altLang="ko-KR" sz="900" dirty="0">
                  <a:solidFill>
                    <a:schemeClr val="tx1"/>
                  </a:solidFill>
                </a:rPr>
                <a:t> 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0" name="Close">
              <a:extLst>
                <a:ext uri="{FF2B5EF4-FFF2-40B4-BE49-F238E27FC236}">
                  <a16:creationId xmlns:a16="http://schemas.microsoft.com/office/drawing/2014/main" id="{9079F791-0B00-AC64-1CA4-27805A2E6B4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310" y="1733189"/>
              <a:ext cx="127144" cy="128390"/>
            </a:xfrm>
            <a:custGeom>
              <a:avLst/>
              <a:gdLst>
                <a:gd name="T0" fmla="*/ 333 w 667"/>
                <a:gd name="T1" fmla="*/ 0 h 667"/>
                <a:gd name="T2" fmla="*/ 0 w 667"/>
                <a:gd name="T3" fmla="*/ 334 h 667"/>
                <a:gd name="T4" fmla="*/ 333 w 667"/>
                <a:gd name="T5" fmla="*/ 667 h 667"/>
                <a:gd name="T6" fmla="*/ 667 w 667"/>
                <a:gd name="T7" fmla="*/ 334 h 667"/>
                <a:gd name="T8" fmla="*/ 333 w 667"/>
                <a:gd name="T9" fmla="*/ 0 h 667"/>
                <a:gd name="T10" fmla="*/ 333 w 667"/>
                <a:gd name="T11" fmla="*/ 27 h 667"/>
                <a:gd name="T12" fmla="*/ 640 w 667"/>
                <a:gd name="T13" fmla="*/ 334 h 667"/>
                <a:gd name="T14" fmla="*/ 333 w 667"/>
                <a:gd name="T15" fmla="*/ 640 h 667"/>
                <a:gd name="T16" fmla="*/ 27 w 667"/>
                <a:gd name="T17" fmla="*/ 334 h 667"/>
                <a:gd name="T18" fmla="*/ 333 w 667"/>
                <a:gd name="T19" fmla="*/ 27 h 667"/>
                <a:gd name="T20" fmla="*/ 210 w 667"/>
                <a:gd name="T21" fmla="*/ 200 h 667"/>
                <a:gd name="T22" fmla="*/ 204 w 667"/>
                <a:gd name="T23" fmla="*/ 223 h 667"/>
                <a:gd name="T24" fmla="*/ 314 w 667"/>
                <a:gd name="T25" fmla="*/ 334 h 667"/>
                <a:gd name="T26" fmla="*/ 204 w 667"/>
                <a:gd name="T27" fmla="*/ 444 h 667"/>
                <a:gd name="T28" fmla="*/ 223 w 667"/>
                <a:gd name="T29" fmla="*/ 463 h 667"/>
                <a:gd name="T30" fmla="*/ 333 w 667"/>
                <a:gd name="T31" fmla="*/ 353 h 667"/>
                <a:gd name="T32" fmla="*/ 444 w 667"/>
                <a:gd name="T33" fmla="*/ 463 h 667"/>
                <a:gd name="T34" fmla="*/ 463 w 667"/>
                <a:gd name="T35" fmla="*/ 463 h 667"/>
                <a:gd name="T36" fmla="*/ 463 w 667"/>
                <a:gd name="T37" fmla="*/ 444 h 667"/>
                <a:gd name="T38" fmla="*/ 352 w 667"/>
                <a:gd name="T39" fmla="*/ 334 h 667"/>
                <a:gd name="T40" fmla="*/ 463 w 667"/>
                <a:gd name="T41" fmla="*/ 223 h 667"/>
                <a:gd name="T42" fmla="*/ 452 w 667"/>
                <a:gd name="T43" fmla="*/ 200 h 667"/>
                <a:gd name="T44" fmla="*/ 444 w 667"/>
                <a:gd name="T45" fmla="*/ 204 h 667"/>
                <a:gd name="T46" fmla="*/ 333 w 667"/>
                <a:gd name="T47" fmla="*/ 314 h 667"/>
                <a:gd name="T48" fmla="*/ 223 w 667"/>
                <a:gd name="T49" fmla="*/ 204 h 667"/>
                <a:gd name="T50" fmla="*/ 210 w 667"/>
                <a:gd name="T51" fmla="*/ 20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67" h="667">
                  <a:moveTo>
                    <a:pt x="333" y="0"/>
                  </a:moveTo>
                  <a:cubicBezTo>
                    <a:pt x="149" y="0"/>
                    <a:pt x="0" y="150"/>
                    <a:pt x="0" y="334"/>
                  </a:cubicBezTo>
                  <a:cubicBezTo>
                    <a:pt x="0" y="518"/>
                    <a:pt x="149" y="667"/>
                    <a:pt x="333" y="667"/>
                  </a:cubicBezTo>
                  <a:cubicBezTo>
                    <a:pt x="517" y="667"/>
                    <a:pt x="667" y="518"/>
                    <a:pt x="667" y="334"/>
                  </a:cubicBezTo>
                  <a:cubicBezTo>
                    <a:pt x="667" y="150"/>
                    <a:pt x="517" y="0"/>
                    <a:pt x="333" y="0"/>
                  </a:cubicBezTo>
                  <a:close/>
                  <a:moveTo>
                    <a:pt x="333" y="27"/>
                  </a:moveTo>
                  <a:cubicBezTo>
                    <a:pt x="503" y="27"/>
                    <a:pt x="640" y="164"/>
                    <a:pt x="640" y="334"/>
                  </a:cubicBezTo>
                  <a:cubicBezTo>
                    <a:pt x="640" y="503"/>
                    <a:pt x="503" y="640"/>
                    <a:pt x="333" y="640"/>
                  </a:cubicBezTo>
                  <a:cubicBezTo>
                    <a:pt x="164" y="640"/>
                    <a:pt x="27" y="503"/>
                    <a:pt x="27" y="334"/>
                  </a:cubicBezTo>
                  <a:cubicBezTo>
                    <a:pt x="27" y="164"/>
                    <a:pt x="164" y="27"/>
                    <a:pt x="333" y="27"/>
                  </a:cubicBezTo>
                  <a:close/>
                  <a:moveTo>
                    <a:pt x="210" y="200"/>
                  </a:moveTo>
                  <a:cubicBezTo>
                    <a:pt x="201" y="202"/>
                    <a:pt x="196" y="217"/>
                    <a:pt x="204" y="223"/>
                  </a:cubicBezTo>
                  <a:lnTo>
                    <a:pt x="314" y="334"/>
                  </a:lnTo>
                  <a:lnTo>
                    <a:pt x="204" y="444"/>
                  </a:lnTo>
                  <a:cubicBezTo>
                    <a:pt x="191" y="457"/>
                    <a:pt x="210" y="476"/>
                    <a:pt x="223" y="463"/>
                  </a:cubicBezTo>
                  <a:lnTo>
                    <a:pt x="333" y="353"/>
                  </a:lnTo>
                  <a:lnTo>
                    <a:pt x="444" y="463"/>
                  </a:lnTo>
                  <a:cubicBezTo>
                    <a:pt x="449" y="468"/>
                    <a:pt x="458" y="468"/>
                    <a:pt x="463" y="463"/>
                  </a:cubicBezTo>
                  <a:cubicBezTo>
                    <a:pt x="468" y="458"/>
                    <a:pt x="468" y="449"/>
                    <a:pt x="463" y="444"/>
                  </a:cubicBezTo>
                  <a:lnTo>
                    <a:pt x="352" y="334"/>
                  </a:lnTo>
                  <a:lnTo>
                    <a:pt x="463" y="223"/>
                  </a:lnTo>
                  <a:cubicBezTo>
                    <a:pt x="472" y="214"/>
                    <a:pt x="465" y="198"/>
                    <a:pt x="452" y="200"/>
                  </a:cubicBezTo>
                  <a:cubicBezTo>
                    <a:pt x="449" y="201"/>
                    <a:pt x="446" y="202"/>
                    <a:pt x="444" y="204"/>
                  </a:cubicBezTo>
                  <a:lnTo>
                    <a:pt x="333" y="314"/>
                  </a:lnTo>
                  <a:lnTo>
                    <a:pt x="223" y="204"/>
                  </a:lnTo>
                  <a:cubicBezTo>
                    <a:pt x="219" y="199"/>
                    <a:pt x="213" y="200"/>
                    <a:pt x="210" y="200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ADC2CB1-F9A2-11AC-BA78-85AFEE9F1C14}"/>
                </a:ext>
              </a:extLst>
            </p:cNvPr>
            <p:cNvSpPr/>
            <p:nvPr/>
          </p:nvSpPr>
          <p:spPr>
            <a:xfrm>
              <a:off x="6002897" y="1677277"/>
              <a:ext cx="384048" cy="233159"/>
            </a:xfrm>
            <a:prstGeom prst="rect">
              <a:avLst/>
            </a:prstGeom>
            <a:solidFill>
              <a:srgbClr val="101548"/>
            </a:solidFill>
            <a:ln>
              <a:solidFill>
                <a:srgbClr val="1015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Search">
              <a:extLst>
                <a:ext uri="{FF2B5EF4-FFF2-40B4-BE49-F238E27FC236}">
                  <a16:creationId xmlns:a16="http://schemas.microsoft.com/office/drawing/2014/main" id="{51334B44-5966-E259-FAEA-AE90648F910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121031" y="1715079"/>
              <a:ext cx="161925" cy="161925"/>
            </a:xfrm>
            <a:custGeom>
              <a:avLst/>
              <a:gdLst>
                <a:gd name="T0" fmla="*/ 533 w 1402"/>
                <a:gd name="T1" fmla="*/ 0 h 1402"/>
                <a:gd name="T2" fmla="*/ 0 w 1402"/>
                <a:gd name="T3" fmla="*/ 532 h 1402"/>
                <a:gd name="T4" fmla="*/ 533 w 1402"/>
                <a:gd name="T5" fmla="*/ 1065 h 1402"/>
                <a:gd name="T6" fmla="*/ 862 w 1402"/>
                <a:gd name="T7" fmla="*/ 950 h 1402"/>
                <a:gd name="T8" fmla="*/ 909 w 1402"/>
                <a:gd name="T9" fmla="*/ 997 h 1402"/>
                <a:gd name="T10" fmla="*/ 928 w 1402"/>
                <a:gd name="T11" fmla="*/ 1113 h 1402"/>
                <a:gd name="T12" fmla="*/ 1177 w 1402"/>
                <a:gd name="T13" fmla="*/ 1364 h 1402"/>
                <a:gd name="T14" fmla="*/ 1318 w 1402"/>
                <a:gd name="T15" fmla="*/ 1364 h 1402"/>
                <a:gd name="T16" fmla="*/ 1364 w 1402"/>
                <a:gd name="T17" fmla="*/ 1318 h 1402"/>
                <a:gd name="T18" fmla="*/ 1364 w 1402"/>
                <a:gd name="T19" fmla="*/ 1177 h 1402"/>
                <a:gd name="T20" fmla="*/ 1114 w 1402"/>
                <a:gd name="T21" fmla="*/ 926 h 1402"/>
                <a:gd name="T22" fmla="*/ 997 w 1402"/>
                <a:gd name="T23" fmla="*/ 909 h 1402"/>
                <a:gd name="T24" fmla="*/ 950 w 1402"/>
                <a:gd name="T25" fmla="*/ 861 h 1402"/>
                <a:gd name="T26" fmla="*/ 1065 w 1402"/>
                <a:gd name="T27" fmla="*/ 532 h 1402"/>
                <a:gd name="T28" fmla="*/ 533 w 1402"/>
                <a:gd name="T29" fmla="*/ 0 h 1402"/>
                <a:gd name="T30" fmla="*/ 533 w 1402"/>
                <a:gd name="T31" fmla="*/ 98 h 1402"/>
                <a:gd name="T32" fmla="*/ 967 w 1402"/>
                <a:gd name="T33" fmla="*/ 532 h 1402"/>
                <a:gd name="T34" fmla="*/ 533 w 1402"/>
                <a:gd name="T35" fmla="*/ 965 h 1402"/>
                <a:gd name="T36" fmla="*/ 98 w 1402"/>
                <a:gd name="T37" fmla="*/ 532 h 1402"/>
                <a:gd name="T38" fmla="*/ 533 w 1402"/>
                <a:gd name="T39" fmla="*/ 98 h 1402"/>
                <a:gd name="T40" fmla="*/ 258 w 1402"/>
                <a:gd name="T41" fmla="*/ 393 h 1402"/>
                <a:gd name="T42" fmla="*/ 214 w 1402"/>
                <a:gd name="T43" fmla="*/ 549 h 1402"/>
                <a:gd name="T44" fmla="*/ 511 w 1402"/>
                <a:gd name="T45" fmla="*/ 848 h 1402"/>
                <a:gd name="T46" fmla="*/ 682 w 1402"/>
                <a:gd name="T47" fmla="*/ 794 h 1402"/>
                <a:gd name="T48" fmla="*/ 641 w 1402"/>
                <a:gd name="T49" fmla="*/ 795 h 1402"/>
                <a:gd name="T50" fmla="*/ 256 w 1402"/>
                <a:gd name="T51" fmla="*/ 410 h 1402"/>
                <a:gd name="T52" fmla="*/ 258 w 1402"/>
                <a:gd name="T53" fmla="*/ 393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2" h="1402">
                  <a:moveTo>
                    <a:pt x="533" y="0"/>
                  </a:moveTo>
                  <a:cubicBezTo>
                    <a:pt x="238" y="0"/>
                    <a:pt x="0" y="238"/>
                    <a:pt x="0" y="532"/>
                  </a:cubicBezTo>
                  <a:cubicBezTo>
                    <a:pt x="0" y="827"/>
                    <a:pt x="238" y="1065"/>
                    <a:pt x="533" y="1065"/>
                  </a:cubicBezTo>
                  <a:cubicBezTo>
                    <a:pt x="657" y="1065"/>
                    <a:pt x="771" y="1021"/>
                    <a:pt x="862" y="950"/>
                  </a:cubicBezTo>
                  <a:lnTo>
                    <a:pt x="909" y="997"/>
                  </a:lnTo>
                  <a:cubicBezTo>
                    <a:pt x="890" y="1035"/>
                    <a:pt x="896" y="1081"/>
                    <a:pt x="928" y="1113"/>
                  </a:cubicBezTo>
                  <a:lnTo>
                    <a:pt x="1177" y="1364"/>
                  </a:lnTo>
                  <a:cubicBezTo>
                    <a:pt x="1216" y="1402"/>
                    <a:pt x="1279" y="1402"/>
                    <a:pt x="1318" y="1364"/>
                  </a:cubicBezTo>
                  <a:lnTo>
                    <a:pt x="1364" y="1318"/>
                  </a:lnTo>
                  <a:cubicBezTo>
                    <a:pt x="1402" y="1279"/>
                    <a:pt x="1402" y="1216"/>
                    <a:pt x="1364" y="1177"/>
                  </a:cubicBezTo>
                  <a:lnTo>
                    <a:pt x="1114" y="926"/>
                  </a:lnTo>
                  <a:cubicBezTo>
                    <a:pt x="1083" y="894"/>
                    <a:pt x="1035" y="889"/>
                    <a:pt x="997" y="909"/>
                  </a:cubicBezTo>
                  <a:lnTo>
                    <a:pt x="950" y="861"/>
                  </a:lnTo>
                  <a:cubicBezTo>
                    <a:pt x="1022" y="771"/>
                    <a:pt x="1065" y="657"/>
                    <a:pt x="1065" y="532"/>
                  </a:cubicBezTo>
                  <a:cubicBezTo>
                    <a:pt x="1065" y="238"/>
                    <a:pt x="827" y="0"/>
                    <a:pt x="533" y="0"/>
                  </a:cubicBezTo>
                  <a:close/>
                  <a:moveTo>
                    <a:pt x="533" y="98"/>
                  </a:moveTo>
                  <a:cubicBezTo>
                    <a:pt x="772" y="98"/>
                    <a:pt x="967" y="293"/>
                    <a:pt x="967" y="532"/>
                  </a:cubicBezTo>
                  <a:cubicBezTo>
                    <a:pt x="967" y="772"/>
                    <a:pt x="772" y="965"/>
                    <a:pt x="533" y="965"/>
                  </a:cubicBezTo>
                  <a:cubicBezTo>
                    <a:pt x="293" y="965"/>
                    <a:pt x="98" y="772"/>
                    <a:pt x="98" y="532"/>
                  </a:cubicBezTo>
                  <a:cubicBezTo>
                    <a:pt x="98" y="293"/>
                    <a:pt x="293" y="98"/>
                    <a:pt x="533" y="98"/>
                  </a:cubicBezTo>
                  <a:close/>
                  <a:moveTo>
                    <a:pt x="258" y="393"/>
                  </a:moveTo>
                  <a:cubicBezTo>
                    <a:pt x="230" y="439"/>
                    <a:pt x="214" y="492"/>
                    <a:pt x="214" y="549"/>
                  </a:cubicBezTo>
                  <a:cubicBezTo>
                    <a:pt x="214" y="714"/>
                    <a:pt x="346" y="848"/>
                    <a:pt x="511" y="848"/>
                  </a:cubicBezTo>
                  <a:cubicBezTo>
                    <a:pt x="574" y="848"/>
                    <a:pt x="634" y="827"/>
                    <a:pt x="682" y="794"/>
                  </a:cubicBezTo>
                  <a:cubicBezTo>
                    <a:pt x="669" y="795"/>
                    <a:pt x="654" y="795"/>
                    <a:pt x="641" y="795"/>
                  </a:cubicBezTo>
                  <a:cubicBezTo>
                    <a:pt x="429" y="795"/>
                    <a:pt x="256" y="623"/>
                    <a:pt x="256" y="410"/>
                  </a:cubicBezTo>
                  <a:cubicBezTo>
                    <a:pt x="256" y="405"/>
                    <a:pt x="258" y="399"/>
                    <a:pt x="258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4240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내용 개체 틀 161">
            <a:extLst>
              <a:ext uri="{FF2B5EF4-FFF2-40B4-BE49-F238E27FC236}">
                <a16:creationId xmlns:a16="http://schemas.microsoft.com/office/drawing/2014/main" id="{2E15AB9D-8E88-0EF4-1647-18EF9F0FF5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3" name="내용 개체 틀 162">
            <a:extLst>
              <a:ext uri="{FF2B5EF4-FFF2-40B4-BE49-F238E27FC236}">
                <a16:creationId xmlns:a16="http://schemas.microsoft.com/office/drawing/2014/main" id="{E1F2652F-BE34-C30F-8345-E7BE60284F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109" cy="215444"/>
            <a:chOff x="1198313" y="721776"/>
            <a:chExt cx="717109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통합검색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통합검색</a:t>
            </a:r>
          </a:p>
        </p:txBody>
      </p:sp>
      <p:graphicFrame>
        <p:nvGraphicFramePr>
          <p:cNvPr id="2" name="내용 개체 틀 1">
            <a:extLst>
              <a:ext uri="{FF2B5EF4-FFF2-40B4-BE49-F238E27FC236}">
                <a16:creationId xmlns:a16="http://schemas.microsoft.com/office/drawing/2014/main" id="{316DCB32-B8B6-D178-1E4B-F650AD56652E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28513145"/>
              </p:ext>
            </p:extLst>
          </p:nvPr>
        </p:nvGraphicFramePr>
        <p:xfrm>
          <a:off x="596900" y="2570575"/>
          <a:ext cx="6769100" cy="3894012"/>
        </p:xfrm>
        <a:graphic>
          <a:graphicData uri="http://schemas.openxmlformats.org/drawingml/2006/table">
            <a:tbl>
              <a:tblPr/>
              <a:tblGrid>
                <a:gridCol w="5729472">
                  <a:extLst>
                    <a:ext uri="{9D8B030D-6E8A-4147-A177-3AD203B41FA5}">
                      <a16:colId xmlns:a16="http://schemas.microsoft.com/office/drawing/2014/main" val="2149590112"/>
                    </a:ext>
                  </a:extLst>
                </a:gridCol>
                <a:gridCol w="1039628">
                  <a:extLst>
                    <a:ext uri="{9D8B030D-6E8A-4147-A177-3AD203B41FA5}">
                      <a16:colId xmlns:a16="http://schemas.microsoft.com/office/drawing/2014/main" val="2270411072"/>
                    </a:ext>
                  </a:extLst>
                </a:gridCol>
              </a:tblGrid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[</a:t>
                      </a:r>
                      <a:r>
                        <a:rPr lang="ko-KR" altLang="en-US" sz="800" dirty="0">
                          <a:effectLst/>
                        </a:rPr>
                        <a:t>금호건설</a:t>
                      </a:r>
                      <a:r>
                        <a:rPr lang="en-US" altLang="ko-KR" sz="800" dirty="0">
                          <a:effectLst/>
                        </a:rPr>
                        <a:t>]</a:t>
                      </a:r>
                      <a:r>
                        <a:rPr lang="ko-KR" altLang="en-US" sz="800" u="none" strike="noStrike" dirty="0">
                          <a:solidFill>
                            <a:srgbClr val="333333"/>
                          </a:solidFill>
                          <a:effectLst/>
                        </a:rPr>
                        <a:t>‘분당 </a:t>
                      </a:r>
                      <a:r>
                        <a:rPr lang="ko-KR" altLang="en-US" sz="800" b="1" u="none" strike="noStrike" dirty="0" err="1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 dirty="0" err="1">
                          <a:solidFill>
                            <a:srgbClr val="333333"/>
                          </a:solidFill>
                          <a:effectLst/>
                        </a:rPr>
                        <a:t>어울림</a:t>
                      </a:r>
                      <a:r>
                        <a:rPr lang="ko-KR" altLang="en-US" sz="800" u="none" strike="noStrike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ko-KR" altLang="en-US" sz="800" u="none" strike="noStrike" dirty="0" err="1">
                          <a:solidFill>
                            <a:srgbClr val="333333"/>
                          </a:solidFill>
                          <a:effectLst/>
                        </a:rPr>
                        <a:t>그린파크</a:t>
                      </a:r>
                      <a:r>
                        <a:rPr lang="ko-KR" altLang="en-US" sz="800" u="none" strike="noStrike" dirty="0">
                          <a:solidFill>
                            <a:srgbClr val="333333"/>
                          </a:solidFill>
                          <a:effectLst/>
                        </a:rPr>
                        <a:t>’ </a:t>
                      </a:r>
                      <a:r>
                        <a:rPr lang="en-US" altLang="ko-KR" sz="800" u="none" strike="noStrike" dirty="0">
                          <a:solidFill>
                            <a:srgbClr val="333333"/>
                          </a:solidFill>
                          <a:effectLst/>
                        </a:rPr>
                        <a:t>29</a:t>
                      </a:r>
                      <a:r>
                        <a:rPr lang="ko-KR" altLang="en-US" sz="800" u="none" strike="noStrike" dirty="0">
                          <a:solidFill>
                            <a:srgbClr val="333333"/>
                          </a:solidFill>
                          <a:effectLst/>
                        </a:rPr>
                        <a:t>일 사이버 모델하우스 오픈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2024-03-29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7530807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‘분당 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어울림 그린파크’ 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29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일 사이버 모델하우스 오픈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2024-03-29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037690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[</a:t>
                      </a:r>
                      <a:r>
                        <a:rPr lang="ko-KR" altLang="en-US" sz="800" dirty="0">
                          <a:effectLst/>
                        </a:rPr>
                        <a:t>금호건설</a:t>
                      </a:r>
                      <a:r>
                        <a:rPr lang="en-US" altLang="ko-KR" sz="800" dirty="0">
                          <a:effectLst/>
                        </a:rPr>
                        <a:t>]</a:t>
                      </a:r>
                      <a:r>
                        <a:rPr lang="ko-KR" altLang="en-US" sz="800" b="1" u="none" strike="noStrike" dirty="0" err="1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 dirty="0" err="1">
                          <a:solidFill>
                            <a:srgbClr val="333333"/>
                          </a:solidFill>
                          <a:effectLst/>
                        </a:rPr>
                        <a:t>어울림</a:t>
                      </a:r>
                      <a:r>
                        <a:rPr lang="ko-KR" altLang="en-US" sz="800" u="none" strike="noStrike" dirty="0">
                          <a:solidFill>
                            <a:srgbClr val="333333"/>
                          </a:solidFill>
                          <a:effectLst/>
                        </a:rPr>
                        <a:t> 개인정보처리방침 변경 안내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2023-12-20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327664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어울림 개인정보처리방침 변경 안내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2023-12-20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785042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건설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문수로 금호어울림 더 퍼스트’ 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15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일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금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) 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견본주택 개관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2023-09-14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58864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건설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문수로 금호어울림 더 퍼스트’ 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15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일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금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) 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견본주택 개관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2023-09-14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100039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[</a:t>
                      </a:r>
                      <a:r>
                        <a:rPr lang="ko-KR" altLang="en-US" sz="800" dirty="0">
                          <a:effectLst/>
                        </a:rPr>
                        <a:t>금호건설</a:t>
                      </a:r>
                      <a:r>
                        <a:rPr lang="en-US" altLang="ko-KR" sz="800" dirty="0">
                          <a:effectLst/>
                        </a:rPr>
                        <a:t>]</a:t>
                      </a:r>
                      <a:r>
                        <a:rPr lang="ko-KR" altLang="en-US" sz="800" b="1" u="none" strike="noStrike" dirty="0" err="1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 dirty="0" err="1">
                          <a:solidFill>
                            <a:srgbClr val="333333"/>
                          </a:solidFill>
                          <a:effectLst/>
                        </a:rPr>
                        <a:t>어울림</a:t>
                      </a:r>
                      <a:r>
                        <a:rPr lang="ko-KR" altLang="en-US" sz="800" u="none" strike="noStrike" dirty="0">
                          <a:solidFill>
                            <a:srgbClr val="333333"/>
                          </a:solidFill>
                          <a:effectLst/>
                        </a:rPr>
                        <a:t> 홈페이지 서비스 중단 안내 </a:t>
                      </a:r>
                      <a:r>
                        <a:rPr lang="en-US" altLang="ko-KR" sz="800" u="none" strike="noStrike" dirty="0">
                          <a:solidFill>
                            <a:srgbClr val="333333"/>
                          </a:solidFill>
                          <a:effectLst/>
                        </a:rPr>
                        <a:t>(9/22~9/23)</a:t>
                      </a:r>
                      <a:endParaRPr lang="ko-KR" altLang="en-US" sz="800" dirty="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2023-09-18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994733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어울림 홈페이지 서비스 중단 안내 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(9/22~9/23)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2023-09-18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236431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건설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왕길역 금호어울림 에듀그린’ 견본주택 오픈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2023-03-24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939529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건설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왕길역 금호어울림 에듀그린’ 견본주택 오픈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2023-03-24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668946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어울림 홈페이지 서비스 중단 안내 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(3/11~3/12)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2023-02-27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791493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어울림 홈페이지 서비스 중단 안내 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(3/11~3/12)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2023-02-27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3638211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어울림 개인정보처리방침 변경 안내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2023-01-20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1839394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어울림 개인정보처리방침 변경 안내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2023-01-20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947946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건설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강릉교동 금호어울림 올림픽파크’ 견본주택 오픈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2022-12-16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1602396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건설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강릉교동 금호어울림 올림픽파크’ 견본주택 오픈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2022-12-16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886398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건설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문수로 금호어울림 더 퍼스트’ 견본주택 오픈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2022-10-14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943908"/>
                  </a:ext>
                </a:extLst>
              </a:tr>
              <a:tr h="2163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[</a:t>
                      </a:r>
                      <a:r>
                        <a:rPr lang="ko-KR" altLang="en-US" sz="800">
                          <a:effectLst/>
                        </a:rPr>
                        <a:t>금호건설</a:t>
                      </a:r>
                      <a:r>
                        <a:rPr lang="en-US" altLang="ko-KR" sz="800">
                          <a:effectLst/>
                        </a:rPr>
                        <a:t>]</a:t>
                      </a:r>
                      <a:r>
                        <a:rPr lang="ko-KR" altLang="en-US" sz="800" b="1" u="none" strike="noStrike">
                          <a:solidFill>
                            <a:srgbClr val="C21241"/>
                          </a:solidFill>
                          <a:effectLst/>
                        </a:rPr>
                        <a:t>금호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건설</a:t>
                      </a:r>
                      <a:r>
                        <a:rPr lang="en-US" altLang="ko-KR" sz="800" u="none" strike="noStrike">
                          <a:solidFill>
                            <a:srgbClr val="333333"/>
                          </a:solidFill>
                          <a:effectLst/>
                        </a:rPr>
                        <a:t>, ‘</a:t>
                      </a:r>
                      <a:r>
                        <a:rPr lang="ko-KR" altLang="en-US" sz="800" u="none" strike="noStrike">
                          <a:solidFill>
                            <a:srgbClr val="333333"/>
                          </a:solidFill>
                          <a:effectLst/>
                        </a:rPr>
                        <a:t>문수로 금호어울림 더 퍼스트’ 견본주택 오픈</a:t>
                      </a:r>
                      <a:endParaRPr lang="ko-KR" altLang="en-US" sz="800">
                        <a:effectLst/>
                      </a:endParaRPr>
                    </a:p>
                  </a:txBody>
                  <a:tcPr marL="108000" marR="276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dirty="0">
                          <a:effectLst/>
                        </a:rPr>
                        <a:t>2022-10-14</a:t>
                      </a:r>
                    </a:p>
                  </a:txBody>
                  <a:tcPr marL="108000" marR="553" marT="461" marB="461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2922356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D0228DD9-687C-2915-9DF3-37CF9A1ECC2E}"/>
              </a:ext>
            </a:extLst>
          </p:cNvPr>
          <p:cNvSpPr/>
          <p:nvPr/>
        </p:nvSpPr>
        <p:spPr>
          <a:xfrm>
            <a:off x="596900" y="1592264"/>
            <a:ext cx="6769100" cy="413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371527-2FAF-0183-FA0F-37CD25626262}"/>
              </a:ext>
            </a:extLst>
          </p:cNvPr>
          <p:cNvSpPr txBox="1"/>
          <p:nvPr/>
        </p:nvSpPr>
        <p:spPr>
          <a:xfrm>
            <a:off x="596901" y="1691158"/>
            <a:ext cx="6769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dirty="0">
                <a:latin typeface="+mn-ea"/>
              </a:rPr>
              <a:t>“</a:t>
            </a:r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금호</a:t>
            </a:r>
            <a:r>
              <a:rPr lang="en-US" altLang="ko-KR" sz="800" dirty="0">
                <a:latin typeface="+mn-ea"/>
              </a:rPr>
              <a:t>＂</a:t>
            </a:r>
            <a:r>
              <a:rPr lang="ko-KR" altLang="en-US" sz="800" dirty="0">
                <a:latin typeface="+mn-ea"/>
              </a:rPr>
              <a:t>으로 총 </a:t>
            </a:r>
            <a:r>
              <a:rPr lang="en-US" altLang="ko-KR" sz="800" dirty="0">
                <a:solidFill>
                  <a:srgbClr val="FF0000"/>
                </a:solidFill>
                <a:latin typeface="+mn-ea"/>
              </a:rPr>
              <a:t>218</a:t>
            </a:r>
            <a:r>
              <a:rPr lang="ko-KR" altLang="en-US" sz="800" dirty="0">
                <a:latin typeface="+mn-ea"/>
              </a:rPr>
              <a:t>건이 검색되었습니다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DCA0EFE-B877-6654-C533-C68123C50EFF}"/>
              </a:ext>
            </a:extLst>
          </p:cNvPr>
          <p:cNvSpPr/>
          <p:nvPr/>
        </p:nvSpPr>
        <p:spPr>
          <a:xfrm>
            <a:off x="1784633" y="2188160"/>
            <a:ext cx="1086158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공지사항  </a:t>
            </a:r>
            <a:r>
              <a:rPr lang="en-US" altLang="ko-KR" sz="800" dirty="0">
                <a:solidFill>
                  <a:srgbClr val="FF0000"/>
                </a:solidFill>
              </a:rPr>
              <a:t>96</a:t>
            </a:r>
            <a:r>
              <a:rPr lang="ko-KR" altLang="en-US" sz="800" dirty="0">
                <a:solidFill>
                  <a:schemeClr val="bg1"/>
                </a:solidFill>
              </a:rPr>
              <a:t>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0659BF2-B6B4-4C2A-3205-48F2DAA53E31}"/>
              </a:ext>
            </a:extLst>
          </p:cNvPr>
          <p:cNvSpPr/>
          <p:nvPr/>
        </p:nvSpPr>
        <p:spPr>
          <a:xfrm>
            <a:off x="596900" y="2188160"/>
            <a:ext cx="1086158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단지정보  </a:t>
            </a:r>
            <a:r>
              <a:rPr lang="en-US" altLang="ko-KR" sz="800" dirty="0">
                <a:solidFill>
                  <a:srgbClr val="FF0000"/>
                </a:solidFill>
              </a:rPr>
              <a:t>218</a:t>
            </a:r>
            <a:r>
              <a:rPr lang="ko-KR" altLang="en-US" sz="800" dirty="0">
                <a:solidFill>
                  <a:schemeClr val="tx1"/>
                </a:solidFill>
              </a:rPr>
              <a:t>건 </a:t>
            </a:r>
          </a:p>
        </p:txBody>
      </p:sp>
    </p:spTree>
    <p:extLst>
      <p:ext uri="{BB962C8B-B14F-4D97-AF65-F5344CB8AC3E}">
        <p14:creationId xmlns:p14="http://schemas.microsoft.com/office/powerpoint/2010/main" val="2258849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내용 개체 틀 65">
            <a:extLst>
              <a:ext uri="{FF2B5EF4-FFF2-40B4-BE49-F238E27FC236}">
                <a16:creationId xmlns:a16="http://schemas.microsoft.com/office/drawing/2014/main" id="{92B19C65-3E40-08C8-3401-3E0FE6D203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874AEC85-A7EA-8D19-DFCE-E53E59D37CC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8" name="내용 개체 틀 67">
            <a:extLst>
              <a:ext uri="{FF2B5EF4-FFF2-40B4-BE49-F238E27FC236}">
                <a16:creationId xmlns:a16="http://schemas.microsoft.com/office/drawing/2014/main" id="{D7272D76-7BCC-8233-16E6-BCEF1DD025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0C214C8-8D19-7C88-C86D-E1DEC6DDBDF1}"/>
              </a:ext>
            </a:extLst>
          </p:cNvPr>
          <p:cNvSpPr txBox="1"/>
          <p:nvPr/>
        </p:nvSpPr>
        <p:spPr>
          <a:xfrm>
            <a:off x="421340" y="1773372"/>
            <a:ext cx="1743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Abadi" panose="020B0604020104020204" pitchFamily="34" charset="0"/>
                <a:ea typeface="나눔스퀘어라운드 Regular" panose="020B0600000101010101" pitchFamily="50" charset="-127"/>
              </a:rPr>
              <a:t>Signature</a:t>
            </a:r>
            <a:endParaRPr lang="ko-KR" altLang="en-US" sz="1200" dirty="0" err="1">
              <a:latin typeface="Abadi" panose="020B0604020104020204" pitchFamily="34" charset="0"/>
              <a:ea typeface="나눔스퀘어라운드 Regular" panose="020B0600000101010101" pitchFamily="50" charset="-127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597C1252-298B-4B2C-A2FD-393326E6D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93" y="2147946"/>
            <a:ext cx="2356319" cy="99362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5F1CE8F4-F920-2E14-A682-90810099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822" y="2050370"/>
            <a:ext cx="2490496" cy="143542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35152081-41F1-208A-A518-BAEECED6EEEB}"/>
              </a:ext>
            </a:extLst>
          </p:cNvPr>
          <p:cNvSpPr txBox="1"/>
          <p:nvPr/>
        </p:nvSpPr>
        <p:spPr>
          <a:xfrm>
            <a:off x="421340" y="727185"/>
            <a:ext cx="1743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Abadi" panose="020B0604020104020204" pitchFamily="34" charset="0"/>
                <a:ea typeface="나눔스퀘어라운드 Regular" panose="020B0600000101010101" pitchFamily="50" charset="-127"/>
              </a:rPr>
              <a:t>Brand Slogan</a:t>
            </a:r>
            <a:endParaRPr lang="ko-KR" altLang="en-US" sz="1200" dirty="0" err="1">
              <a:latin typeface="Abadi" panose="020B0604020104020204" pitchFamily="34" charset="0"/>
              <a:ea typeface="나눔스퀘어라운드 Regular" panose="020B060000010101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AEF6AE-4EF6-88D9-0155-D24033AA6F2C}"/>
              </a:ext>
            </a:extLst>
          </p:cNvPr>
          <p:cNvSpPr txBox="1"/>
          <p:nvPr/>
        </p:nvSpPr>
        <p:spPr>
          <a:xfrm>
            <a:off x="2449364" y="1149513"/>
            <a:ext cx="2767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600" dirty="0">
                <a:latin typeface="Abadi" panose="020B0604020104020204" pitchFamily="34" charset="0"/>
                <a:ea typeface="나눔스퀘어라운드 Regular" panose="020B0600000101010101" pitchFamily="50" charset="-127"/>
              </a:rPr>
              <a:t>“</a:t>
            </a:r>
            <a:r>
              <a:rPr lang="ko-KR" altLang="en-US" sz="1600" dirty="0">
                <a:latin typeface="Abadi" panose="020B0604020104020204" pitchFamily="34" charset="0"/>
                <a:ea typeface="나눔스퀘어라운드 Regular" panose="020B0600000101010101" pitchFamily="50" charset="-127"/>
              </a:rPr>
              <a:t>당신의</a:t>
            </a:r>
            <a:r>
              <a:rPr lang="en-US" altLang="ko-KR" sz="1600" dirty="0">
                <a:latin typeface="Abadi" panose="020B0604020104020204" pitchFamily="34" charset="0"/>
                <a:ea typeface="나눔스퀘어라운드 Regular" panose="020B0600000101010101" pitchFamily="50" charset="-127"/>
              </a:rPr>
              <a:t> </a:t>
            </a:r>
            <a:r>
              <a:rPr lang="ko-KR" altLang="en-US" sz="1600" dirty="0">
                <a:latin typeface="Abadi" panose="020B0604020104020204" pitchFamily="34" charset="0"/>
                <a:ea typeface="나눔스퀘어라운드 Regular" panose="020B0600000101010101" pitchFamily="50" charset="-127"/>
              </a:rPr>
              <a:t>삶을 비추는 아름다움</a:t>
            </a:r>
            <a:r>
              <a:rPr lang="en-US" altLang="ko-KR" sz="1600" dirty="0">
                <a:latin typeface="Abadi" panose="020B0604020104020204" pitchFamily="34" charset="0"/>
                <a:ea typeface="나눔스퀘어라운드 Regular" panose="020B0600000101010101" pitchFamily="50" charset="-127"/>
              </a:rPr>
              <a:t>”</a:t>
            </a:r>
            <a:endParaRPr lang="ko-KR" altLang="en-US" sz="1600" dirty="0">
              <a:latin typeface="Abadi" panose="020B0604020104020204" pitchFamily="34" charset="0"/>
              <a:ea typeface="나눔스퀘어라운드 Regular" panose="020B0600000101010101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C0187CF-D390-3168-43C9-74F8995B50D1}"/>
              </a:ext>
            </a:extLst>
          </p:cNvPr>
          <p:cNvSpPr txBox="1"/>
          <p:nvPr/>
        </p:nvSpPr>
        <p:spPr>
          <a:xfrm>
            <a:off x="421340" y="3705957"/>
            <a:ext cx="1743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200" dirty="0">
                <a:latin typeface="Abadi" panose="020B0604020104020204" pitchFamily="34" charset="0"/>
                <a:ea typeface="나눔스퀘어라운드 Regular" panose="020B0600000101010101" pitchFamily="50" charset="-127"/>
              </a:rPr>
              <a:t>ARTERA Color</a:t>
            </a:r>
            <a:endParaRPr lang="ko-KR" altLang="en-US" sz="1200" dirty="0" err="1">
              <a:latin typeface="Abadi" panose="020B0604020104020204" pitchFamily="34" charset="0"/>
              <a:ea typeface="나눔스퀘어라운드 Regular" panose="020B0600000101010101" pitchFamily="50" charset="-127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FC4A2322-2FBC-962D-1ECC-93B7B1613510}"/>
              </a:ext>
            </a:extLst>
          </p:cNvPr>
          <p:cNvGrpSpPr/>
          <p:nvPr/>
        </p:nvGrpSpPr>
        <p:grpSpPr>
          <a:xfrm>
            <a:off x="675830" y="3976486"/>
            <a:ext cx="6549241" cy="2585189"/>
            <a:chOff x="675830" y="3021531"/>
            <a:chExt cx="6549241" cy="2585189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05F3692F-1B9F-B794-506F-E39C97A4058C}"/>
                </a:ext>
              </a:extLst>
            </p:cNvPr>
            <p:cNvSpPr/>
            <p:nvPr/>
          </p:nvSpPr>
          <p:spPr>
            <a:xfrm>
              <a:off x="675830" y="3026163"/>
              <a:ext cx="3304016" cy="2577145"/>
            </a:xfrm>
            <a:prstGeom prst="rect">
              <a:avLst/>
            </a:prstGeom>
            <a:solidFill>
              <a:srgbClr val="1015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202630D-653B-6900-9F3A-FEFC15C2FC0C}"/>
                </a:ext>
              </a:extLst>
            </p:cNvPr>
            <p:cNvSpPr txBox="1"/>
            <p:nvPr/>
          </p:nvSpPr>
          <p:spPr>
            <a:xfrm>
              <a:off x="2449155" y="4629778"/>
              <a:ext cx="122608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ARTERA Navy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PATONE 2766 C</a:t>
              </a:r>
            </a:p>
            <a:p>
              <a:pPr algn="l"/>
              <a:r>
                <a:rPr lang="es-E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C 100 M 95 Y 37 K 24</a:t>
              </a:r>
            </a:p>
            <a:p>
              <a:pPr algn="l"/>
              <a:r>
                <a:rPr lang="pt-BR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R 36 G 42 B 92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HEX - #242A5C</a:t>
              </a:r>
              <a:endParaRPr lang="ko-KR" altLang="en-US" sz="800" dirty="0">
                <a:solidFill>
                  <a:schemeClr val="bg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A3F7A41-4BB7-701B-A508-63E3E1FD9BA9}"/>
                </a:ext>
              </a:extLst>
            </p:cNvPr>
            <p:cNvSpPr txBox="1"/>
            <p:nvPr/>
          </p:nvSpPr>
          <p:spPr>
            <a:xfrm>
              <a:off x="900710" y="3255010"/>
              <a:ext cx="17436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b="0" i="0" u="none" strike="noStrike" baseline="0" dirty="0">
                  <a:solidFill>
                    <a:srgbClr val="FFFFFF"/>
                  </a:solidFill>
                  <a:latin typeface="Abadi" panose="020B0604020104020204" pitchFamily="34" charset="0"/>
                </a:rPr>
                <a:t>Primary Color</a:t>
              </a:r>
              <a:endParaRPr lang="ko-KR" altLang="en-US" dirty="0">
                <a:latin typeface="Abadi" panose="020B0604020104020204" pitchFamily="34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68A5FCA-D153-D82A-B84F-6765292DB5B3}"/>
                </a:ext>
              </a:extLst>
            </p:cNvPr>
            <p:cNvSpPr/>
            <p:nvPr/>
          </p:nvSpPr>
          <p:spPr>
            <a:xfrm>
              <a:off x="4020671" y="3892102"/>
              <a:ext cx="1581787" cy="830155"/>
            </a:xfrm>
            <a:prstGeom prst="rect">
              <a:avLst/>
            </a:prstGeom>
            <a:solidFill>
              <a:srgbClr val="C2DD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CCD63E18-B1D7-82EA-D3EF-1719BA93DDF8}"/>
                </a:ext>
              </a:extLst>
            </p:cNvPr>
            <p:cNvSpPr/>
            <p:nvPr/>
          </p:nvSpPr>
          <p:spPr>
            <a:xfrm>
              <a:off x="4020671" y="4776565"/>
              <a:ext cx="1581787" cy="830155"/>
            </a:xfrm>
            <a:prstGeom prst="rect">
              <a:avLst/>
            </a:prstGeom>
            <a:solidFill>
              <a:srgbClr val="F5D8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3C837A9-4468-C4F5-9621-A2E29EA82167}"/>
                </a:ext>
              </a:extLst>
            </p:cNvPr>
            <p:cNvSpPr/>
            <p:nvPr/>
          </p:nvSpPr>
          <p:spPr>
            <a:xfrm>
              <a:off x="5643283" y="3028001"/>
              <a:ext cx="1581788" cy="823685"/>
            </a:xfrm>
            <a:prstGeom prst="rect">
              <a:avLst/>
            </a:prstGeom>
            <a:solidFill>
              <a:srgbClr val="FBCF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E837495C-09B3-96FF-C9AC-C569A29CC040}"/>
                </a:ext>
              </a:extLst>
            </p:cNvPr>
            <p:cNvSpPr/>
            <p:nvPr/>
          </p:nvSpPr>
          <p:spPr>
            <a:xfrm>
              <a:off x="5643283" y="3892102"/>
              <a:ext cx="1581788" cy="830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31B59457-A1DC-9ABA-4FFB-6035B86B303C}"/>
                </a:ext>
              </a:extLst>
            </p:cNvPr>
            <p:cNvSpPr/>
            <p:nvPr/>
          </p:nvSpPr>
          <p:spPr>
            <a:xfrm>
              <a:off x="5643282" y="4779624"/>
              <a:ext cx="1581788" cy="82368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9CE05EDF-73B1-3543-7A5B-8C0698E97F45}"/>
                </a:ext>
              </a:extLst>
            </p:cNvPr>
            <p:cNvSpPr/>
            <p:nvPr/>
          </p:nvSpPr>
          <p:spPr>
            <a:xfrm>
              <a:off x="4020671" y="3021531"/>
              <a:ext cx="1581787" cy="830155"/>
            </a:xfrm>
            <a:prstGeom prst="rect">
              <a:avLst/>
            </a:prstGeom>
            <a:solidFill>
              <a:srgbClr val="F47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6D3D3693-DF8B-128B-145C-A24B60C43252}"/>
                </a:ext>
              </a:extLst>
            </p:cNvPr>
            <p:cNvSpPr txBox="1"/>
            <p:nvPr/>
          </p:nvSpPr>
          <p:spPr>
            <a:xfrm>
              <a:off x="4078724" y="3082665"/>
              <a:ext cx="11377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ARTERA Orange</a:t>
              </a:r>
            </a:p>
            <a:p>
              <a:r>
                <a:rPr lang="en-U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PATONE 2018 C</a:t>
              </a:r>
            </a:p>
            <a:p>
              <a:pPr algn="l"/>
              <a:r>
                <a:rPr lang="es-E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C 0 M 62 Y 83 K 0</a:t>
              </a:r>
            </a:p>
            <a:p>
              <a:pPr algn="l"/>
              <a:r>
                <a:rPr lang="pt-BR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R 244 G 127 B 63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HEX - #F47F3F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676107AC-D843-635A-2A14-97B818A4E8B6}"/>
                </a:ext>
              </a:extLst>
            </p:cNvPr>
            <p:cNvSpPr txBox="1"/>
            <p:nvPr/>
          </p:nvSpPr>
          <p:spPr>
            <a:xfrm>
              <a:off x="4078724" y="3953236"/>
              <a:ext cx="11377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ARTERA Sky Blue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PATONE 277 C</a:t>
              </a:r>
            </a:p>
            <a:p>
              <a:pPr algn="l"/>
              <a:r>
                <a:rPr lang="es-E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C 22 M 6 Y 0 K 0</a:t>
              </a:r>
            </a:p>
            <a:p>
              <a:pPr algn="l"/>
              <a:r>
                <a:rPr lang="pt-BR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R 193 G 218 B 242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HEX - #C1DAF2</a:t>
              </a:r>
              <a:endParaRPr lang="en-US" altLang="ko-KR" sz="800" b="0" i="0" u="none" strike="noStrike" baseline="0" dirty="0">
                <a:latin typeface="Abadi" panose="020B0604020104020204" pitchFamily="34" charset="0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68022CAE-DCA6-41AE-F6D6-DB069D854A1E}"/>
                </a:ext>
              </a:extLst>
            </p:cNvPr>
            <p:cNvSpPr txBox="1"/>
            <p:nvPr/>
          </p:nvSpPr>
          <p:spPr>
            <a:xfrm>
              <a:off x="4078724" y="4837523"/>
              <a:ext cx="11377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ARTERA Beige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PATONE 482 C</a:t>
              </a:r>
            </a:p>
            <a:p>
              <a:pPr algn="l"/>
              <a:r>
                <a:rPr lang="es-E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C 2 M 14 Y 24 K 2</a:t>
              </a:r>
            </a:p>
            <a:p>
              <a:pPr algn="l"/>
              <a:r>
                <a:rPr lang="pt-BR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R 240 G 213 B 186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HEX - #F0D5BA</a:t>
              </a:r>
              <a:endParaRPr lang="en-US" altLang="ko-KR" sz="800" b="0" i="0" u="none" strike="noStrike" baseline="0" dirty="0">
                <a:latin typeface="Abadi" panose="020B0604020104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557E984C-7151-06AC-DB3A-68453D1C5BF8}"/>
                </a:ext>
              </a:extLst>
            </p:cNvPr>
            <p:cNvSpPr txBox="1"/>
            <p:nvPr/>
          </p:nvSpPr>
          <p:spPr>
            <a:xfrm>
              <a:off x="5753171" y="3082665"/>
              <a:ext cx="113774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ARTERA Light Pink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PATONE 7422 C</a:t>
              </a:r>
            </a:p>
            <a:p>
              <a:pPr algn="l"/>
              <a:r>
                <a:rPr lang="es-E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C 0 M 22 Y 13 K 0</a:t>
              </a:r>
            </a:p>
            <a:p>
              <a:pPr algn="l"/>
              <a:r>
                <a:rPr lang="pt-BR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R 250 G 206 B 202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rgbClr val="262626"/>
                  </a:solidFill>
                  <a:latin typeface="Abadi" panose="020B0604020104020204" pitchFamily="34" charset="0"/>
                </a:rPr>
                <a:t>HEX - #FACECA</a:t>
              </a:r>
              <a:endParaRPr lang="en-US" altLang="ko-KR" sz="800" b="0" i="0" u="none" strike="noStrike" baseline="0" dirty="0">
                <a:latin typeface="Abadi" panose="020B0604020104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ED9A026-EA31-B5DE-1F67-589BC6228A0E}"/>
                </a:ext>
              </a:extLst>
            </p:cNvPr>
            <p:cNvSpPr txBox="1"/>
            <p:nvPr/>
          </p:nvSpPr>
          <p:spPr>
            <a:xfrm>
              <a:off x="5753171" y="3953236"/>
              <a:ext cx="11377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800" b="0" i="0" u="none" strike="noStrike" baseline="0" dirty="0">
                  <a:solidFill>
                    <a:srgbClr val="1A1A1A"/>
                  </a:solidFill>
                  <a:latin typeface="Abadi" panose="020B0604020104020204" pitchFamily="34" charset="0"/>
                </a:rPr>
                <a:t>White</a:t>
              </a:r>
            </a:p>
            <a:p>
              <a:pPr algn="l"/>
              <a:r>
                <a:rPr lang="es-ES" altLang="ko-KR" sz="800" b="0" i="0" u="none" strike="noStrike" baseline="0" dirty="0">
                  <a:solidFill>
                    <a:srgbClr val="1A1A1A"/>
                  </a:solidFill>
                  <a:latin typeface="Abadi" panose="020B0604020104020204" pitchFamily="34" charset="0"/>
                </a:rPr>
                <a:t>C 0 M 0 Y 0 K 0</a:t>
              </a:r>
            </a:p>
            <a:p>
              <a:pPr algn="l"/>
              <a:r>
                <a:rPr lang="pt-BR" altLang="ko-KR" sz="800" b="0" i="0" u="none" strike="noStrike" baseline="0" dirty="0">
                  <a:solidFill>
                    <a:srgbClr val="1A1A1A"/>
                  </a:solidFill>
                  <a:latin typeface="Abadi" panose="020B0604020104020204" pitchFamily="34" charset="0"/>
                </a:rPr>
                <a:t>R 255 G 255 B 255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rgbClr val="1A1A1A"/>
                  </a:solidFill>
                  <a:latin typeface="Abadi" panose="020B0604020104020204" pitchFamily="34" charset="0"/>
                </a:rPr>
                <a:t>HEX - #FFFFFF</a:t>
              </a:r>
              <a:endParaRPr lang="en-US" altLang="ko-KR" sz="800" b="0" i="0" u="none" strike="noStrike" baseline="0" dirty="0">
                <a:latin typeface="Abadi" panose="020B0604020104020204" pitchFamily="34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CD7D661-9252-1050-845E-49F2E702FD7A}"/>
                </a:ext>
              </a:extLst>
            </p:cNvPr>
            <p:cNvSpPr txBox="1"/>
            <p:nvPr/>
          </p:nvSpPr>
          <p:spPr>
            <a:xfrm>
              <a:off x="5753171" y="4837523"/>
              <a:ext cx="1137744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Black</a:t>
              </a:r>
            </a:p>
            <a:p>
              <a:pPr algn="l"/>
              <a:r>
                <a:rPr lang="es-E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C 0 M 0 Y 0 K 100</a:t>
              </a:r>
            </a:p>
            <a:p>
              <a:pPr algn="l"/>
              <a:r>
                <a:rPr lang="pt-BR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R 0 G 0 B 0</a:t>
              </a:r>
            </a:p>
            <a:p>
              <a:pPr algn="l"/>
              <a:r>
                <a:rPr lang="en-US" altLang="ko-KR" sz="800" b="0" i="0" u="none" strike="noStrike" baseline="0" dirty="0">
                  <a:solidFill>
                    <a:schemeClr val="bg1"/>
                  </a:solidFill>
                  <a:latin typeface="Abadi" panose="020B0604020104020204" pitchFamily="34" charset="0"/>
                </a:rPr>
                <a:t>HEX - #000000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A06BA5-31D2-C438-291C-2FA9F2123372}"/>
              </a:ext>
            </a:extLst>
          </p:cNvPr>
          <p:cNvSpPr/>
          <p:nvPr/>
        </p:nvSpPr>
        <p:spPr>
          <a:xfrm>
            <a:off x="476696" y="2100589"/>
            <a:ext cx="939728" cy="224943"/>
          </a:xfrm>
          <a:prstGeom prst="rect">
            <a:avLst/>
          </a:prstGeom>
          <a:solidFill>
            <a:srgbClr val="101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다운로드</a:t>
            </a:r>
          </a:p>
        </p:txBody>
      </p:sp>
    </p:spTree>
    <p:extLst>
      <p:ext uri="{BB962C8B-B14F-4D97-AF65-F5344CB8AC3E}">
        <p14:creationId xmlns:p14="http://schemas.microsoft.com/office/powerpoint/2010/main" val="22900836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E06E7581-B996-DBEF-27B2-216A90F790E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9" name="내용 개체 틀 18">
            <a:extLst>
              <a:ext uri="{FF2B5EF4-FFF2-40B4-BE49-F238E27FC236}">
                <a16:creationId xmlns:a16="http://schemas.microsoft.com/office/drawing/2014/main" id="{75CED6E7-8EE7-F26A-C0E9-AB2D289FE58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0" name="내용 개체 틀 19">
            <a:extLst>
              <a:ext uri="{FF2B5EF4-FFF2-40B4-BE49-F238E27FC236}">
                <a16:creationId xmlns:a16="http://schemas.microsoft.com/office/drawing/2014/main" id="{6577839A-C320-1130-9DA4-72CE16856F6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1127477" cy="215444"/>
            <a:chOff x="1198313" y="721776"/>
            <a:chExt cx="1127477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100540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개인정보처리방침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>
                <a:latin typeface="+mn-ea"/>
              </a:rPr>
              <a:t>개인정보처리방침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C6D156-FBD4-A3F5-2C14-BB903FDFAFF6}"/>
              </a:ext>
            </a:extLst>
          </p:cNvPr>
          <p:cNvSpPr txBox="1"/>
          <p:nvPr/>
        </p:nvSpPr>
        <p:spPr>
          <a:xfrm>
            <a:off x="596900" y="1592263"/>
            <a:ext cx="67691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금호건설은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이하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회사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는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고객님의 개인정보를 중요시하며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"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개인정보보호법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"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을 준수하고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회사는 개인정보처리방침을 통하여 고객님께서 제공하시는 개인정보가 어떠한 용도와 방식으로 이용되고 있으며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개인정보보호를 위해 어떠한 조치가 취해지고 있는지 알려드립니다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회사는 개인정보 처리방침을 개정하는 경우 웹사이트 공지사항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또는 개별공지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을 통하여 공지할 것입니다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52ED1-2E92-1C1E-D10F-EBFCA9BE10BD}"/>
              </a:ext>
            </a:extLst>
          </p:cNvPr>
          <p:cNvSpPr txBox="1"/>
          <p:nvPr/>
        </p:nvSpPr>
        <p:spPr>
          <a:xfrm>
            <a:off x="596899" y="2172583"/>
            <a:ext cx="681399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개인정보의 처리 목적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회사는 수집한 개인정보를 다음의 목적을 위해 활용합니다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회원 관리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회원제 서비스 이용에 따른 본인확인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 식별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가입 의사 확인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불만처리 등 민원처리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분쟁조정을 위한 기록보존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고지사항 전달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서비스 제공에 관한 계약 이행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분양대금 납부안내 등 분양계약 이행을 위한 서비스 제공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입주일 지정 서비스 제공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분양단지의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AS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접수 및 처리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방문예약 서비스 제공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무순위신청 서비스 제공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개인정보의 처리 및 보유기간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원칙적으로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 수집 및 이용목적이 달성된 후에는 해당 정보를 지체 없이 파기합니다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단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다음의 정보에 대해서는 아래의 이유로 명시한 기간 동안 보존합니다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회원가입정보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홈페이지 회원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탈퇴시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1:1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상담문의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3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년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전자상거래등에서의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소비자보호에 관한 법률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</a:t>
            </a:r>
          </a:p>
          <a:p>
            <a:pPr algn="l"/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AS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접수문의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10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년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방문예약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90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무순위신청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90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3.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개인정보의 제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3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자 공유 및 제공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회사는 정보주체의 개인정보를 원칙적으로 외부에 제공하지 않습니다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다만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아래의 경우에는 예외로 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정보주체들이 사전에 공개에 동의한 경우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법령의 규정에 의거하거나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수사 목적으로 법령에 정해진 절차와 방법에 따라 수사기관의 요구가 있는 경우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4.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 수집항목 및 수집방법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회사는 서비스 제공을 위하여 필요한 최소한의 범위 내에서 아래와 같이 개인정보를 수집하고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10769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내용 개체 틀 11">
            <a:extLst>
              <a:ext uri="{FF2B5EF4-FFF2-40B4-BE49-F238E27FC236}">
                <a16:creationId xmlns:a16="http://schemas.microsoft.com/office/drawing/2014/main" id="{78AE484A-4AC6-7088-5383-3436AE1846A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99740426"/>
              </p:ext>
            </p:extLst>
          </p:nvPr>
        </p:nvGraphicFramePr>
        <p:xfrm>
          <a:off x="698808" y="3634691"/>
          <a:ext cx="6579177" cy="1900092"/>
        </p:xfrm>
        <a:graphic>
          <a:graphicData uri="http://schemas.openxmlformats.org/drawingml/2006/table">
            <a:tbl>
              <a:tblPr/>
              <a:tblGrid>
                <a:gridCol w="2193059">
                  <a:extLst>
                    <a:ext uri="{9D8B030D-6E8A-4147-A177-3AD203B41FA5}">
                      <a16:colId xmlns:a16="http://schemas.microsoft.com/office/drawing/2014/main" val="651091225"/>
                    </a:ext>
                  </a:extLst>
                </a:gridCol>
                <a:gridCol w="2193059">
                  <a:extLst>
                    <a:ext uri="{9D8B030D-6E8A-4147-A177-3AD203B41FA5}">
                      <a16:colId xmlns:a16="http://schemas.microsoft.com/office/drawing/2014/main" val="462367506"/>
                    </a:ext>
                  </a:extLst>
                </a:gridCol>
                <a:gridCol w="2193059">
                  <a:extLst>
                    <a:ext uri="{9D8B030D-6E8A-4147-A177-3AD203B41FA5}">
                      <a16:colId xmlns:a16="http://schemas.microsoft.com/office/drawing/2014/main" val="3320637059"/>
                    </a:ext>
                  </a:extLst>
                </a:gridCol>
              </a:tblGrid>
              <a:tr h="15567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</a:rPr>
                        <a:t>수탁업체</a:t>
                      </a:r>
                    </a:p>
                  </a:txBody>
                  <a:tcPr marL="108000" marR="2698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</a:rPr>
                        <a:t>위탁업무내용</a:t>
                      </a:r>
                    </a:p>
                  </a:txBody>
                  <a:tcPr marL="108000" marR="2698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</a:rPr>
                        <a:t>개인정보 보유 및 이용기간</a:t>
                      </a:r>
                    </a:p>
                  </a:txBody>
                  <a:tcPr marL="108000" marR="2698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36671"/>
                  </a:ext>
                </a:extLst>
              </a:tr>
              <a:tr h="30065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주</a:t>
                      </a:r>
                      <a:r>
                        <a:rPr lang="en-US" altLang="ko-KR" sz="800">
                          <a:effectLst/>
                        </a:rPr>
                        <a:t>)</a:t>
                      </a:r>
                      <a:r>
                        <a:rPr lang="en-US" sz="800">
                          <a:effectLst/>
                        </a:rPr>
                        <a:t>PCN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전산처리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홈페이지 개발 및 시스템 관리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유지보수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고지사항 및 분양소식 전달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회원탈퇴 시 혹은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위탁계약 종료 시까지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462618"/>
                  </a:ext>
                </a:extLst>
              </a:tr>
              <a:tr h="155675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나이스평가정보㈜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본인확인</a:t>
                      </a:r>
                      <a:r>
                        <a:rPr lang="en-US" altLang="ko-KR" sz="800">
                          <a:effectLst/>
                        </a:rPr>
                        <a:t>/</a:t>
                      </a:r>
                      <a:r>
                        <a:rPr lang="ko-KR" altLang="en-US" sz="800">
                          <a:effectLst/>
                        </a:rPr>
                        <a:t>아이핀서비스</a:t>
                      </a:r>
                      <a:r>
                        <a:rPr lang="en-US" altLang="ko-KR" sz="800">
                          <a:effectLst/>
                        </a:rPr>
                        <a:t>/</a:t>
                      </a:r>
                      <a:r>
                        <a:rPr lang="ko-KR" altLang="en-US" sz="800">
                          <a:effectLst/>
                        </a:rPr>
                        <a:t>휴대전화인증서비스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위탁계약 종료시 까지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7192472"/>
                  </a:ext>
                </a:extLst>
              </a:tr>
              <a:tr h="880572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㈜위드종합건설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㈜위뉴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신림피앤디㈜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㈜상림디엠텍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㈜대공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㈜밀리언키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>
                          <a:effectLst/>
                        </a:rPr>
                        <a:t>분양업무대행</a:t>
                      </a:r>
                      <a:r>
                        <a:rPr lang="en-US" altLang="ko-KR" sz="800" dirty="0">
                          <a:effectLst/>
                        </a:rPr>
                        <a:t>/</a:t>
                      </a:r>
                      <a:r>
                        <a:rPr lang="ko-KR" altLang="en-US" sz="800" dirty="0">
                          <a:effectLst/>
                        </a:rPr>
                        <a:t>마케팅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회원탈퇴 시 혹은</a:t>
                      </a:r>
                      <a:br>
                        <a:rPr lang="ko-KR" altLang="en-US" sz="800">
                          <a:effectLst/>
                        </a:rPr>
                      </a:br>
                      <a:r>
                        <a:rPr lang="ko-KR" altLang="en-US" sz="800">
                          <a:effectLst/>
                        </a:rPr>
                        <a:t>위탁계약 종료 시까지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022633"/>
                  </a:ext>
                </a:extLst>
              </a:tr>
              <a:tr h="300654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금호에이엠씨</a:t>
                      </a: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주</a:t>
                      </a:r>
                      <a:r>
                        <a:rPr lang="en-US" altLang="ko-KR" sz="800">
                          <a:effectLst/>
                        </a:rPr>
                        <a:t>)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입주자사전점검</a:t>
                      </a:r>
                      <a:r>
                        <a:rPr lang="en-US" altLang="ko-KR" sz="800">
                          <a:effectLst/>
                        </a:rPr>
                        <a:t>/</a:t>
                      </a:r>
                      <a:r>
                        <a:rPr lang="ko-KR" altLang="en-US" sz="800">
                          <a:effectLst/>
                        </a:rPr>
                        <a:t>입주관리 대행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>
                          <a:effectLst/>
                        </a:rPr>
                        <a:t>회원탈퇴 시 혹은</a:t>
                      </a:r>
                      <a:br>
                        <a:rPr lang="ko-KR" altLang="en-US" sz="800" dirty="0">
                          <a:effectLst/>
                        </a:rPr>
                      </a:br>
                      <a:r>
                        <a:rPr lang="ko-KR" altLang="en-US" sz="800" dirty="0">
                          <a:effectLst/>
                        </a:rPr>
                        <a:t>위탁계약 종료 시까지</a:t>
                      </a:r>
                    </a:p>
                  </a:txBody>
                  <a:tcPr marL="108000" marR="8431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227156"/>
                  </a:ext>
                </a:extLst>
              </a:tr>
            </a:tbl>
          </a:graphicData>
        </a:graphic>
      </p:graphicFrame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6D4820-612C-F848-6F90-2327C5CE33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FEA40F3-2172-0568-C4A5-5005ADB8E1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24E93-5A3B-DA02-51DD-930E3DBAC6D7}"/>
              </a:ext>
            </a:extLst>
          </p:cNvPr>
          <p:cNvSpPr txBox="1"/>
          <p:nvPr/>
        </p:nvSpPr>
        <p:spPr>
          <a:xfrm>
            <a:off x="596900" y="796533"/>
            <a:ext cx="676910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수집항목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회원가입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필수항목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이름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아이디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비밀번호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생년월일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휴대전화번호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이메일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가입일자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접속 로그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선택항목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전화번호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주소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정보수신여부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이메일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SMS)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분양대금납부조회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필수항목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입주단지 동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/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호수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방문예약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이름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휴대전화번호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접속로그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동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/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호수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입주자사전점검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무순위신청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이름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휴대전화번호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접속로그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생년월일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 수집방법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홈페이지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회원가입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</a:t>
            </a:r>
          </a:p>
          <a:p>
            <a:pPr algn="l"/>
            <a:endParaRPr lang="en-US" altLang="ko-KR" sz="8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※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휴대폰번호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나이스평가정보에서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인증 받은 휴대폰 번호를 사용하고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5.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개인정보의 처리 위탁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회사는 서비스 향상을 위해서 아래와 같이 개인정보를 위탁하고 있으며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관계 법령에 따라 위탁계약 시 개인정보가 안전하게 관리될 수 있도록 필요한 사항을 규정하고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72549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6D4820-612C-F848-6F90-2327C5CE33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FEA40F3-2172-0568-C4A5-5005ADB8E1F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24E93-5A3B-DA02-51DD-930E3DBAC6D7}"/>
              </a:ext>
            </a:extLst>
          </p:cNvPr>
          <p:cNvSpPr txBox="1"/>
          <p:nvPr/>
        </p:nvSpPr>
        <p:spPr>
          <a:xfrm>
            <a:off x="596900" y="796533"/>
            <a:ext cx="6769100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6.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개인정보의 파기절차 및 방법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회사는 원칙적으로 개인정보 수집 및 이용목적이 달성된 후에는 해당 정보를 지체없이 파기합니다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파기절차 및 방법은 다음과 같습니다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파기절차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회원님이 회원가입 등을 위해 입력하신 정보는 목적이 달성된 후 별도의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DB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로 옮겨져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종이의 경우 별도의 서류함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내부 방침 및 기타 관련 법령에 의한 정보보호 사유에 따라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보유 및 이용기간 참조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일정 기간 저장된 후 파기되어집니다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별도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DB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로 옮겨진 개인정보는 법률에 의한 경우가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아니고서는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보유되어지는 이외의 다른 목적으로 이용되지 않습니다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파기방법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전자적 파일형태로 저장된 개인정보는 기록을 재생할 수 없는 기술적 방법을 사용하여 삭제합니다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종이에 출력된 개인정보는 분쇄기로 분쇄하거나 소각을 통하여 파기합니다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7.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정보주체의 권리와 그 행사방법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개인정보의 수집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이용 및 제공에 있어서 고객은 언제든지 도의를 철회하실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고객의 개인정보에 대한 열람을 요구할 수 있고 오류가 있는 경우에는 그 정정을 요구하실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귀하의 개인정보에 대한 열람 또는 정정을 하고자 할 경우에는 「개인정보변경」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또는「회원정보수정」등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을 클릭하여 본인 확인 절차를 거치신 후 직접 열람 또는 정정하거나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개인정보관리책임자에게 서면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전화 또는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E-mail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로 연락하시면 확인이 되는 대로 지체 없이 조치하겠습니다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귀하가 개인정보의 오류에 대한 정정을 요청하신 경우에는 정정을 완료하기 전까지 당해 개인정보를 이용 또는 제공하지 않습니다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또한 잘못된 개인정보를 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3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자에게 이미 제공한 경우에는 정정 처리결과를 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3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자에게 지체 없이 통지하여 정정이 이루어지도록 조치하겠습니다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어울림 홈페이지는 개인정보와 관련하여 고객님의 의견과 불만을 제기할 수 있는 창구를 개설하고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개인정보와 관련한 불만이 있으신 고객은 어울림 홈페이지의 개인정보관리 책임자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아래 참고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에게 의견을 주시면 접수 후 즉시 조치하여 처리결과를 통보하여 드립니다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8.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 자동수집 장치의 설치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운영 및 그 거부에 관한 사항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본 사이트는 쿠키를 사용하지 않습니다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9.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개인정보관련 기술적 관리적 물리적 대책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어울림 홈페이지는 개인정보를 취급함에 있어 개인정보가 분실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도난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누출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변조 또는 훼손되지 않도록 안전성 확보를 위한 기술적 대책을 시행하고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어울림의 온라인 회원 정보는 사용자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ID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와 비밀번호로 보호되고 있으며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편집할 사용자 정보는 본인만이 직접 관리할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정보변경은 반드시 본인 확인 과정을 거쳐 본인만이 직접 할 수 있도록 시스템적으로 처리되어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백신 프로그램을 이용하여 바이러스에 의한 피해방지를 취하고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서버 및 네트워크용 방화벽 시스템을 갖추고 개인정보보호에 만전을 기하고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어울림은 개인정보 보호책임자를 지정하고 이용자의 개인정보를 취급하는 자를 최소한으로 제한합니다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어울림 홈페이지는 고객께서 회원정보를 삭제하거나 회원가입해지를 요청한 경우 또는 사전에 고지한 개인정보의 수집목적이 달성된 때에는 개인정보를 지체 없이 파기합니다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개인정보관리 책임자의 관련정보 무단사용을 방지하기 위하여 개인정보가 있는 컴퓨터를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제한운영하며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책임자 아이디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비밀번호를 정기적으로 갱신하고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10.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 보호책임자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8EE79833-1CA7-74C5-9558-56D8AE9DC24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69439195"/>
              </p:ext>
            </p:extLst>
          </p:nvPr>
        </p:nvGraphicFramePr>
        <p:xfrm>
          <a:off x="596900" y="5291193"/>
          <a:ext cx="6769100" cy="775680"/>
        </p:xfrm>
        <a:graphic>
          <a:graphicData uri="http://schemas.openxmlformats.org/drawingml/2006/table">
            <a:tbl>
              <a:tblPr/>
              <a:tblGrid>
                <a:gridCol w="3384550">
                  <a:extLst>
                    <a:ext uri="{9D8B030D-6E8A-4147-A177-3AD203B41FA5}">
                      <a16:colId xmlns:a16="http://schemas.microsoft.com/office/drawing/2014/main" val="1862659273"/>
                    </a:ext>
                  </a:extLst>
                </a:gridCol>
                <a:gridCol w="3384550">
                  <a:extLst>
                    <a:ext uri="{9D8B030D-6E8A-4147-A177-3AD203B41FA5}">
                      <a16:colId xmlns:a16="http://schemas.microsoft.com/office/drawing/2014/main" val="33798088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개인정보 보호책임자</a:t>
                      </a:r>
                    </a:p>
                  </a:txBody>
                  <a:tcPr marL="108000" marR="2252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최종원 상무</a:t>
                      </a:r>
                    </a:p>
                  </a:txBody>
                  <a:tcPr marL="108000" marR="2252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1091358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고객서비스담당 부서</a:t>
                      </a:r>
                    </a:p>
                  </a:txBody>
                  <a:tcPr marL="108000" marR="2252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금호건설 분양팀</a:t>
                      </a:r>
                    </a:p>
                  </a:txBody>
                  <a:tcPr marL="108000" marR="2252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423850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>
                          <a:effectLst/>
                        </a:rPr>
                        <a:t>전화번호 </a:t>
                      </a:r>
                      <a:r>
                        <a:rPr lang="en-US" altLang="ko-KR" sz="800">
                          <a:effectLst/>
                        </a:rPr>
                        <a:t>: 02-6303-0644</a:t>
                      </a:r>
                    </a:p>
                  </a:txBody>
                  <a:tcPr marL="108000" marR="2252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2809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>
                          <a:effectLst/>
                        </a:rPr>
                        <a:t>이메일 </a:t>
                      </a:r>
                      <a:r>
                        <a:rPr lang="en-US" altLang="ko-KR" sz="800" dirty="0">
                          <a:effectLst/>
                        </a:rPr>
                        <a:t>: </a:t>
                      </a:r>
                      <a:r>
                        <a:rPr lang="en-US" sz="800" u="sng" dirty="0">
                          <a:solidFill>
                            <a:srgbClr val="333333"/>
                          </a:solidFill>
                          <a:effectLst/>
                          <a:hlinkClick r:id="rId2"/>
                        </a:rPr>
                        <a:t>ctjspark1@kumhoenc.com</a:t>
                      </a:r>
                      <a:endParaRPr lang="en-US" sz="800" dirty="0">
                        <a:effectLst/>
                      </a:endParaRPr>
                    </a:p>
                  </a:txBody>
                  <a:tcPr marL="108000" marR="22520" marT="36000" marB="36000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4293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62192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6AD0A60-98A6-DAD3-1974-555BFED99B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F9074C74-8267-9BAD-697C-71839366E52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AE696EFD-2846-7422-8315-2FD160FECB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24E93-5A3B-DA02-51DD-930E3DBAC6D7}"/>
              </a:ext>
            </a:extLst>
          </p:cNvPr>
          <p:cNvSpPr txBox="1"/>
          <p:nvPr/>
        </p:nvSpPr>
        <p:spPr>
          <a:xfrm>
            <a:off x="596900" y="796533"/>
            <a:ext cx="676910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11.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권익침해 구제방법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정보주체는 아래의 기관에 대해 개인정보 침해에 대한 피해구제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상담 등을 문의하실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아래의 기관은 회사와는 별개의 기관으로서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회사의 자체적인 개인정보 불만처리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피해구제 결과에 만족하지 못하시거나 보다 자세한 도움이 필요하시면 문의하여 주시기 바랍니다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개인정보침해신고센터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2" tooltip="새창열림"/>
              </a:rPr>
              <a:t>http://privacy.kisa.or.kr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/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국번없이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118)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개인정보분쟁조정위원회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3" tooltip="새창열림"/>
              </a:rPr>
              <a:t>http://kopico.go.kr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/ 02-405-5150)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대검찰청 사이버수사과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4" tooltip="새창열림"/>
              </a:rPr>
              <a:t>http://spo.go.kr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/ 02-3480-3571)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경찰청 사이버안전국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5" tooltip="새창열림"/>
              </a:rPr>
              <a:t>http://cyberbureau.police.go.kr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/ 1566-0112)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12.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고지 의무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현 개인정보 처리방침 내용 추가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삭제 및 수정이 있을 시에는 홈페이지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또는 개별통지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를 통해 고지할 것입니다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공고일자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2023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년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12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월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시행일자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2024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년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월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[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개인정보처리방침 개정 이력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]</a:t>
            </a: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6"/>
              </a:rPr>
              <a:t>2023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6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6"/>
              </a:rPr>
              <a:t>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6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6"/>
              </a:rPr>
              <a:t>20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6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7"/>
              </a:rPr>
              <a:t>2022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7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7"/>
              </a:rPr>
              <a:t>8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7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7"/>
              </a:rPr>
              <a:t>22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7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8"/>
              </a:rPr>
              <a:t>2021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8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8"/>
              </a:rPr>
              <a:t>8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8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8"/>
              </a:rPr>
              <a:t>27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8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9"/>
              </a:rPr>
              <a:t>2021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9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9"/>
              </a:rPr>
              <a:t>4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9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9"/>
              </a:rPr>
              <a:t>23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9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0"/>
              </a:rPr>
              <a:t>2021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0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0"/>
              </a:rPr>
              <a:t>3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0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0"/>
              </a:rPr>
              <a:t>24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0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1"/>
              </a:rPr>
              <a:t>2021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1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1"/>
              </a:rPr>
              <a:t>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1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1"/>
              </a:rPr>
              <a:t>14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1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2"/>
              </a:rPr>
              <a:t>2018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2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2"/>
              </a:rPr>
              <a:t>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2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2"/>
              </a:rPr>
              <a:t>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2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3"/>
              </a:rPr>
              <a:t>2017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3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3"/>
              </a:rPr>
              <a:t>9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3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3"/>
              </a:rPr>
              <a:t>21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3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4"/>
              </a:rPr>
              <a:t>2016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4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4"/>
              </a:rPr>
              <a:t>2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4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4"/>
              </a:rPr>
              <a:t>5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4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5"/>
              </a:rPr>
              <a:t>2012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5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5"/>
              </a:rPr>
              <a:t>1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5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5"/>
              </a:rPr>
              <a:t>2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5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6"/>
              </a:rPr>
              <a:t>2008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6"/>
              </a:rPr>
              <a:t>년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6"/>
              </a:rPr>
              <a:t>10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6"/>
              </a:rPr>
              <a:t>월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6"/>
              </a:rPr>
              <a:t>30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16"/>
              </a:rPr>
              <a:t>일 개정안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4238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782B3E-847E-8DD6-1689-597DAAE665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03779-0AA8-6079-EE0B-FC76D5FAB3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E7F5D8-0944-2A8C-D9D2-34A3906673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0D51-8B88-4AD1-F61C-90ADD967DD73}"/>
              </a:ext>
            </a:extLst>
          </p:cNvPr>
          <p:cNvSpPr txBox="1"/>
          <p:nvPr/>
        </p:nvSpPr>
        <p:spPr>
          <a:xfrm>
            <a:off x="488978" y="11875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히스토리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CF3D48-1911-800B-F349-80C6DA95CA51}"/>
              </a:ext>
            </a:extLst>
          </p:cNvPr>
          <p:cNvSpPr/>
          <p:nvPr/>
        </p:nvSpPr>
        <p:spPr>
          <a:xfrm>
            <a:off x="1434353" y="478484"/>
            <a:ext cx="108921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7DA0C52-A706-4AFB-1FF7-7A7EF6F9B508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F21497AC-5A72-B89C-C421-8BF0406A85B9}"/>
              </a:ext>
            </a:extLst>
          </p:cNvPr>
          <p:cNvGrpSpPr/>
          <p:nvPr/>
        </p:nvGrpSpPr>
        <p:grpSpPr>
          <a:xfrm>
            <a:off x="1198313" y="721776"/>
            <a:ext cx="6343649" cy="215444"/>
            <a:chOff x="1198313" y="721776"/>
            <a:chExt cx="6343649" cy="215444"/>
          </a:xfrm>
        </p:grpSpPr>
        <p:sp>
          <p:nvSpPr>
            <p:cNvPr id="53" name="Go Home">
              <a:extLst>
                <a:ext uri="{FF2B5EF4-FFF2-40B4-BE49-F238E27FC236}">
                  <a16:creationId xmlns:a16="http://schemas.microsoft.com/office/drawing/2014/main" id="{CC6B80A7-3260-71CE-1058-AA15704A646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3279BDB-FF45-E1FD-D2FA-71CDE03CBEC1}"/>
                </a:ext>
              </a:extLst>
            </p:cNvPr>
            <p:cNvSpPr txBox="1"/>
            <p:nvPr/>
          </p:nvSpPr>
          <p:spPr>
            <a:xfrm>
              <a:off x="1320387" y="721776"/>
              <a:ext cx="62215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브랜드  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아테라 스토리          </a:t>
              </a:r>
              <a:r>
                <a:rPr lang="en-US" altLang="ko-KR" sz="800" dirty="0">
                  <a:latin typeface="+mn-ea"/>
                </a:rPr>
                <a:t>BI</a:t>
              </a:r>
              <a:r>
                <a:rPr lang="ko-KR" altLang="en-US" sz="800" dirty="0">
                  <a:latin typeface="+mn-ea"/>
                </a:rPr>
                <a:t>소개          히스토리</a:t>
              </a:r>
              <a:r>
                <a:rPr lang="en-US" altLang="ko-KR" sz="800" dirty="0">
                  <a:latin typeface="+mn-ea"/>
                </a:rPr>
                <a:t>          </a:t>
              </a:r>
              <a:r>
                <a:rPr lang="ko-KR" altLang="en-US" sz="800" dirty="0">
                  <a:latin typeface="+mn-ea"/>
                </a:rPr>
                <a:t>홍보영상          수상실적          언론사뉴스</a:t>
              </a:r>
            </a:p>
          </p:txBody>
        </p:sp>
      </p:grp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E762CEE9-8F6A-E7FD-F88D-0D34EB61A98C}"/>
              </a:ext>
            </a:extLst>
          </p:cNvPr>
          <p:cNvCxnSpPr>
            <a:cxnSpLocks/>
          </p:cNvCxnSpPr>
          <p:nvPr/>
        </p:nvCxnSpPr>
        <p:spPr>
          <a:xfrm>
            <a:off x="4323170" y="951533"/>
            <a:ext cx="438778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D09A26EF-B4DD-2B2C-6766-90A08EE75138}"/>
              </a:ext>
            </a:extLst>
          </p:cNvPr>
          <p:cNvGrpSpPr/>
          <p:nvPr/>
        </p:nvGrpSpPr>
        <p:grpSpPr>
          <a:xfrm>
            <a:off x="31294" y="484860"/>
            <a:ext cx="7900131" cy="6082517"/>
            <a:chOff x="31294" y="484860"/>
            <a:chExt cx="7900131" cy="6082517"/>
          </a:xfrm>
          <a:solidFill>
            <a:schemeClr val="accent3">
              <a:alpha val="50000"/>
            </a:schemeClr>
          </a:solidFill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8A230E1E-20A3-0EB3-674D-1952EF671325}"/>
                </a:ext>
              </a:extLst>
            </p:cNvPr>
            <p:cNvSpPr/>
            <p:nvPr/>
          </p:nvSpPr>
          <p:spPr>
            <a:xfrm>
              <a:off x="31294" y="484860"/>
              <a:ext cx="7900131" cy="608251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7E441EE-B81E-1CE8-685F-BF435F06A1B4}"/>
                </a:ext>
              </a:extLst>
            </p:cNvPr>
            <p:cNvSpPr txBox="1"/>
            <p:nvPr/>
          </p:nvSpPr>
          <p:spPr>
            <a:xfrm>
              <a:off x="3287909" y="3242057"/>
              <a:ext cx="1386918" cy="373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latin typeface="+mn-ea"/>
                </a:rPr>
                <a:t>콘텐츠 수급 중</a:t>
              </a:r>
              <a:endParaRPr lang="en-US" altLang="ko-KR" sz="14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8130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782B3E-847E-8DD6-1689-597DAAE665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03779-0AA8-6079-EE0B-FC76D5FAB3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E7F5D8-0944-2A8C-D9D2-34A3906673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0D51-8B88-4AD1-F61C-90ADD967DD73}"/>
              </a:ext>
            </a:extLst>
          </p:cNvPr>
          <p:cNvSpPr txBox="1"/>
          <p:nvPr/>
        </p:nvSpPr>
        <p:spPr>
          <a:xfrm>
            <a:off x="596900" y="11875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홍보영상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2BA94C-49A3-29E9-6AE4-51698D70DA39}"/>
              </a:ext>
            </a:extLst>
          </p:cNvPr>
          <p:cNvSpPr/>
          <p:nvPr/>
        </p:nvSpPr>
        <p:spPr>
          <a:xfrm>
            <a:off x="596900" y="4231418"/>
            <a:ext cx="6769100" cy="14193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6" name="Image">
            <a:extLst>
              <a:ext uri="{FF2B5EF4-FFF2-40B4-BE49-F238E27FC236}">
                <a16:creationId xmlns:a16="http://schemas.microsoft.com/office/drawing/2014/main" id="{386AABE0-5E46-FB1C-64A6-B28D94438D67}"/>
              </a:ext>
            </a:extLst>
          </p:cNvPr>
          <p:cNvGrpSpPr>
            <a:grpSpLocks/>
          </p:cNvGrpSpPr>
          <p:nvPr/>
        </p:nvGrpSpPr>
        <p:grpSpPr bwMode="auto">
          <a:xfrm>
            <a:off x="596900" y="1584209"/>
            <a:ext cx="6769100" cy="258179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17" name="Border">
              <a:extLst>
                <a:ext uri="{FF2B5EF4-FFF2-40B4-BE49-F238E27FC236}">
                  <a16:creationId xmlns:a16="http://schemas.microsoft.com/office/drawing/2014/main" id="{4598F89B-1A10-9A8D-64BC-588B72988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8" name="Line 2">
              <a:extLst>
                <a:ext uri="{FF2B5EF4-FFF2-40B4-BE49-F238E27FC236}">
                  <a16:creationId xmlns:a16="http://schemas.microsoft.com/office/drawing/2014/main" id="{85E5A2FE-908A-A1F0-916F-F26B5C9D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Line 1">
              <a:extLst>
                <a:ext uri="{FF2B5EF4-FFF2-40B4-BE49-F238E27FC236}">
                  <a16:creationId xmlns:a16="http://schemas.microsoft.com/office/drawing/2014/main" id="{89B13FDD-17A5-B8AA-D401-FB4A0C6F7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12884F2-5028-FA24-11D1-D6543B2372C9}"/>
              </a:ext>
            </a:extLst>
          </p:cNvPr>
          <p:cNvSpPr txBox="1"/>
          <p:nvPr/>
        </p:nvSpPr>
        <p:spPr>
          <a:xfrm>
            <a:off x="860233" y="4321963"/>
            <a:ext cx="21916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+mn-ea"/>
              </a:rPr>
              <a:t>어울림 브랜드 </a:t>
            </a:r>
            <a:r>
              <a:rPr lang="en-US" altLang="ko-KR" sz="900" dirty="0">
                <a:latin typeface="+mn-ea"/>
              </a:rPr>
              <a:t>BI </a:t>
            </a:r>
            <a:r>
              <a:rPr lang="ko-KR" altLang="en-US" sz="900" dirty="0">
                <a:latin typeface="+mn-ea"/>
              </a:rPr>
              <a:t>리뉴얼 홍보 영상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BAD80E2-5F84-7127-EDC6-A401A918AA67}"/>
              </a:ext>
            </a:extLst>
          </p:cNvPr>
          <p:cNvSpPr txBox="1"/>
          <p:nvPr/>
        </p:nvSpPr>
        <p:spPr>
          <a:xfrm>
            <a:off x="860233" y="4592304"/>
            <a:ext cx="431265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900" dirty="0">
                <a:latin typeface="+mn-ea"/>
              </a:rPr>
              <a:t>놀라움 가득한 생활을 위해 어울림이 새롭게 출발합니다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pPr algn="l"/>
            <a:endParaRPr lang="en-US" altLang="ko-KR" sz="900" dirty="0">
              <a:latin typeface="+mn-ea"/>
            </a:endParaRPr>
          </a:p>
          <a:p>
            <a:pPr algn="l"/>
            <a:r>
              <a:rPr lang="ko-KR" altLang="en-US" sz="900" dirty="0">
                <a:latin typeface="+mn-ea"/>
              </a:rPr>
              <a:t>새롭게 리뉴얼 한 </a:t>
            </a:r>
            <a:r>
              <a:rPr lang="en-US" altLang="ko-KR" sz="900" dirty="0">
                <a:latin typeface="+mn-ea"/>
              </a:rPr>
              <a:t>BI</a:t>
            </a:r>
            <a:r>
              <a:rPr lang="ko-KR" altLang="en-US" sz="900" dirty="0">
                <a:latin typeface="+mn-ea"/>
              </a:rPr>
              <a:t>는 </a:t>
            </a:r>
            <a:r>
              <a:rPr lang="en-US" altLang="ko-KR" sz="900" dirty="0">
                <a:latin typeface="+mn-ea"/>
              </a:rPr>
              <a:t>‘</a:t>
            </a:r>
            <a:r>
              <a:rPr lang="ko-KR" altLang="en-US" sz="900" dirty="0">
                <a:latin typeface="+mn-ea"/>
              </a:rPr>
              <a:t>어울림</a:t>
            </a:r>
            <a:r>
              <a:rPr lang="en-US" altLang="ko-KR" sz="900" dirty="0">
                <a:latin typeface="+mn-ea"/>
              </a:rPr>
              <a:t>’</a:t>
            </a:r>
            <a:r>
              <a:rPr lang="ko-KR" altLang="en-US" sz="900" dirty="0">
                <a:latin typeface="+mn-ea"/>
              </a:rPr>
              <a:t>을 발음할 때 생기는 입 모양을 모티브로 삼아 소리를 시각화 했으며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세 개의 같은 듯 다른 원형 모양을 자연스럽게 조화시켰습니다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pPr algn="l"/>
            <a:endParaRPr lang="en-US" altLang="ko-KR" sz="900" dirty="0">
              <a:latin typeface="+mn-ea"/>
            </a:endParaRPr>
          </a:p>
          <a:p>
            <a:pPr algn="l"/>
            <a:r>
              <a:rPr lang="ko-KR" altLang="en-US" sz="900" dirty="0">
                <a:latin typeface="+mn-ea"/>
              </a:rPr>
              <a:t>더불어 </a:t>
            </a:r>
            <a:r>
              <a:rPr lang="en-US" altLang="ko-KR" sz="900" dirty="0">
                <a:latin typeface="+mn-ea"/>
              </a:rPr>
              <a:t>‘</a:t>
            </a:r>
            <a:r>
              <a:rPr lang="ko-KR" altLang="en-US" sz="900" dirty="0">
                <a:latin typeface="+mn-ea"/>
              </a:rPr>
              <a:t>어울림 레드</a:t>
            </a:r>
            <a:r>
              <a:rPr lang="en-US" altLang="ko-KR" sz="900" dirty="0">
                <a:latin typeface="+mn-ea"/>
              </a:rPr>
              <a:t>’</a:t>
            </a:r>
            <a:r>
              <a:rPr lang="ko-KR" altLang="en-US" sz="900" dirty="0">
                <a:latin typeface="+mn-ea"/>
              </a:rPr>
              <a:t>라는 브랜드 색상을 사용해 경쾌한 이미지 전달합니다</a:t>
            </a:r>
            <a:r>
              <a:rPr lang="en-US" altLang="ko-KR" sz="900" dirty="0">
                <a:latin typeface="+mn-ea"/>
              </a:rPr>
              <a:t>.</a:t>
            </a:r>
            <a:endParaRPr lang="ko-KR" altLang="en-US" sz="900" dirty="0">
              <a:latin typeface="+mn-ea"/>
            </a:endParaRPr>
          </a:p>
        </p:txBody>
      </p:sp>
      <p:pic>
        <p:nvPicPr>
          <p:cNvPr id="42" name="Picture 2" descr="놀라움의 대표 어! 울 림">
            <a:extLst>
              <a:ext uri="{FF2B5EF4-FFF2-40B4-BE49-F238E27FC236}">
                <a16:creationId xmlns:a16="http://schemas.microsoft.com/office/drawing/2014/main" id="{8C941636-21C5-8220-9278-52C032581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27" y="4310492"/>
            <a:ext cx="1768242" cy="114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BE0C28E3-9A93-9ABB-A4E4-F66E47C99FA5}"/>
              </a:ext>
            </a:extLst>
          </p:cNvPr>
          <p:cNvSpPr/>
          <p:nvPr/>
        </p:nvSpPr>
        <p:spPr>
          <a:xfrm>
            <a:off x="600529" y="1487839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7CE82E60-CAFD-DCFC-89F0-4B7C9C6A0D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381920"/>
              </p:ext>
            </p:extLst>
          </p:nvPr>
        </p:nvGraphicFramePr>
        <p:xfrm>
          <a:off x="7931425" y="705659"/>
          <a:ext cx="1943281" cy="138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영상 플레이어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영상이 정지된 상태로 보여지며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섬네일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이미지 클릭 시 해당 영상 플레이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현재 화면이 게시판 형식인지 확인 필요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콘텐츠 영역의 내용 확인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섬네일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등록된 영상의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섬네일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이미지 표시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한 화면에 총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8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게시물 노출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</a:tbl>
          </a:graphicData>
        </a:graphic>
      </p:graphicFrame>
      <p:grpSp>
        <p:nvGrpSpPr>
          <p:cNvPr id="80" name="그룹 79">
            <a:extLst>
              <a:ext uri="{FF2B5EF4-FFF2-40B4-BE49-F238E27FC236}">
                <a16:creationId xmlns:a16="http://schemas.microsoft.com/office/drawing/2014/main" id="{C4FBA5EA-DF85-A0E7-38B6-557C113B8AAB}"/>
              </a:ext>
            </a:extLst>
          </p:cNvPr>
          <p:cNvGrpSpPr/>
          <p:nvPr/>
        </p:nvGrpSpPr>
        <p:grpSpPr>
          <a:xfrm>
            <a:off x="596898" y="5807705"/>
            <a:ext cx="1534884" cy="1080896"/>
            <a:chOff x="596898" y="5807705"/>
            <a:chExt cx="1534884" cy="108089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51B38AA-A0A3-2E0D-E842-066706E52F94}"/>
                </a:ext>
              </a:extLst>
            </p:cNvPr>
            <p:cNvSpPr txBox="1"/>
            <p:nvPr/>
          </p:nvSpPr>
          <p:spPr>
            <a:xfrm>
              <a:off x="596900" y="6673157"/>
              <a:ext cx="15348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영상</a:t>
              </a:r>
              <a:r>
                <a:rPr lang="en-US" altLang="ko-KR" sz="800" dirty="0">
                  <a:latin typeface="+mn-ea"/>
                </a:rPr>
                <a:t> </a:t>
              </a:r>
              <a:r>
                <a:rPr lang="ko-KR" altLang="en-US" sz="800" dirty="0">
                  <a:latin typeface="+mn-ea"/>
                </a:rPr>
                <a:t>제목 전체 표시</a:t>
              </a:r>
            </a:p>
          </p:txBody>
        </p:sp>
        <p:grpSp>
          <p:nvGrpSpPr>
            <p:cNvPr id="61" name="Image">
              <a:extLst>
                <a:ext uri="{FF2B5EF4-FFF2-40B4-BE49-F238E27FC236}">
                  <a16:creationId xmlns:a16="http://schemas.microsoft.com/office/drawing/2014/main" id="{2DCD55D4-D312-DC0D-F73D-1D00CB412F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898" y="5807705"/>
              <a:ext cx="1534882" cy="816268"/>
              <a:chOff x="508000" y="1397000"/>
              <a:chExt cx="1008112" cy="1008112"/>
            </a:xfr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</p:grpSpPr>
          <p:sp>
            <p:nvSpPr>
              <p:cNvPr id="62" name="Border">
                <a:extLst>
                  <a:ext uri="{FF2B5EF4-FFF2-40B4-BE49-F238E27FC236}">
                    <a16:creationId xmlns:a16="http://schemas.microsoft.com/office/drawing/2014/main" id="{FD5F187E-EAA5-5DA3-51E0-CF50A2A1C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Line 2">
                <a:extLst>
                  <a:ext uri="{FF2B5EF4-FFF2-40B4-BE49-F238E27FC236}">
                    <a16:creationId xmlns:a16="http://schemas.microsoft.com/office/drawing/2014/main" id="{D7337E21-084E-AB4A-88DE-3B99BEE59A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64" name="Line 1">
                <a:extLst>
                  <a:ext uri="{FF2B5EF4-FFF2-40B4-BE49-F238E27FC236}">
                    <a16:creationId xmlns:a16="http://schemas.microsoft.com/office/drawing/2014/main" id="{9D9D053E-3072-C027-D8EB-63DDF9E24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623384D-367C-4917-8472-271290C9B5FD}"/>
              </a:ext>
            </a:extLst>
          </p:cNvPr>
          <p:cNvGrpSpPr/>
          <p:nvPr/>
        </p:nvGrpSpPr>
        <p:grpSpPr>
          <a:xfrm>
            <a:off x="2336220" y="5807705"/>
            <a:ext cx="1536392" cy="1080896"/>
            <a:chOff x="2363013" y="5807705"/>
            <a:chExt cx="1536392" cy="10808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F7770F-79E7-3C97-ABB5-66BB20A02673}"/>
                </a:ext>
              </a:extLst>
            </p:cNvPr>
            <p:cNvSpPr txBox="1"/>
            <p:nvPr/>
          </p:nvSpPr>
          <p:spPr>
            <a:xfrm>
              <a:off x="2364523" y="6673157"/>
              <a:ext cx="15348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영상</a:t>
              </a:r>
              <a:r>
                <a:rPr lang="en-US" altLang="ko-KR" sz="800" dirty="0">
                  <a:latin typeface="+mn-ea"/>
                </a:rPr>
                <a:t> </a:t>
              </a:r>
              <a:r>
                <a:rPr lang="ko-KR" altLang="en-US" sz="800" dirty="0">
                  <a:latin typeface="+mn-ea"/>
                </a:rPr>
                <a:t>제목 전체 표시</a:t>
              </a:r>
            </a:p>
          </p:txBody>
        </p:sp>
        <p:grpSp>
          <p:nvGrpSpPr>
            <p:cNvPr id="65" name="Image">
              <a:extLst>
                <a:ext uri="{FF2B5EF4-FFF2-40B4-BE49-F238E27FC236}">
                  <a16:creationId xmlns:a16="http://schemas.microsoft.com/office/drawing/2014/main" id="{E08E9AEC-F90C-E02D-2A4D-3DEA999319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3013" y="5807705"/>
              <a:ext cx="1534882" cy="816268"/>
              <a:chOff x="508000" y="1397000"/>
              <a:chExt cx="1008112" cy="1008112"/>
            </a:xfr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</p:grpSpPr>
          <p:sp>
            <p:nvSpPr>
              <p:cNvPr id="66" name="Border">
                <a:extLst>
                  <a:ext uri="{FF2B5EF4-FFF2-40B4-BE49-F238E27FC236}">
                    <a16:creationId xmlns:a16="http://schemas.microsoft.com/office/drawing/2014/main" id="{807ECEA8-4AF0-F045-6834-65421305E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Line 2">
                <a:extLst>
                  <a:ext uri="{FF2B5EF4-FFF2-40B4-BE49-F238E27FC236}">
                    <a16:creationId xmlns:a16="http://schemas.microsoft.com/office/drawing/2014/main" id="{38051039-EF6A-3B53-D726-C9D20D5A47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Line 1">
                <a:extLst>
                  <a:ext uri="{FF2B5EF4-FFF2-40B4-BE49-F238E27FC236}">
                    <a16:creationId xmlns:a16="http://schemas.microsoft.com/office/drawing/2014/main" id="{76B33FA8-18CF-176B-6982-B1BEA5E441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DC86E19-772F-C2BE-755B-CBCEF913ECB4}"/>
              </a:ext>
            </a:extLst>
          </p:cNvPr>
          <p:cNvGrpSpPr/>
          <p:nvPr/>
        </p:nvGrpSpPr>
        <p:grpSpPr>
          <a:xfrm>
            <a:off x="4077050" y="5807705"/>
            <a:ext cx="1539559" cy="1080896"/>
            <a:chOff x="4044045" y="5807705"/>
            <a:chExt cx="1539559" cy="10808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777E14F-F213-9F84-B552-540A3D124D82}"/>
                </a:ext>
              </a:extLst>
            </p:cNvPr>
            <p:cNvSpPr txBox="1"/>
            <p:nvPr/>
          </p:nvSpPr>
          <p:spPr>
            <a:xfrm>
              <a:off x="4048722" y="6673157"/>
              <a:ext cx="15348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영상</a:t>
              </a:r>
              <a:r>
                <a:rPr lang="en-US" altLang="ko-KR" sz="800" dirty="0">
                  <a:latin typeface="+mn-ea"/>
                </a:rPr>
                <a:t> </a:t>
              </a:r>
              <a:r>
                <a:rPr lang="ko-KR" altLang="en-US" sz="800" dirty="0">
                  <a:latin typeface="+mn-ea"/>
                </a:rPr>
                <a:t>제목 전체 표시</a:t>
              </a:r>
            </a:p>
          </p:txBody>
        </p:sp>
        <p:grpSp>
          <p:nvGrpSpPr>
            <p:cNvPr id="69" name="Image">
              <a:extLst>
                <a:ext uri="{FF2B5EF4-FFF2-40B4-BE49-F238E27FC236}">
                  <a16:creationId xmlns:a16="http://schemas.microsoft.com/office/drawing/2014/main" id="{285B6BDC-3F82-05A5-CDA9-D9B3C73F09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4045" y="5807705"/>
              <a:ext cx="1534882" cy="816268"/>
              <a:chOff x="508000" y="1397000"/>
              <a:chExt cx="1008112" cy="1008112"/>
            </a:xfr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</p:grpSpPr>
          <p:sp>
            <p:nvSpPr>
              <p:cNvPr id="70" name="Border">
                <a:extLst>
                  <a:ext uri="{FF2B5EF4-FFF2-40B4-BE49-F238E27FC236}">
                    <a16:creationId xmlns:a16="http://schemas.microsoft.com/office/drawing/2014/main" id="{176D81A2-05B7-B7D1-3E64-26AB00E0A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1" name="Line 2">
                <a:extLst>
                  <a:ext uri="{FF2B5EF4-FFF2-40B4-BE49-F238E27FC236}">
                    <a16:creationId xmlns:a16="http://schemas.microsoft.com/office/drawing/2014/main" id="{539BEC03-3268-7BDC-4D26-E9B190CA67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2" name="Line 1">
                <a:extLst>
                  <a:ext uri="{FF2B5EF4-FFF2-40B4-BE49-F238E27FC236}">
                    <a16:creationId xmlns:a16="http://schemas.microsoft.com/office/drawing/2014/main" id="{3C3D6E23-B6AA-19A7-653F-0D4CDB61D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40EB1CD-8D79-B88E-1DC0-9E21715F588D}"/>
              </a:ext>
            </a:extLst>
          </p:cNvPr>
          <p:cNvGrpSpPr/>
          <p:nvPr/>
        </p:nvGrpSpPr>
        <p:grpSpPr>
          <a:xfrm>
            <a:off x="5821048" y="5807705"/>
            <a:ext cx="1534882" cy="1080896"/>
            <a:chOff x="5821048" y="5807705"/>
            <a:chExt cx="1534882" cy="108089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546E77-93C5-3A21-6EC8-BA44BD5BA52B}"/>
                </a:ext>
              </a:extLst>
            </p:cNvPr>
            <p:cNvSpPr txBox="1"/>
            <p:nvPr/>
          </p:nvSpPr>
          <p:spPr>
            <a:xfrm>
              <a:off x="5821048" y="6673157"/>
              <a:ext cx="153488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영상</a:t>
              </a:r>
              <a:r>
                <a:rPr lang="en-US" altLang="ko-KR" sz="800" dirty="0">
                  <a:latin typeface="+mn-ea"/>
                </a:rPr>
                <a:t> </a:t>
              </a:r>
              <a:r>
                <a:rPr lang="ko-KR" altLang="en-US" sz="800" dirty="0">
                  <a:latin typeface="+mn-ea"/>
                </a:rPr>
                <a:t>제목 전체 표시</a:t>
              </a:r>
            </a:p>
          </p:txBody>
        </p:sp>
        <p:grpSp>
          <p:nvGrpSpPr>
            <p:cNvPr id="73" name="Image">
              <a:extLst>
                <a:ext uri="{FF2B5EF4-FFF2-40B4-BE49-F238E27FC236}">
                  <a16:creationId xmlns:a16="http://schemas.microsoft.com/office/drawing/2014/main" id="{65681317-F039-0BCB-990F-2A0255AF82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21048" y="5807705"/>
              <a:ext cx="1534882" cy="816268"/>
              <a:chOff x="508000" y="1397000"/>
              <a:chExt cx="1008112" cy="1008112"/>
            </a:xfr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</p:grpSpPr>
          <p:sp>
            <p:nvSpPr>
              <p:cNvPr id="74" name="Border">
                <a:extLst>
                  <a:ext uri="{FF2B5EF4-FFF2-40B4-BE49-F238E27FC236}">
                    <a16:creationId xmlns:a16="http://schemas.microsoft.com/office/drawing/2014/main" id="{EAB57F1C-3B6D-4398-1C42-A0CE5C56D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prstGeom prst="rect">
                <a:avLst/>
              </a:pr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5" name="Line 2">
                <a:extLst>
                  <a:ext uri="{FF2B5EF4-FFF2-40B4-BE49-F238E27FC236}">
                    <a16:creationId xmlns:a16="http://schemas.microsoft.com/office/drawing/2014/main" id="{C3F9D742-1284-5888-F97E-00E9D14A8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0 w 1008112"/>
                  <a:gd name="connsiteY0" fmla="*/ 1008112 h 1008112"/>
                  <a:gd name="connsiteX1" fmla="*/ 1008112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0" y="1008112"/>
                    </a:moveTo>
                    <a:lnTo>
                      <a:pt x="1008112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76" name="Line 1">
                <a:extLst>
                  <a:ext uri="{FF2B5EF4-FFF2-40B4-BE49-F238E27FC236}">
                    <a16:creationId xmlns:a16="http://schemas.microsoft.com/office/drawing/2014/main" id="{12280075-BC18-198E-B746-AF32F2F8D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000" y="1397000"/>
                <a:ext cx="1008112" cy="1008112"/>
              </a:xfrm>
              <a:custGeom>
                <a:avLst/>
                <a:gdLst>
                  <a:gd name="connsiteX0" fmla="*/ 1008112 w 1008112"/>
                  <a:gd name="connsiteY0" fmla="*/ 1008112 h 1008112"/>
                  <a:gd name="connsiteX1" fmla="*/ 0 w 1008112"/>
                  <a:gd name="connsiteY1" fmla="*/ 0 h 100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112" h="1008112">
                    <a:moveTo>
                      <a:pt x="1008112" y="1008112"/>
                    </a:moveTo>
                    <a:lnTo>
                      <a:pt x="0" y="0"/>
                    </a:lnTo>
                  </a:path>
                </a:pathLst>
              </a:custGeom>
              <a:grpFill/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A61FFFB6-F2C2-08D8-C5AD-9198E4AE1C81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DAF4650E-8DE4-5C7E-ECD9-C40C6D250E91}"/>
              </a:ext>
            </a:extLst>
          </p:cNvPr>
          <p:cNvGrpSpPr/>
          <p:nvPr/>
        </p:nvGrpSpPr>
        <p:grpSpPr>
          <a:xfrm>
            <a:off x="1198313" y="721776"/>
            <a:ext cx="6343649" cy="215444"/>
            <a:chOff x="1198313" y="721776"/>
            <a:chExt cx="6343649" cy="215444"/>
          </a:xfrm>
        </p:grpSpPr>
        <p:sp>
          <p:nvSpPr>
            <p:cNvPr id="83" name="Go Home">
              <a:extLst>
                <a:ext uri="{FF2B5EF4-FFF2-40B4-BE49-F238E27FC236}">
                  <a16:creationId xmlns:a16="http://schemas.microsoft.com/office/drawing/2014/main" id="{79B87D0D-49A1-8343-BCDD-32FD8CCDA55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78E64B4-2386-F8D5-1BB0-392A6CB99A1C}"/>
                </a:ext>
              </a:extLst>
            </p:cNvPr>
            <p:cNvSpPr txBox="1"/>
            <p:nvPr/>
          </p:nvSpPr>
          <p:spPr>
            <a:xfrm>
              <a:off x="1320387" y="721776"/>
              <a:ext cx="62215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브랜드  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아테라 스토리          </a:t>
              </a:r>
              <a:r>
                <a:rPr lang="en-US" altLang="ko-KR" sz="800" dirty="0">
                  <a:latin typeface="+mn-ea"/>
                </a:rPr>
                <a:t>BI</a:t>
              </a:r>
              <a:r>
                <a:rPr lang="ko-KR" altLang="en-US" sz="800" dirty="0">
                  <a:latin typeface="+mn-ea"/>
                </a:rPr>
                <a:t>소개          히스토리</a:t>
              </a:r>
              <a:r>
                <a:rPr lang="en-US" altLang="ko-KR" sz="800" dirty="0">
                  <a:latin typeface="+mn-ea"/>
                </a:rPr>
                <a:t>          </a:t>
              </a:r>
              <a:r>
                <a:rPr lang="ko-KR" altLang="en-US" sz="800" dirty="0">
                  <a:latin typeface="+mn-ea"/>
                </a:rPr>
                <a:t>홍보영상          수상실적          언론사뉴스</a:t>
              </a:r>
            </a:p>
          </p:txBody>
        </p:sp>
      </p:grp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160FBCD9-0A07-A548-F3C0-0CA8529ACF83}"/>
              </a:ext>
            </a:extLst>
          </p:cNvPr>
          <p:cNvCxnSpPr>
            <a:cxnSpLocks/>
          </p:cNvCxnSpPr>
          <p:nvPr/>
        </p:nvCxnSpPr>
        <p:spPr>
          <a:xfrm>
            <a:off x="5113884" y="951533"/>
            <a:ext cx="42552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5B4B75E-AD9E-56B0-B07B-31BEF8BAD167}"/>
              </a:ext>
            </a:extLst>
          </p:cNvPr>
          <p:cNvSpPr/>
          <p:nvPr/>
        </p:nvSpPr>
        <p:spPr>
          <a:xfrm>
            <a:off x="500527" y="4216720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1387CBA-80BA-FFA2-ABE7-23FC1E9C3580}"/>
              </a:ext>
            </a:extLst>
          </p:cNvPr>
          <p:cNvSpPr/>
          <p:nvPr/>
        </p:nvSpPr>
        <p:spPr>
          <a:xfrm>
            <a:off x="500527" y="5758521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D9B4677-6EE8-E1AC-8BCC-4F32D79E183A}"/>
              </a:ext>
            </a:extLst>
          </p:cNvPr>
          <p:cNvSpPr/>
          <p:nvPr/>
        </p:nvSpPr>
        <p:spPr>
          <a:xfrm>
            <a:off x="1361976" y="483297"/>
            <a:ext cx="132347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95D57A0-2394-AC68-A5CC-44536C358B78}"/>
              </a:ext>
            </a:extLst>
          </p:cNvPr>
          <p:cNvSpPr/>
          <p:nvPr/>
        </p:nvSpPr>
        <p:spPr>
          <a:xfrm>
            <a:off x="7983071" y="5549152"/>
            <a:ext cx="1833282" cy="972670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오픈 시 </a:t>
            </a:r>
            <a:r>
              <a:rPr lang="ko-KR" altLang="en-US" sz="800" dirty="0" err="1"/>
              <a:t>아테라</a:t>
            </a:r>
            <a:r>
              <a:rPr lang="ko-KR" altLang="en-US" sz="800" dirty="0"/>
              <a:t> 영상은 두 개만 노출</a:t>
            </a:r>
            <a:r>
              <a:rPr lang="en-US" altLang="ko-KR" sz="800" dirty="0"/>
              <a:t>.</a:t>
            </a:r>
          </a:p>
          <a:p>
            <a:r>
              <a:rPr lang="en-US" altLang="ko-KR" sz="800" dirty="0"/>
              <a:t>- </a:t>
            </a:r>
            <a:r>
              <a:rPr lang="ko-KR" altLang="en-US" sz="800" dirty="0"/>
              <a:t>홍보 영상은 </a:t>
            </a:r>
            <a:r>
              <a:rPr lang="ko-KR" altLang="en-US" sz="800" dirty="0" err="1"/>
              <a:t>아테라</a:t>
            </a:r>
            <a:r>
              <a:rPr lang="ko-KR" altLang="en-US" sz="800" dirty="0"/>
              <a:t> 스토리 메뉴로 이동하여 보여질 수 있음</a:t>
            </a:r>
            <a:r>
              <a:rPr lang="en-US" altLang="ko-KR" sz="800" dirty="0"/>
              <a:t>.(</a:t>
            </a:r>
            <a:r>
              <a:rPr lang="ko-KR" altLang="en-US" sz="800" dirty="0"/>
              <a:t>협의 필요</a:t>
            </a:r>
            <a:r>
              <a:rPr lang="en-US" altLang="ko-KR" sz="800" dirty="0"/>
              <a:t>)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72484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내용 개체 틀 31">
            <a:extLst>
              <a:ext uri="{FF2B5EF4-FFF2-40B4-BE49-F238E27FC236}">
                <a16:creationId xmlns:a16="http://schemas.microsoft.com/office/drawing/2014/main" id="{67E4495A-0271-216B-7D17-C0C905A82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내용 개체 틀 32">
            <a:extLst>
              <a:ext uri="{FF2B5EF4-FFF2-40B4-BE49-F238E27FC236}">
                <a16:creationId xmlns:a16="http://schemas.microsoft.com/office/drawing/2014/main" id="{00C14951-4558-28C1-41AF-E021A8FB4B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내용 개체 틀 33">
            <a:extLst>
              <a:ext uri="{FF2B5EF4-FFF2-40B4-BE49-F238E27FC236}">
                <a16:creationId xmlns:a16="http://schemas.microsoft.com/office/drawing/2014/main" id="{A8AA360B-5A77-8612-2E4C-1361533C1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0D51-8B88-4AD1-F61C-90ADD967DD73}"/>
              </a:ext>
            </a:extLst>
          </p:cNvPr>
          <p:cNvSpPr txBox="1"/>
          <p:nvPr/>
        </p:nvSpPr>
        <p:spPr>
          <a:xfrm>
            <a:off x="606642" y="117708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수상실적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7856E0-D07F-1BF4-F3A4-AC90C6B65FCF}"/>
              </a:ext>
            </a:extLst>
          </p:cNvPr>
          <p:cNvSpPr/>
          <p:nvPr/>
        </p:nvSpPr>
        <p:spPr>
          <a:xfrm>
            <a:off x="606642" y="1613646"/>
            <a:ext cx="6762346" cy="3496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87BBCB-548C-BE81-8D1D-CAA509F59564}"/>
              </a:ext>
            </a:extLst>
          </p:cNvPr>
          <p:cNvSpPr/>
          <p:nvPr/>
        </p:nvSpPr>
        <p:spPr>
          <a:xfrm>
            <a:off x="1434353" y="1660710"/>
            <a:ext cx="1044094" cy="255494"/>
          </a:xfrm>
          <a:prstGeom prst="rect">
            <a:avLst/>
          </a:prstGeom>
          <a:solidFill>
            <a:srgbClr val="1015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latin typeface="+mn-ea"/>
              </a:rPr>
              <a:t>현재</a:t>
            </a:r>
            <a:r>
              <a:rPr lang="en-US" altLang="ko-KR" sz="800" dirty="0">
                <a:latin typeface="+mn-ea"/>
              </a:rPr>
              <a:t>~2021</a:t>
            </a:r>
            <a:endParaRPr lang="ko-KR" altLang="en-US" sz="800" dirty="0"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31709F-5D4B-C480-A392-CF80C35E213E}"/>
              </a:ext>
            </a:extLst>
          </p:cNvPr>
          <p:cNvSpPr/>
          <p:nvPr/>
        </p:nvSpPr>
        <p:spPr>
          <a:xfrm>
            <a:off x="2725270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2020~2016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506DA6-374D-8B73-B19C-C62FE55D7F8F}"/>
              </a:ext>
            </a:extLst>
          </p:cNvPr>
          <p:cNvSpPr/>
          <p:nvPr/>
        </p:nvSpPr>
        <p:spPr>
          <a:xfrm>
            <a:off x="4016187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2015~2011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EAACEA-CD89-A3F2-557D-E770ECD0B278}"/>
              </a:ext>
            </a:extLst>
          </p:cNvPr>
          <p:cNvSpPr/>
          <p:nvPr/>
        </p:nvSpPr>
        <p:spPr>
          <a:xfrm>
            <a:off x="5307104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2010~2004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C0BD6-4EF4-BD85-C721-0062ED5AD1A5}"/>
              </a:ext>
            </a:extLst>
          </p:cNvPr>
          <p:cNvSpPr txBox="1"/>
          <p:nvPr/>
        </p:nvSpPr>
        <p:spPr>
          <a:xfrm>
            <a:off x="2061517" y="2146169"/>
            <a:ext cx="4953434" cy="1915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살고 싶은 집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2023 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조경대상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14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대한민국 그린건설대상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주거문화대상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서울신문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2023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하반기 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주거복지부문대상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11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2023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이데일리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건설산업대상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특화설계부문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이데일리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2023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스마트 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신주거시설부문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이투데이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15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아시아투데이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그린건설대상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스마트건축부문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아시아투데이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2023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주거혁신 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18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아시아건설종합대상 친환경주거부문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2023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상반기 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주거복지대상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19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웰빙 아파트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고객만족대상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BE52445-C49C-DFC2-20AA-207CE77FCEEC}"/>
              </a:ext>
            </a:extLst>
          </p:cNvPr>
          <p:cNvGrpSpPr/>
          <p:nvPr/>
        </p:nvGrpSpPr>
        <p:grpSpPr>
          <a:xfrm>
            <a:off x="1069980" y="2163035"/>
            <a:ext cx="556332" cy="556332"/>
            <a:chOff x="807125" y="2356540"/>
            <a:chExt cx="971351" cy="971351"/>
          </a:xfrm>
        </p:grpSpPr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267207CE-705D-91BB-6FE4-FA017859EFA6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D299F3E-59DB-7409-B2D1-324DF2702F99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2023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DD4C90D-308C-9FD3-2BF5-BA7F165A3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DA5FAAF-0F5E-85D6-5BC4-2BF2DE2D547A}"/>
              </a:ext>
            </a:extLst>
          </p:cNvPr>
          <p:cNvSpPr txBox="1"/>
          <p:nvPr/>
        </p:nvSpPr>
        <p:spPr>
          <a:xfrm>
            <a:off x="2118993" y="4279646"/>
            <a:ext cx="4953434" cy="2099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13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대한민국 그린건설대상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안전대상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서울신문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2022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하반기 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오피스텔대상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살고 싶은 집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2022 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오피스텔 부문대상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dirty="0">
                <a:solidFill>
                  <a:srgbClr val="333333"/>
                </a:solidFill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이데일리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건설산업대상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평면 및 디자인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이데일리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2022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스마트 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고객만족부문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이투데이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14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아시아투데이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그린건설대상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혁신 주거공간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아시아투데이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 기술혁신 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17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아시아건설 종합대상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고객만족대상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2022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대한민국 대표아파트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주거가치대상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2022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상반기 한경주거문화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주거복지대상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웰빙아파트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친환경부문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0A17346-EF69-449B-B3C3-5B313C529E8F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998795D1-7418-438E-B804-788EE3F9C873}"/>
              </a:ext>
            </a:extLst>
          </p:cNvPr>
          <p:cNvGrpSpPr/>
          <p:nvPr/>
        </p:nvGrpSpPr>
        <p:grpSpPr>
          <a:xfrm>
            <a:off x="1198313" y="721776"/>
            <a:ext cx="6343649" cy="215444"/>
            <a:chOff x="1198313" y="721776"/>
            <a:chExt cx="6343649" cy="215444"/>
          </a:xfrm>
        </p:grpSpPr>
        <p:sp>
          <p:nvSpPr>
            <p:cNvPr id="42" name="Go Home">
              <a:extLst>
                <a:ext uri="{FF2B5EF4-FFF2-40B4-BE49-F238E27FC236}">
                  <a16:creationId xmlns:a16="http://schemas.microsoft.com/office/drawing/2014/main" id="{54F5667E-2BB6-4112-BD3C-6E6F89686EE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0502B3-DEB8-26B1-31C2-C09FFB9D00D2}"/>
                </a:ext>
              </a:extLst>
            </p:cNvPr>
            <p:cNvSpPr txBox="1"/>
            <p:nvPr/>
          </p:nvSpPr>
          <p:spPr>
            <a:xfrm>
              <a:off x="1320387" y="721776"/>
              <a:ext cx="62215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브랜드  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아테라 스토리          </a:t>
              </a:r>
              <a:r>
                <a:rPr lang="en-US" altLang="ko-KR" sz="800" dirty="0">
                  <a:latin typeface="+mn-ea"/>
                </a:rPr>
                <a:t>BI</a:t>
              </a:r>
              <a:r>
                <a:rPr lang="ko-KR" altLang="en-US" sz="800" dirty="0">
                  <a:latin typeface="+mn-ea"/>
                </a:rPr>
                <a:t>소개          히스토리</a:t>
              </a:r>
              <a:r>
                <a:rPr lang="en-US" altLang="ko-KR" sz="800" dirty="0">
                  <a:latin typeface="+mn-ea"/>
                </a:rPr>
                <a:t>          </a:t>
              </a:r>
              <a:r>
                <a:rPr lang="ko-KR" altLang="en-US" sz="800" dirty="0">
                  <a:latin typeface="+mn-ea"/>
                </a:rPr>
                <a:t>홍보영상          수상실적          언론사뉴스</a:t>
              </a:r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FC5309CB-F088-0093-F256-6941CD4D037F}"/>
              </a:ext>
            </a:extLst>
          </p:cNvPr>
          <p:cNvCxnSpPr>
            <a:cxnSpLocks/>
          </p:cNvCxnSpPr>
          <p:nvPr/>
        </p:nvCxnSpPr>
        <p:spPr>
          <a:xfrm>
            <a:off x="5860423" y="951533"/>
            <a:ext cx="49077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57CCAEB-7426-27EF-8420-2A4AC2E78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311728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3B4AB65D-4FA0-B785-AF0A-322885EF0739}"/>
              </a:ext>
            </a:extLst>
          </p:cNvPr>
          <p:cNvGrpSpPr/>
          <p:nvPr/>
        </p:nvGrpSpPr>
        <p:grpSpPr>
          <a:xfrm>
            <a:off x="1069980" y="4285932"/>
            <a:ext cx="556332" cy="556332"/>
            <a:chOff x="807125" y="2356540"/>
            <a:chExt cx="971351" cy="971351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DB0EE9D-0909-DBBC-CC4D-0981433BDACB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24C231-ABE5-D6D7-0C2C-4A5AF5CD5BA4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2022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D216600-D2DA-A43A-DBEE-DB8A629690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A065E82-2D14-923A-EF1E-015C6CABCA37}"/>
              </a:ext>
            </a:extLst>
          </p:cNvPr>
          <p:cNvSpPr/>
          <p:nvPr/>
        </p:nvSpPr>
        <p:spPr>
          <a:xfrm>
            <a:off x="1361976" y="483297"/>
            <a:ext cx="132347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86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내용 개체 틀 35">
            <a:extLst>
              <a:ext uri="{FF2B5EF4-FFF2-40B4-BE49-F238E27FC236}">
                <a16:creationId xmlns:a16="http://schemas.microsoft.com/office/drawing/2014/main" id="{7DF09E6B-9BE0-7873-0815-AE970DCB66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1A863753-52EE-E711-C7F8-D5F27ACDBF5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내용 개체 틀 37">
            <a:extLst>
              <a:ext uri="{FF2B5EF4-FFF2-40B4-BE49-F238E27FC236}">
                <a16:creationId xmlns:a16="http://schemas.microsoft.com/office/drawing/2014/main" id="{BF0633A3-EFDA-DB70-EDD9-C58132BE10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7B01D9-1C0E-C69E-ECD7-AA3BA3190545}"/>
              </a:ext>
            </a:extLst>
          </p:cNvPr>
          <p:cNvSpPr txBox="1"/>
          <p:nvPr/>
        </p:nvSpPr>
        <p:spPr>
          <a:xfrm>
            <a:off x="2118993" y="820310"/>
            <a:ext cx="4953434" cy="1915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12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 대한민국 그린건설대상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종합대상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서울신문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살고싶은집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2021 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주거복지부문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2021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하반기 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주거복지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2021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그린하우징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어워드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프리미엄하우징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2021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건설산업대상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주거혁신 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이데일리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2021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스마트 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주거정비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아주경제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아파트부문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아주경제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11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 대한민국 조경대상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환경부장관상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국토교통부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한국조경학회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2021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상반기 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고객만족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한경비즈니스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2021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웰빙아파트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친환경부문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한경비즈니스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2762E3C-C3D0-887C-0785-A3910F61C00F}"/>
              </a:ext>
            </a:extLst>
          </p:cNvPr>
          <p:cNvGrpSpPr/>
          <p:nvPr/>
        </p:nvGrpSpPr>
        <p:grpSpPr>
          <a:xfrm>
            <a:off x="1069980" y="820310"/>
            <a:ext cx="556332" cy="556332"/>
            <a:chOff x="807125" y="2356540"/>
            <a:chExt cx="971351" cy="97135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BEE342CA-1822-5533-5A7F-D28A61E75D15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CDE6B0C-14F8-A425-01CA-95B3C540928E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2021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46C45D5-BE25-E5AA-4B41-76D3527FD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115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내용 개체 틀 31">
            <a:extLst>
              <a:ext uri="{FF2B5EF4-FFF2-40B4-BE49-F238E27FC236}">
                <a16:creationId xmlns:a16="http://schemas.microsoft.com/office/drawing/2014/main" id="{67E4495A-0271-216B-7D17-C0C905A82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내용 개체 틀 32">
            <a:extLst>
              <a:ext uri="{FF2B5EF4-FFF2-40B4-BE49-F238E27FC236}">
                <a16:creationId xmlns:a16="http://schemas.microsoft.com/office/drawing/2014/main" id="{00C14951-4558-28C1-41AF-E021A8FB4B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내용 개체 틀 33">
            <a:extLst>
              <a:ext uri="{FF2B5EF4-FFF2-40B4-BE49-F238E27FC236}">
                <a16:creationId xmlns:a16="http://schemas.microsoft.com/office/drawing/2014/main" id="{A8AA360B-5A77-8612-2E4C-1361533C1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0D51-8B88-4AD1-F61C-90ADD967DD73}"/>
              </a:ext>
            </a:extLst>
          </p:cNvPr>
          <p:cNvSpPr txBox="1"/>
          <p:nvPr/>
        </p:nvSpPr>
        <p:spPr>
          <a:xfrm>
            <a:off x="589232" y="11875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수상실적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7856E0-D07F-1BF4-F3A4-AC90C6B65FCF}"/>
              </a:ext>
            </a:extLst>
          </p:cNvPr>
          <p:cNvSpPr/>
          <p:nvPr/>
        </p:nvSpPr>
        <p:spPr>
          <a:xfrm>
            <a:off x="606642" y="1613646"/>
            <a:ext cx="6762346" cy="3496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87BBCB-548C-BE81-8D1D-CAA509F59564}"/>
              </a:ext>
            </a:extLst>
          </p:cNvPr>
          <p:cNvSpPr/>
          <p:nvPr/>
        </p:nvSpPr>
        <p:spPr>
          <a:xfrm>
            <a:off x="1434353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222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현재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~2021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131709F-5D4B-C480-A392-CF80C35E213E}"/>
              </a:ext>
            </a:extLst>
          </p:cNvPr>
          <p:cNvSpPr/>
          <p:nvPr/>
        </p:nvSpPr>
        <p:spPr>
          <a:xfrm>
            <a:off x="2725270" y="1660710"/>
            <a:ext cx="1044094" cy="255494"/>
          </a:xfrm>
          <a:prstGeom prst="rect">
            <a:avLst/>
          </a:prstGeom>
          <a:solidFill>
            <a:srgbClr val="222A5B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2020~2016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506DA6-374D-8B73-B19C-C62FE55D7F8F}"/>
              </a:ext>
            </a:extLst>
          </p:cNvPr>
          <p:cNvSpPr/>
          <p:nvPr/>
        </p:nvSpPr>
        <p:spPr>
          <a:xfrm>
            <a:off x="4016187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2015~2011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EAACEA-CD89-A3F2-557D-E770ECD0B278}"/>
              </a:ext>
            </a:extLst>
          </p:cNvPr>
          <p:cNvSpPr/>
          <p:nvPr/>
        </p:nvSpPr>
        <p:spPr>
          <a:xfrm>
            <a:off x="5307104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2010~2004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C0BD6-4EF4-BD85-C721-0062ED5AD1A5}"/>
              </a:ext>
            </a:extLst>
          </p:cNvPr>
          <p:cNvSpPr txBox="1"/>
          <p:nvPr/>
        </p:nvSpPr>
        <p:spPr>
          <a:xfrm>
            <a:off x="2061517" y="2126650"/>
            <a:ext cx="4953434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하반기 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주거복지대상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살고 싶은 집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2020 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건강한 아파트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스마트 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커뮤니티부문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이투데이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건설대상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브랜드부문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15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아시아건설종합대상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브랜드부문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웰빙아파트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2020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웰빙아파트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고객만족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50672-538E-EECF-BDB2-64F85B095068}"/>
              </a:ext>
            </a:extLst>
          </p:cNvPr>
          <p:cNvSpPr txBox="1"/>
          <p:nvPr/>
        </p:nvSpPr>
        <p:spPr>
          <a:xfrm>
            <a:off x="2061517" y="3661102"/>
            <a:ext cx="4953434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11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아시아투데이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그린건설 대상 재건축 부문 최우수상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아시아투데이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2019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년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아주경제건설대상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주거환경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2019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년도 상반기 주거복지대상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2019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대한민국 대표아파트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조망권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A3F59-20E3-AC33-1172-4EF027EAC14D}"/>
              </a:ext>
            </a:extLst>
          </p:cNvPr>
          <p:cNvSpPr txBox="1"/>
          <p:nvPr/>
        </p:nvSpPr>
        <p:spPr>
          <a:xfrm>
            <a:off x="2061517" y="4925244"/>
            <a:ext cx="4953434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2018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대한민국 대표아파트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스마트 홈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13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아시아건설 종합대상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주거서비스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2018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아파트 브랜드대상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스마트홈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브랜드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2018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미래건축문화대상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아파트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조선일보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2018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9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대한민국 그린건설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건축부문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서울신문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2018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그린하우징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어워드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그린디자인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2018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살고싶은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집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주상복합 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B43B3A2-E6DE-CE50-E739-9ADC57DC510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5B0AB25-9A5A-FA32-1F4F-93227542DD1E}"/>
              </a:ext>
            </a:extLst>
          </p:cNvPr>
          <p:cNvGrpSpPr/>
          <p:nvPr/>
        </p:nvGrpSpPr>
        <p:grpSpPr>
          <a:xfrm>
            <a:off x="1198313" y="721776"/>
            <a:ext cx="6343649" cy="215444"/>
            <a:chOff x="1198313" y="721776"/>
            <a:chExt cx="6343649" cy="215444"/>
          </a:xfrm>
        </p:grpSpPr>
        <p:sp>
          <p:nvSpPr>
            <p:cNvPr id="27" name="Go Home">
              <a:extLst>
                <a:ext uri="{FF2B5EF4-FFF2-40B4-BE49-F238E27FC236}">
                  <a16:creationId xmlns:a16="http://schemas.microsoft.com/office/drawing/2014/main" id="{514455F8-E015-1DEB-A058-4A7C1D5A416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6BD3C3-B7E0-555A-B70D-476C5D4FBE66}"/>
                </a:ext>
              </a:extLst>
            </p:cNvPr>
            <p:cNvSpPr txBox="1"/>
            <p:nvPr/>
          </p:nvSpPr>
          <p:spPr>
            <a:xfrm>
              <a:off x="1320387" y="721776"/>
              <a:ext cx="62215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브랜드  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아테라 스토리          </a:t>
              </a:r>
              <a:r>
                <a:rPr lang="en-US" altLang="ko-KR" sz="800" dirty="0">
                  <a:latin typeface="+mn-ea"/>
                </a:rPr>
                <a:t>BI</a:t>
              </a:r>
              <a:r>
                <a:rPr lang="ko-KR" altLang="en-US" sz="800" dirty="0">
                  <a:latin typeface="+mn-ea"/>
                </a:rPr>
                <a:t>소개          히스토리</a:t>
              </a:r>
              <a:r>
                <a:rPr lang="en-US" altLang="ko-KR" sz="800" dirty="0">
                  <a:latin typeface="+mn-ea"/>
                </a:rPr>
                <a:t>          </a:t>
              </a:r>
              <a:r>
                <a:rPr lang="ko-KR" altLang="en-US" sz="800" dirty="0">
                  <a:latin typeface="+mn-ea"/>
                </a:rPr>
                <a:t>홍보영상          수상실적          언론사뉴스</a:t>
              </a:r>
            </a:p>
          </p:txBody>
        </p:sp>
      </p:grp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4CFA87AC-85B5-C6E2-C0F3-FCFBC8F1BBF3}"/>
              </a:ext>
            </a:extLst>
          </p:cNvPr>
          <p:cNvCxnSpPr>
            <a:cxnSpLocks/>
          </p:cNvCxnSpPr>
          <p:nvPr/>
        </p:nvCxnSpPr>
        <p:spPr>
          <a:xfrm>
            <a:off x="5860423" y="951533"/>
            <a:ext cx="49077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D1EF9879-6D45-F5C8-0BE1-68619C6B35C5}"/>
              </a:ext>
            </a:extLst>
          </p:cNvPr>
          <p:cNvGrpSpPr/>
          <p:nvPr/>
        </p:nvGrpSpPr>
        <p:grpSpPr>
          <a:xfrm>
            <a:off x="1069980" y="2118697"/>
            <a:ext cx="556332" cy="556332"/>
            <a:chOff x="807125" y="2356540"/>
            <a:chExt cx="971351" cy="9713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56F5346-4774-6F89-A7CE-3E86B7E4474D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BC60E9A-EC2B-9418-B50F-B39077231D4B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2020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065123F-8C59-093B-C2E8-7ECA98CD9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FA7D2A8-8217-8FA9-4D3F-5AE4C2389666}"/>
              </a:ext>
            </a:extLst>
          </p:cNvPr>
          <p:cNvGrpSpPr/>
          <p:nvPr/>
        </p:nvGrpSpPr>
        <p:grpSpPr>
          <a:xfrm>
            <a:off x="1069980" y="3656739"/>
            <a:ext cx="556332" cy="556332"/>
            <a:chOff x="807125" y="2356540"/>
            <a:chExt cx="971351" cy="971351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7FD517B-DC1C-A014-8D57-AD37BBBF679D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F3C630E-A8EC-176F-3657-0932BBDB35CE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2019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DC2D9777-68E0-DB08-4CA4-7BF2EACD3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EC8B45A-CCED-25F3-3C7A-D362A5A2EAEF}"/>
              </a:ext>
            </a:extLst>
          </p:cNvPr>
          <p:cNvGrpSpPr/>
          <p:nvPr/>
        </p:nvGrpSpPr>
        <p:grpSpPr>
          <a:xfrm>
            <a:off x="1069980" y="4925244"/>
            <a:ext cx="556332" cy="556332"/>
            <a:chOff x="807125" y="2356540"/>
            <a:chExt cx="971351" cy="971351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2EBFB4B-2F3D-D0D5-F7CD-6F1CE23E86F7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C88E65B-E116-5070-89BD-773F11F56976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2018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8283498-5531-91AA-F99F-29623495D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776001-5CF7-8B81-FE5A-DC5A769E6BD8}"/>
              </a:ext>
            </a:extLst>
          </p:cNvPr>
          <p:cNvSpPr/>
          <p:nvPr/>
        </p:nvSpPr>
        <p:spPr>
          <a:xfrm>
            <a:off x="1351722" y="478484"/>
            <a:ext cx="131638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96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05CFC3F-A57E-C7E1-959D-5F08EC8B0B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283179-0EBF-D18D-0FC4-87E9CD3C4A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5B882753-D6FA-7292-CDA1-2CF843F0E3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3C6B2-618C-ADB2-8086-2EE55D438589}"/>
              </a:ext>
            </a:extLst>
          </p:cNvPr>
          <p:cNvSpPr txBox="1"/>
          <p:nvPr/>
        </p:nvSpPr>
        <p:spPr>
          <a:xfrm>
            <a:off x="2061517" y="913856"/>
            <a:ext cx="4953434" cy="154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2017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그린하우징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어워드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그린스마트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2017 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그린주거문화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12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아시아건설종합대상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브랜드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2017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중앙일보 친환경건설산업대상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웰빙아파트부문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중앙일보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2017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 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브랜드대상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2017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웰빙 아파트 대상 마케팅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2017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대한민국 대표아파트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단지환경부문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11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아시아경제 아파트브랜드대상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홈스마트부문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19475-19D4-2B74-EB66-18CE39F2AEA2}"/>
              </a:ext>
            </a:extLst>
          </p:cNvPr>
          <p:cNvSpPr txBox="1"/>
          <p:nvPr/>
        </p:nvSpPr>
        <p:spPr>
          <a:xfrm>
            <a:off x="2061517" y="2765933"/>
            <a:ext cx="4953434" cy="1176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2016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그린주거문화대상 고객만족부문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2016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하반기 한경주거문화대상 고객만족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2016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아시아건설종합대상 고객만족부문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2016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친환경건설산업대상 주거문화대상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중앙일보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2016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상반기 한경주거문화대상 고객만족대상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한국경제신문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2016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 웰빙 아파트 대상 브랜드부문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2471818-0D16-7B1F-3A49-A2D034294C1E}"/>
              </a:ext>
            </a:extLst>
          </p:cNvPr>
          <p:cNvGrpSpPr/>
          <p:nvPr/>
        </p:nvGrpSpPr>
        <p:grpSpPr>
          <a:xfrm>
            <a:off x="1069980" y="913856"/>
            <a:ext cx="556332" cy="556332"/>
            <a:chOff x="807125" y="2356540"/>
            <a:chExt cx="971351" cy="971351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69C578E4-E0DA-BF40-B26D-71C022BFA082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4606573-F299-AF39-97B6-453C09A76864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2017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448D25-5463-F51C-4C1B-8ECA67496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7885F6-89ED-E164-7A8F-08BA56448391}"/>
              </a:ext>
            </a:extLst>
          </p:cNvPr>
          <p:cNvGrpSpPr/>
          <p:nvPr/>
        </p:nvGrpSpPr>
        <p:grpSpPr>
          <a:xfrm>
            <a:off x="1069980" y="2765933"/>
            <a:ext cx="556332" cy="556332"/>
            <a:chOff x="807125" y="2356540"/>
            <a:chExt cx="971351" cy="971351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C798E7F-02A5-D6F2-6C4D-53DDA72C69A8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A6CD307-FC62-9D03-5E7C-554F429CE76B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2016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152A946C-3B52-DAD6-5F5D-45D985176A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4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내용 개체 틀 31">
            <a:extLst>
              <a:ext uri="{FF2B5EF4-FFF2-40B4-BE49-F238E27FC236}">
                <a16:creationId xmlns:a16="http://schemas.microsoft.com/office/drawing/2014/main" id="{67E4495A-0271-216B-7D17-C0C905A82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내용 개체 틀 32">
            <a:extLst>
              <a:ext uri="{FF2B5EF4-FFF2-40B4-BE49-F238E27FC236}">
                <a16:creationId xmlns:a16="http://schemas.microsoft.com/office/drawing/2014/main" id="{00C14951-4558-28C1-41AF-E021A8FB4B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내용 개체 틀 33">
            <a:extLst>
              <a:ext uri="{FF2B5EF4-FFF2-40B4-BE49-F238E27FC236}">
                <a16:creationId xmlns:a16="http://schemas.microsoft.com/office/drawing/2014/main" id="{A8AA360B-5A77-8612-2E4C-1361533C1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740D51-8B88-4AD1-F61C-90ADD967DD73}"/>
              </a:ext>
            </a:extLst>
          </p:cNvPr>
          <p:cNvSpPr txBox="1"/>
          <p:nvPr/>
        </p:nvSpPr>
        <p:spPr>
          <a:xfrm>
            <a:off x="606642" y="11875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수상실적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7856E0-D07F-1BF4-F3A4-AC90C6B65FCF}"/>
              </a:ext>
            </a:extLst>
          </p:cNvPr>
          <p:cNvSpPr/>
          <p:nvPr/>
        </p:nvSpPr>
        <p:spPr>
          <a:xfrm>
            <a:off x="606642" y="1613646"/>
            <a:ext cx="6762346" cy="3496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87BBCB-548C-BE81-8D1D-CAA509F59564}"/>
              </a:ext>
            </a:extLst>
          </p:cNvPr>
          <p:cNvSpPr/>
          <p:nvPr/>
        </p:nvSpPr>
        <p:spPr>
          <a:xfrm>
            <a:off x="1434353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222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현재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~2021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EAACEA-CD89-A3F2-557D-E770ECD0B278}"/>
              </a:ext>
            </a:extLst>
          </p:cNvPr>
          <p:cNvSpPr/>
          <p:nvPr/>
        </p:nvSpPr>
        <p:spPr>
          <a:xfrm>
            <a:off x="5307104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2010~2004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C0BD6-4EF4-BD85-C721-0062ED5AD1A5}"/>
              </a:ext>
            </a:extLst>
          </p:cNvPr>
          <p:cNvSpPr txBox="1"/>
          <p:nvPr/>
        </p:nvSpPr>
        <p:spPr>
          <a:xfrm>
            <a:off x="2061517" y="2126650"/>
            <a:ext cx="4953434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2015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그린주거문화대상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살기좋은아파트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2015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한국일보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그린하우징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어워드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프리미엄하우징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한국일보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대한민국 대표아파트 대상 베스트마케팅 부문상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2015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 주거문화대상 마케팅부문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50672-538E-EECF-BDB2-64F85B095068}"/>
              </a:ext>
            </a:extLst>
          </p:cNvPr>
          <p:cNvSpPr txBox="1"/>
          <p:nvPr/>
        </p:nvSpPr>
        <p:spPr>
          <a:xfrm>
            <a:off x="2061517" y="3250560"/>
            <a:ext cx="4953434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2014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그린주거문화대상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살기좋은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아파트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2014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 주거문화대상 마케팅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2014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대한민국 대표아파트 대상 “그린에너지부문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2014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그린하우징어워드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프리미엄 하우징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2014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광고대상 종합부문 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9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아시아건설 종합대상 브랜드부문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2014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웰빙 아파트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A3F59-20E3-AC33-1172-4EF027EAC14D}"/>
              </a:ext>
            </a:extLst>
          </p:cNvPr>
          <p:cNvSpPr txBox="1"/>
          <p:nvPr/>
        </p:nvSpPr>
        <p:spPr>
          <a:xfrm>
            <a:off x="2061517" y="4723261"/>
            <a:ext cx="4953434" cy="24692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그린주거문화대상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고객만족부문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최우수상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하반기 한국경제 주거문화 대상 마케팅부문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9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건설협력증진대상 국토교통부 장관 표창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건설경제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대한민국 대표아파트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그린가치 부문상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국민광고대상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부문별최우수상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국민일보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그린하우징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어워드 “고객만족 대상”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광고대상 종합대상부문 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5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건설대상 “고품격 주거부문 대상”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아주경제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8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회 아시아건설 종합대상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고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?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아경제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머니투데이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명품하우징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대상 “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신별내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퇴계원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어울림”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머니투데이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한경비지니스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웰빙아파트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대상 단지조경 부문상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한경비즈니스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친환경건설산업대상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중앙일보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2013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 주거문화대상 마케팅부문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DF37CEE-861C-EA4F-0394-EA9899DAA611}"/>
              </a:ext>
            </a:extLst>
          </p:cNvPr>
          <p:cNvSpPr/>
          <p:nvPr/>
        </p:nvSpPr>
        <p:spPr>
          <a:xfrm>
            <a:off x="4016187" y="1660710"/>
            <a:ext cx="1044094" cy="255494"/>
          </a:xfrm>
          <a:prstGeom prst="rect">
            <a:avLst/>
          </a:prstGeom>
          <a:solidFill>
            <a:srgbClr val="222A5B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2015~2011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5CD2D3-BF54-10C2-8285-0930AAE76E3F}"/>
              </a:ext>
            </a:extLst>
          </p:cNvPr>
          <p:cNvSpPr/>
          <p:nvPr/>
        </p:nvSpPr>
        <p:spPr>
          <a:xfrm>
            <a:off x="2725270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222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2020~2016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090F4A-13B4-0967-AD7E-AFCBEBF2EAE8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AE7B3F42-DCA5-6A1D-DF50-24AE243D65B0}"/>
              </a:ext>
            </a:extLst>
          </p:cNvPr>
          <p:cNvGrpSpPr/>
          <p:nvPr/>
        </p:nvGrpSpPr>
        <p:grpSpPr>
          <a:xfrm>
            <a:off x="1198313" y="721776"/>
            <a:ext cx="6343649" cy="215444"/>
            <a:chOff x="1198313" y="721776"/>
            <a:chExt cx="6343649" cy="215444"/>
          </a:xfrm>
        </p:grpSpPr>
        <p:sp>
          <p:nvSpPr>
            <p:cNvPr id="38" name="Go Home">
              <a:extLst>
                <a:ext uri="{FF2B5EF4-FFF2-40B4-BE49-F238E27FC236}">
                  <a16:creationId xmlns:a16="http://schemas.microsoft.com/office/drawing/2014/main" id="{6730AE0D-E6BD-4B76-8F3E-7B9ED9848E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98A775-A3B6-F7BB-60BD-658C931B6E55}"/>
                </a:ext>
              </a:extLst>
            </p:cNvPr>
            <p:cNvSpPr txBox="1"/>
            <p:nvPr/>
          </p:nvSpPr>
          <p:spPr>
            <a:xfrm>
              <a:off x="1320387" y="721776"/>
              <a:ext cx="62215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브랜드  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아테라 스토리          </a:t>
              </a:r>
              <a:r>
                <a:rPr lang="en-US" altLang="ko-KR" sz="800" dirty="0">
                  <a:latin typeface="+mn-ea"/>
                </a:rPr>
                <a:t>BI</a:t>
              </a:r>
              <a:r>
                <a:rPr lang="ko-KR" altLang="en-US" sz="800" dirty="0">
                  <a:latin typeface="+mn-ea"/>
                </a:rPr>
                <a:t>소개          히스토리</a:t>
              </a:r>
              <a:r>
                <a:rPr lang="en-US" altLang="ko-KR" sz="800" dirty="0">
                  <a:latin typeface="+mn-ea"/>
                </a:rPr>
                <a:t>          </a:t>
              </a:r>
              <a:r>
                <a:rPr lang="ko-KR" altLang="en-US" sz="800" dirty="0">
                  <a:latin typeface="+mn-ea"/>
                </a:rPr>
                <a:t>홍보영상          수상실적          언론사뉴스</a:t>
              </a:r>
            </a:p>
          </p:txBody>
        </p:sp>
      </p:grp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9EBD22A-8DBF-9B67-9A80-C117A0F8C50C}"/>
              </a:ext>
            </a:extLst>
          </p:cNvPr>
          <p:cNvCxnSpPr>
            <a:cxnSpLocks/>
          </p:cNvCxnSpPr>
          <p:nvPr/>
        </p:nvCxnSpPr>
        <p:spPr>
          <a:xfrm>
            <a:off x="5860423" y="951533"/>
            <a:ext cx="49077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FC20624B-39F8-CCB8-CD6B-62529156F203}"/>
              </a:ext>
            </a:extLst>
          </p:cNvPr>
          <p:cNvGrpSpPr/>
          <p:nvPr/>
        </p:nvGrpSpPr>
        <p:grpSpPr>
          <a:xfrm>
            <a:off x="1069980" y="2163035"/>
            <a:ext cx="556332" cy="556332"/>
            <a:chOff x="807125" y="2356540"/>
            <a:chExt cx="971351" cy="971351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AC6517C-B803-DE26-56FC-3A9A0CEEB59F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A268135-E274-91EB-5A74-736D27CEE0B3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2015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C019173-ABA8-6995-E79A-311097934D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CAC1B8-B74F-3294-3B7F-1EBE8D1E089F}"/>
              </a:ext>
            </a:extLst>
          </p:cNvPr>
          <p:cNvGrpSpPr/>
          <p:nvPr/>
        </p:nvGrpSpPr>
        <p:grpSpPr>
          <a:xfrm>
            <a:off x="1069980" y="3250560"/>
            <a:ext cx="556332" cy="556332"/>
            <a:chOff x="807125" y="2356540"/>
            <a:chExt cx="971351" cy="97135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66DDF4F2-83C8-AE08-0210-86BFBF012FD7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88960F-6E7D-71B0-556A-D008B63E4DA0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2014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DEF5E6DF-70B3-7C16-4E60-2D72B81F2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46233E-EFF9-2B3B-A1F6-4CFD37CBEB89}"/>
              </a:ext>
            </a:extLst>
          </p:cNvPr>
          <p:cNvGrpSpPr/>
          <p:nvPr/>
        </p:nvGrpSpPr>
        <p:grpSpPr>
          <a:xfrm>
            <a:off x="1069980" y="4723261"/>
            <a:ext cx="556332" cy="556332"/>
            <a:chOff x="807125" y="2356540"/>
            <a:chExt cx="971351" cy="971351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0BE18F2-4AE4-F6D8-CCDF-16B311D8136D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0776ED7-4ED2-9FAD-E23E-D024F5361B4A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2013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FF29FDAC-80E2-DD71-C682-B5E6092585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A3900FC-A75C-D11D-6E6B-4448C1DF3A16}"/>
              </a:ext>
            </a:extLst>
          </p:cNvPr>
          <p:cNvSpPr/>
          <p:nvPr/>
        </p:nvSpPr>
        <p:spPr>
          <a:xfrm>
            <a:off x="1351722" y="478484"/>
            <a:ext cx="131638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43707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BE0F8C31-C93D-6847-A0E7-BB6EECF2CC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22081DC3-12C0-85C2-469A-453BBA6BD3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75A1C779-517C-7257-486B-99399C50A3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C0BD6-4EF4-BD85-C721-0062ED5AD1A5}"/>
              </a:ext>
            </a:extLst>
          </p:cNvPr>
          <p:cNvSpPr txBox="1"/>
          <p:nvPr/>
        </p:nvSpPr>
        <p:spPr>
          <a:xfrm>
            <a:off x="2061517" y="855963"/>
            <a:ext cx="4953434" cy="302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그린주거문화대상 주택단지 최우수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한경주거문화대상 고객만족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TV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대한민국 대표아파트 대상 그린주거부문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이데일리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건설산업대상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U-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주거부문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이데일리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파이낸셜뉴스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광고대상 건설부문 최우수상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파이낸셜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그린하우징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어워드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광고대상 건설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부동산부문 최우수상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그린건설대상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아주경제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건설대상 건축 혁신 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아주경제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아시아건설 종합대상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고객만족부문 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＇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대한민국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명품하우징대상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최우수상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머니투데이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매일경제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살기좋은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아파트 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매일경제신문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한경주거문화대상 그린에너지대상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한경비지니스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웰빙아파트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머니투데이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해외건설 대상 건축부문 최우수상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머디투데이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2012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레드닷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디자인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어워드수상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레드닷어워드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50672-538E-EECF-BDB2-64F85B095068}"/>
              </a:ext>
            </a:extLst>
          </p:cNvPr>
          <p:cNvSpPr txBox="1"/>
          <p:nvPr/>
        </p:nvSpPr>
        <p:spPr>
          <a:xfrm>
            <a:off x="2061517" y="4127394"/>
            <a:ext cx="4953434" cy="2653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그린주거문화대상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 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한국일보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그린하우징어워드대상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경향신문 광고대상 동상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경향신문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한겨레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광고대상건설부문대상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한겨레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건설경제 광고대상 건설부문 금상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건설경제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48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 조선일보 광고대상 건설부문 최우수상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조선일보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광고대상 마케팅부문 동상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아시아건설 종합대상 주거품질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아주경제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건설대상 정보화주택부문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아주경제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그린건설대상 혁신경영부문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머니투데이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아파트브랜드대상 스마트부문 최우수상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머니투데이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한경비즈니스웰빙아파트대상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고객만족부문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한경비즈니스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2011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머니투데이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해외건설대상 건축부문 최우수상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머니투데이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6650444-E19E-9B77-21AB-003B7300FD41}"/>
              </a:ext>
            </a:extLst>
          </p:cNvPr>
          <p:cNvGrpSpPr/>
          <p:nvPr/>
        </p:nvGrpSpPr>
        <p:grpSpPr>
          <a:xfrm>
            <a:off x="1069980" y="861794"/>
            <a:ext cx="556332" cy="556332"/>
            <a:chOff x="807125" y="2356540"/>
            <a:chExt cx="971351" cy="97135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6209F7-C286-AF7C-65E2-E8967F07B949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9CBC168-A208-C06E-AE3A-824E1F437B58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2012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5A62774-F469-199E-3CE4-07B93C1619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D30B846-A762-5366-5378-E8BF2AF9A92C}"/>
              </a:ext>
            </a:extLst>
          </p:cNvPr>
          <p:cNvGrpSpPr/>
          <p:nvPr/>
        </p:nvGrpSpPr>
        <p:grpSpPr>
          <a:xfrm>
            <a:off x="1069980" y="4127394"/>
            <a:ext cx="556332" cy="556332"/>
            <a:chOff x="807125" y="2356540"/>
            <a:chExt cx="971351" cy="97135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94934E9-02CF-DDD5-3CC9-23FC0FDDD87C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9592F9-DD91-19A4-C984-72DD0B33F257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2011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14DB8AD-0A04-4871-A4E7-776701C1E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369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54B6C6E-863C-B850-F4B9-B09E712072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3" name="Group 128">
            <a:extLst>
              <a:ext uri="{FF2B5EF4-FFF2-40B4-BE49-F238E27FC236}">
                <a16:creationId xmlns:a16="http://schemas.microsoft.com/office/drawing/2014/main" id="{12133918-FD42-038E-CC17-922854089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3038082"/>
              </p:ext>
            </p:extLst>
          </p:nvPr>
        </p:nvGraphicFramePr>
        <p:xfrm>
          <a:off x="155573" y="562760"/>
          <a:ext cx="9594852" cy="4517234"/>
        </p:xfrm>
        <a:graphic>
          <a:graphicData uri="http://schemas.openxmlformats.org/drawingml/2006/table">
            <a:tbl>
              <a:tblPr/>
              <a:tblGrid>
                <a:gridCol w="608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5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5062">
                  <a:extLst>
                    <a:ext uri="{9D8B030D-6E8A-4147-A177-3AD203B41FA5}">
                      <a16:colId xmlns:a16="http://schemas.microsoft.com/office/drawing/2014/main" val="3006730804"/>
                    </a:ext>
                  </a:extLst>
                </a:gridCol>
              </a:tblGrid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버전</a:t>
                      </a:r>
                    </a:p>
                  </a:txBody>
                  <a:tcPr marL="91428" marR="91428" marT="45704" marB="45704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개정 내용</a:t>
                      </a:r>
                    </a:p>
                  </a:txBody>
                  <a:tcPr marL="91428" marR="91428" marT="45704" marB="45704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45720" marR="45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작성일자</a:t>
                      </a:r>
                    </a:p>
                  </a:txBody>
                  <a:tcPr marL="45720" marR="45720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v0.1</a:t>
                      </a: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최초 작성</a:t>
                      </a:r>
                      <a:endParaRPr kumimoji="1" lang="en-US" altLang="ko-KR" sz="9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배율미</a:t>
                      </a:r>
                      <a:endParaRPr kumimoji="1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2024-03-15</a:t>
                      </a:r>
                      <a:endParaRPr kumimoji="1" lang="ko-KR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v0.2</a:t>
                      </a: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수정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고객 의견 반영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b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- </a:t>
                      </a:r>
                      <a:r>
                        <a:rPr kumimoji="1" lang="ko-KR" alt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분양중</a:t>
                      </a:r>
                      <a:r>
                        <a:rPr kumimoji="1" lang="en-US" altLang="ko-KR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kumimoji="1" lang="ko-KR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분양예정 메뉴 통합</a:t>
                      </a:r>
                      <a:endParaRPr kumimoji="1" lang="en-US" altLang="ko-K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1" lang="ko-KR" altLang="en-US" sz="9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배율미</a:t>
                      </a:r>
                      <a:endParaRPr kumimoji="1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2024-04-03</a:t>
                      </a:r>
                      <a:endParaRPr kumimoji="1" lang="ko-KR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9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839444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272554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9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03715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ko-KR" altLang="en-US" sz="9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521231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1" lang="en-US" altLang="ko-KR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108785" marR="108785" marT="49089" marB="49089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025394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315512"/>
                  </a:ext>
                </a:extLst>
              </a:tr>
              <a:tr h="24380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63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45720" marR="45720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22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162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내용 개체 틀 31">
            <a:extLst>
              <a:ext uri="{FF2B5EF4-FFF2-40B4-BE49-F238E27FC236}">
                <a16:creationId xmlns:a16="http://schemas.microsoft.com/office/drawing/2014/main" id="{67E4495A-0271-216B-7D17-C0C905A82AF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내용 개체 틀 32">
            <a:extLst>
              <a:ext uri="{FF2B5EF4-FFF2-40B4-BE49-F238E27FC236}">
                <a16:creationId xmlns:a16="http://schemas.microsoft.com/office/drawing/2014/main" id="{00C14951-4558-28C1-41AF-E021A8FB4BF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4" name="내용 개체 틀 33">
            <a:extLst>
              <a:ext uri="{FF2B5EF4-FFF2-40B4-BE49-F238E27FC236}">
                <a16:creationId xmlns:a16="http://schemas.microsoft.com/office/drawing/2014/main" id="{A8AA360B-5A77-8612-2E4C-1361533C193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7856E0-D07F-1BF4-F3A4-AC90C6B65FCF}"/>
              </a:ext>
            </a:extLst>
          </p:cNvPr>
          <p:cNvSpPr/>
          <p:nvPr/>
        </p:nvSpPr>
        <p:spPr>
          <a:xfrm>
            <a:off x="606642" y="1613646"/>
            <a:ext cx="6762346" cy="3496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87BBCB-548C-BE81-8D1D-CAA509F59564}"/>
              </a:ext>
            </a:extLst>
          </p:cNvPr>
          <p:cNvSpPr/>
          <p:nvPr/>
        </p:nvSpPr>
        <p:spPr>
          <a:xfrm>
            <a:off x="1434353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222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현재</a:t>
            </a:r>
            <a:r>
              <a:rPr lang="en-US" altLang="ko-KR" sz="800" dirty="0">
                <a:solidFill>
                  <a:schemeClr val="tx1"/>
                </a:solidFill>
              </a:rPr>
              <a:t>~2021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C0BD6-4EF4-BD85-C721-0062ED5AD1A5}"/>
              </a:ext>
            </a:extLst>
          </p:cNvPr>
          <p:cNvSpPr txBox="1"/>
          <p:nvPr/>
        </p:nvSpPr>
        <p:spPr>
          <a:xfrm>
            <a:off x="2061517" y="2222562"/>
            <a:ext cx="4953434" cy="2284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2010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그린주거문화대상 친환경 설계부문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경향광고대상 본상부문 동상수상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경향신문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건설경제 광고대상 본상부문 금상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건설경제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한겨레 광고대상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한겨레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한경주거문화대상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리첸시아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중동 정보화 주택부문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대한민국대표아파트대 어워드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하이웰빙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아파트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한경비즈니스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2010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아주경제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건설대상 친환경 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아시아경제신문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 그린건설 대상 주거환경부문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 건설종합대상 친환경주거부문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녹색건설 산업대상 대기업 기술부문 우수상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중앙일보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대한민국아파트브랜드 대상 스마트 브랜드부문 최우수상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머니투데이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2010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한경주거문화대상 해외건설부문 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45CD2D3-BF54-10C2-8285-0930AAE76E3F}"/>
              </a:ext>
            </a:extLst>
          </p:cNvPr>
          <p:cNvSpPr/>
          <p:nvPr/>
        </p:nvSpPr>
        <p:spPr>
          <a:xfrm>
            <a:off x="2725270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222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2020~2016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1A9333-2BE4-B82E-990E-779D4E1EF44F}"/>
              </a:ext>
            </a:extLst>
          </p:cNvPr>
          <p:cNvSpPr/>
          <p:nvPr/>
        </p:nvSpPr>
        <p:spPr>
          <a:xfrm>
            <a:off x="4016187" y="1660710"/>
            <a:ext cx="1044094" cy="255494"/>
          </a:xfrm>
          <a:prstGeom prst="rect">
            <a:avLst/>
          </a:prstGeom>
          <a:solidFill>
            <a:schemeClr val="bg1"/>
          </a:solidFill>
          <a:ln>
            <a:solidFill>
              <a:srgbClr val="222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2015~2011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7D04A4-7B97-E261-B707-D0AEEE50D28F}"/>
              </a:ext>
            </a:extLst>
          </p:cNvPr>
          <p:cNvSpPr/>
          <p:nvPr/>
        </p:nvSpPr>
        <p:spPr>
          <a:xfrm>
            <a:off x="5307104" y="1660710"/>
            <a:ext cx="1044094" cy="255494"/>
          </a:xfrm>
          <a:prstGeom prst="rect">
            <a:avLst/>
          </a:prstGeom>
          <a:solidFill>
            <a:srgbClr val="222A5B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2010~2004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F3F230-C1D8-A93B-786B-35C4DA9A5118}"/>
              </a:ext>
            </a:extLst>
          </p:cNvPr>
          <p:cNvSpPr txBox="1"/>
          <p:nvPr/>
        </p:nvSpPr>
        <p:spPr>
          <a:xfrm>
            <a:off x="2061517" y="4681493"/>
            <a:ext cx="4953434" cy="191520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2009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그린주거문화대상주상복합대상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2009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중앙일보 녹색건설대상 경영부문 우수상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중앙일보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2009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 주거문화대상 주택관리부문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2009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대한민국 대표 아파트 대상 사회공헌대상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2009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PR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대상 우수상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PR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협회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광고대상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2009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한국건축문화대상 본상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대한건축사협회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2009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 건설 종합대상 본상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대한민국 아파트 브랜드대상 본상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머니투데이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2009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머니투데이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9165FC-1D26-95B4-ECA2-CCA0809242E9}"/>
              </a:ext>
            </a:extLst>
          </p:cNvPr>
          <p:cNvSpPr txBox="1"/>
          <p:nvPr/>
        </p:nvSpPr>
        <p:spPr>
          <a:xfrm>
            <a:off x="589232" y="118753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수상실적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CEE6B0F-0C22-CC1C-6AF4-A2E3A4EAE08C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5618E94-BE53-3E05-B552-6E5EE83F2A1D}"/>
              </a:ext>
            </a:extLst>
          </p:cNvPr>
          <p:cNvGrpSpPr/>
          <p:nvPr/>
        </p:nvGrpSpPr>
        <p:grpSpPr>
          <a:xfrm>
            <a:off x="1198313" y="721776"/>
            <a:ext cx="6343649" cy="215444"/>
            <a:chOff x="1198313" y="721776"/>
            <a:chExt cx="6343649" cy="215444"/>
          </a:xfrm>
        </p:grpSpPr>
        <p:sp>
          <p:nvSpPr>
            <p:cNvPr id="41" name="Go Home">
              <a:extLst>
                <a:ext uri="{FF2B5EF4-FFF2-40B4-BE49-F238E27FC236}">
                  <a16:creationId xmlns:a16="http://schemas.microsoft.com/office/drawing/2014/main" id="{BC1EF7A6-4BDE-8947-7226-4A911B9615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68F993C-9C40-FA79-5DE9-B3F79843D206}"/>
                </a:ext>
              </a:extLst>
            </p:cNvPr>
            <p:cNvSpPr txBox="1"/>
            <p:nvPr/>
          </p:nvSpPr>
          <p:spPr>
            <a:xfrm>
              <a:off x="1320387" y="721776"/>
              <a:ext cx="622157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브랜드  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아테라 스토리          </a:t>
              </a:r>
              <a:r>
                <a:rPr lang="en-US" altLang="ko-KR" sz="800" dirty="0">
                  <a:latin typeface="+mn-ea"/>
                </a:rPr>
                <a:t>BI</a:t>
              </a:r>
              <a:r>
                <a:rPr lang="ko-KR" altLang="en-US" sz="800" dirty="0">
                  <a:latin typeface="+mn-ea"/>
                </a:rPr>
                <a:t>소개          히스토리</a:t>
              </a:r>
              <a:r>
                <a:rPr lang="en-US" altLang="ko-KR" sz="800" dirty="0">
                  <a:latin typeface="+mn-ea"/>
                </a:rPr>
                <a:t>          </a:t>
              </a:r>
              <a:r>
                <a:rPr lang="ko-KR" altLang="en-US" sz="800" dirty="0">
                  <a:latin typeface="+mn-ea"/>
                </a:rPr>
                <a:t>홍보영상          수상실적          언론사뉴스</a:t>
              </a:r>
            </a:p>
          </p:txBody>
        </p:sp>
      </p:grp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10CAFA0-F301-8C0C-DBD6-81E9B741F324}"/>
              </a:ext>
            </a:extLst>
          </p:cNvPr>
          <p:cNvCxnSpPr>
            <a:cxnSpLocks/>
          </p:cNvCxnSpPr>
          <p:nvPr/>
        </p:nvCxnSpPr>
        <p:spPr>
          <a:xfrm>
            <a:off x="5860423" y="951533"/>
            <a:ext cx="49077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17BE16-EBA4-F043-D19C-3477C5924AA1}"/>
              </a:ext>
            </a:extLst>
          </p:cNvPr>
          <p:cNvGrpSpPr/>
          <p:nvPr/>
        </p:nvGrpSpPr>
        <p:grpSpPr>
          <a:xfrm>
            <a:off x="1069980" y="2222562"/>
            <a:ext cx="556332" cy="556332"/>
            <a:chOff x="807125" y="2356540"/>
            <a:chExt cx="971351" cy="97135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CE6232F-53B3-D015-2D13-6D7E02EDAF21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AD6A91-37B1-B435-5218-2D18ACB6BE65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2010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848B8C-4F23-D843-6060-7CB6269F73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30F1B8F-60D0-C64A-2410-0B738C451815}"/>
              </a:ext>
            </a:extLst>
          </p:cNvPr>
          <p:cNvGrpSpPr/>
          <p:nvPr/>
        </p:nvGrpSpPr>
        <p:grpSpPr>
          <a:xfrm>
            <a:off x="1069980" y="4681493"/>
            <a:ext cx="556332" cy="556332"/>
            <a:chOff x="807125" y="2356540"/>
            <a:chExt cx="971351" cy="97135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0021E6D-5928-D8B3-7FCF-133154E90A75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1A5725-5E62-FA90-0C94-A5283E0518FA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2009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3EAD2A3-A62A-4D98-12CB-8E3DBD027E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387D8E9-D62D-7DCE-7B38-3B8069DBE245}"/>
              </a:ext>
            </a:extLst>
          </p:cNvPr>
          <p:cNvSpPr/>
          <p:nvPr/>
        </p:nvSpPr>
        <p:spPr>
          <a:xfrm>
            <a:off x="1351722" y="478484"/>
            <a:ext cx="131638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4914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DD213787-951C-7BEC-B4EC-EA14A9ABB1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662D4B04-01C3-E5C3-FF7C-8D6F68D446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0D892DF9-0E2B-C710-20EC-F4A96D76D8E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C0BD6-4EF4-BD85-C721-0062ED5AD1A5}"/>
              </a:ext>
            </a:extLst>
          </p:cNvPr>
          <p:cNvSpPr txBox="1"/>
          <p:nvPr/>
        </p:nvSpPr>
        <p:spPr>
          <a:xfrm>
            <a:off x="2061517" y="992778"/>
            <a:ext cx="4953434" cy="99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건설협력증진대상 국토해양부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장관상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국토해양부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안전경영대상대상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노동부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2008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한경주거문화대상 홈네트워크상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2008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 건설대상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웰빙라이프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 부문상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2008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한국광고대상 최우수상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한국일보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50672-538E-EECF-BDB2-64F85B095068}"/>
              </a:ext>
            </a:extLst>
          </p:cNvPr>
          <p:cNvSpPr txBox="1"/>
          <p:nvPr/>
        </p:nvSpPr>
        <p:spPr>
          <a:xfrm>
            <a:off x="2061517" y="2297226"/>
            <a:ext cx="4953434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한국의 경영대상 최고경영자상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한국능률협회컨설팅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+mn-ea"/>
              </a:rPr>
              <a:t>대한민국 주거서비스 大賞 정보서비스 부문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+mn-ea"/>
              </a:rPr>
              <a:t>|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+mn-ea"/>
              </a:rPr>
              <a:t>머니투데이</a:t>
            </a:r>
            <a:endParaRPr lang="ko-KR" altLang="en-US" sz="80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12D0D-CA4F-61F2-71DF-084836DB9A04}"/>
              </a:ext>
            </a:extLst>
          </p:cNvPr>
          <p:cNvSpPr txBox="1"/>
          <p:nvPr/>
        </p:nvSpPr>
        <p:spPr>
          <a:xfrm>
            <a:off x="2061517" y="3509460"/>
            <a:ext cx="4953434" cy="1915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아시아건설대상브랜드대상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아시아경제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그린주거문화대상마케팅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헤럴드경제</a:t>
            </a:r>
            <a:endParaRPr lang="ko-KR" altLang="en-US" sz="80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[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한국광고대상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]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브랜드대상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2006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한국건축문화 大賞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사회공공부문 국무총리상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건설교통부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대한민국 대표아파트 대상윤리경영 부문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6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 </a:t>
            </a:r>
            <a:r>
              <a:rPr lang="en-US" altLang="ko-KR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fn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하우징 파워브랜드 大賞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파이낸셜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2006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한국사회공헌 大賞금호건설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 언론인 포럼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2006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우수기업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TOP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브랜드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국민일보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2006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대한민국 생산성대상 종합대상 수상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KMA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생산성 위원회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2006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국가환경 경영대상 대통령 표창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산업자원부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F11A138-BD0D-662D-A965-E897C779B77C}"/>
              </a:ext>
            </a:extLst>
          </p:cNvPr>
          <p:cNvGrpSpPr/>
          <p:nvPr/>
        </p:nvGrpSpPr>
        <p:grpSpPr>
          <a:xfrm>
            <a:off x="1069980" y="970871"/>
            <a:ext cx="556332" cy="556332"/>
            <a:chOff x="807125" y="2356540"/>
            <a:chExt cx="971351" cy="971351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75831EBF-1266-E75C-B466-7E557E722DCA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F828D9C-3671-EFEA-9DF4-DA2A5C7FC2AC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2008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734A745-2519-67EF-F590-8827E4107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2F96297-65E4-4974-4A26-79EC6D6FFE8C}"/>
              </a:ext>
            </a:extLst>
          </p:cNvPr>
          <p:cNvGrpSpPr/>
          <p:nvPr/>
        </p:nvGrpSpPr>
        <p:grpSpPr>
          <a:xfrm>
            <a:off x="1069980" y="2297226"/>
            <a:ext cx="556332" cy="556332"/>
            <a:chOff x="807125" y="2356540"/>
            <a:chExt cx="971351" cy="971351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AE45E378-040E-B991-660A-D096EDA3CDDB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EFE71D4-737B-D8C0-B72E-013477CA9FDC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2007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B31A9043-DD0B-2350-515A-A764769214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DB42E61-8631-31F5-40DB-A3B70A60EBD9}"/>
              </a:ext>
            </a:extLst>
          </p:cNvPr>
          <p:cNvGrpSpPr/>
          <p:nvPr/>
        </p:nvGrpSpPr>
        <p:grpSpPr>
          <a:xfrm>
            <a:off x="1069980" y="3509460"/>
            <a:ext cx="556332" cy="556332"/>
            <a:chOff x="807125" y="2356540"/>
            <a:chExt cx="971351" cy="971351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3C48864-0F24-64A6-4096-805FA6C23A27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C7F89-3AD6-2A33-37CD-4FA0F7244D76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2006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F4695D2B-D831-8A7A-AC1D-250FF59C2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3964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내용 개체 틀 14">
            <a:extLst>
              <a:ext uri="{FF2B5EF4-FFF2-40B4-BE49-F238E27FC236}">
                <a16:creationId xmlns:a16="http://schemas.microsoft.com/office/drawing/2014/main" id="{C74AA1C6-A666-E5F3-0A8A-2A7C2578BD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6" name="내용 개체 틀 15">
            <a:extLst>
              <a:ext uri="{FF2B5EF4-FFF2-40B4-BE49-F238E27FC236}">
                <a16:creationId xmlns:a16="http://schemas.microsoft.com/office/drawing/2014/main" id="{EF32553F-7C8E-0659-C349-5010B6FD47B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7EE7D357-BFDE-3FDA-355D-A1AE1CFA6CB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2C0BD6-4EF4-BD85-C721-0062ED5AD1A5}"/>
              </a:ext>
            </a:extLst>
          </p:cNvPr>
          <p:cNvSpPr txBox="1"/>
          <p:nvPr/>
        </p:nvSpPr>
        <p:spPr>
          <a:xfrm>
            <a:off x="2061517" y="992778"/>
            <a:ext cx="4953434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2005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주택건설의 날 대통령표창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한국주택협회 外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2005 </a:t>
            </a:r>
            <a:r>
              <a:rPr lang="ko-KR" altLang="en-US" sz="80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국가환경친화경영대상국무총리상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산업자원부</a:t>
            </a:r>
          </a:p>
          <a:p>
            <a:pPr algn="l">
              <a:lnSpc>
                <a:spcPct val="150000"/>
              </a:lnSpc>
            </a:pP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3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 한국윤리경영대상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신산업경영원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50672-538E-EECF-BDB2-64F85B095068}"/>
              </a:ext>
            </a:extLst>
          </p:cNvPr>
          <p:cNvSpPr txBox="1"/>
          <p:nvPr/>
        </p:nvSpPr>
        <p:spPr>
          <a:xfrm>
            <a:off x="2061517" y="2297226"/>
            <a:ext cx="4953434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2004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어울림 아파트 한경주거문화대상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한국경제신문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2004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대한민국 대표아파트 대상 친환경대상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한국경제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TV</a:t>
            </a:r>
          </a:p>
          <a:p>
            <a:pPr algn="l">
              <a:lnSpc>
                <a:spcPct val="150000"/>
              </a:lnSpc>
            </a:pP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2004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한국건축문화대상 건교부장관상 </a:t>
            </a:r>
            <a:r>
              <a:rPr lang="en-US" altLang="ko-KR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| </a:t>
            </a:r>
            <a:r>
              <a:rPr lang="ko-KR" altLang="en-US" sz="80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건설교통부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2D950F0-6BAE-4E3A-AD1A-991F9A0C678C}"/>
              </a:ext>
            </a:extLst>
          </p:cNvPr>
          <p:cNvGrpSpPr/>
          <p:nvPr/>
        </p:nvGrpSpPr>
        <p:grpSpPr>
          <a:xfrm>
            <a:off x="1069980" y="992778"/>
            <a:ext cx="556332" cy="556332"/>
            <a:chOff x="807125" y="2356540"/>
            <a:chExt cx="971351" cy="971351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588168-F5EC-0AE1-550B-20C6CCB7CFC0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8880DF-F5B7-3680-472A-51BA06CE42D2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2005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BC117B-E6FA-832A-BB93-549746450E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AA63228-E39A-69E3-8C69-5B0EC914818A}"/>
              </a:ext>
            </a:extLst>
          </p:cNvPr>
          <p:cNvGrpSpPr/>
          <p:nvPr/>
        </p:nvGrpSpPr>
        <p:grpSpPr>
          <a:xfrm>
            <a:off x="1069980" y="2297226"/>
            <a:ext cx="556332" cy="556332"/>
            <a:chOff x="807125" y="2356540"/>
            <a:chExt cx="971351" cy="971351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98503123-7EDD-B89A-CDA5-3ABEC409626F}"/>
                </a:ext>
              </a:extLst>
            </p:cNvPr>
            <p:cNvSpPr/>
            <p:nvPr/>
          </p:nvSpPr>
          <p:spPr>
            <a:xfrm>
              <a:off x="807125" y="2356540"/>
              <a:ext cx="971351" cy="971351"/>
            </a:xfrm>
            <a:prstGeom prst="ellipse">
              <a:avLst/>
            </a:prstGeom>
            <a:solidFill>
              <a:srgbClr val="222A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982C27A-5D64-03F0-F567-421AEAF9DE43}"/>
                </a:ext>
              </a:extLst>
            </p:cNvPr>
            <p:cNvSpPr txBox="1"/>
            <p:nvPr/>
          </p:nvSpPr>
          <p:spPr>
            <a:xfrm>
              <a:off x="885290" y="2857889"/>
              <a:ext cx="815018" cy="4299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dirty="0">
                  <a:solidFill>
                    <a:schemeClr val="bg1"/>
                  </a:solidFill>
                  <a:latin typeface="+mn-ea"/>
                </a:rPr>
                <a:t>2004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F56ACA-4FE5-5A7D-E4F0-8D2DB9DFF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696" r="16672"/>
            <a:stretch/>
          </p:blipFill>
          <p:spPr>
            <a:xfrm>
              <a:off x="1028286" y="2509099"/>
              <a:ext cx="529026" cy="413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61834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782B3E-847E-8DD6-1689-597DAAE665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03779-0AA8-6079-EE0B-FC76D5FAB3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E7F5D8-0944-2A8C-D9D2-34A3906673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80F112-5E24-A6FB-4F4B-557B5C8213ED}"/>
              </a:ext>
            </a:extLst>
          </p:cNvPr>
          <p:cNvSpPr/>
          <p:nvPr/>
        </p:nvSpPr>
        <p:spPr>
          <a:xfrm>
            <a:off x="606642" y="1600445"/>
            <a:ext cx="6762346" cy="3496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9E25A0DE-F6A9-E9E8-9563-5517F9B23574}"/>
              </a:ext>
            </a:extLst>
          </p:cNvPr>
          <p:cNvCxnSpPr/>
          <p:nvPr/>
        </p:nvCxnSpPr>
        <p:spPr>
          <a:xfrm>
            <a:off x="1809175" y="1896282"/>
            <a:ext cx="4494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earch">
            <a:extLst>
              <a:ext uri="{FF2B5EF4-FFF2-40B4-BE49-F238E27FC236}">
                <a16:creationId xmlns:a16="http://schemas.microsoft.com/office/drawing/2014/main" id="{A18B5BF0-D524-74E3-9317-2B366583F6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70679" y="1694764"/>
            <a:ext cx="139700" cy="142875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9550DEE-2731-EB9F-7F45-D733554C5870}"/>
              </a:ext>
            </a:extLst>
          </p:cNvPr>
          <p:cNvSpPr/>
          <p:nvPr/>
        </p:nvSpPr>
        <p:spPr>
          <a:xfrm>
            <a:off x="6438775" y="230117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89F24A-E528-40CD-F227-0ADAF328ED52}"/>
              </a:ext>
            </a:extLst>
          </p:cNvPr>
          <p:cNvSpPr txBox="1"/>
          <p:nvPr/>
        </p:nvSpPr>
        <p:spPr>
          <a:xfrm>
            <a:off x="6503696" y="233195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2024-03-05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2A13138-4BC9-6327-2DD5-DCE3C553B5D4}"/>
              </a:ext>
            </a:extLst>
          </p:cNvPr>
          <p:cNvCxnSpPr>
            <a:cxnSpLocks/>
          </p:cNvCxnSpPr>
          <p:nvPr/>
        </p:nvCxnSpPr>
        <p:spPr>
          <a:xfrm>
            <a:off x="705193" y="2578178"/>
            <a:ext cx="6627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86C86B7-A103-71DD-1518-B25FC59D6B86}"/>
              </a:ext>
            </a:extLst>
          </p:cNvPr>
          <p:cNvSpPr txBox="1"/>
          <p:nvPr/>
        </p:nvSpPr>
        <p:spPr>
          <a:xfrm>
            <a:off x="705193" y="2330664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매일경제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633DC7-8E05-171A-756C-FDEBB92BED3C}"/>
              </a:ext>
            </a:extLst>
          </p:cNvPr>
          <p:cNvSpPr txBox="1"/>
          <p:nvPr/>
        </p:nvSpPr>
        <p:spPr>
          <a:xfrm>
            <a:off x="1474421" y="233066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분당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야탑서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20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년만에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분양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분상제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적용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주변보다 저렴</a:t>
            </a:r>
            <a:endParaRPr lang="ko-KR" altLang="en-US" sz="800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03AD5C6-F01F-72F0-F191-DDB1DE7A5D2E}"/>
              </a:ext>
            </a:extLst>
          </p:cNvPr>
          <p:cNvSpPr/>
          <p:nvPr/>
        </p:nvSpPr>
        <p:spPr>
          <a:xfrm>
            <a:off x="6438775" y="273456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9A628F-624B-3E7E-2B1F-A2BC8D64BB4A}"/>
              </a:ext>
            </a:extLst>
          </p:cNvPr>
          <p:cNvSpPr txBox="1"/>
          <p:nvPr/>
        </p:nvSpPr>
        <p:spPr>
          <a:xfrm>
            <a:off x="6503696" y="276534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2024-02-29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C0AEA17-C7E1-6958-0250-B30B2489A205}"/>
              </a:ext>
            </a:extLst>
          </p:cNvPr>
          <p:cNvCxnSpPr>
            <a:cxnSpLocks/>
          </p:cNvCxnSpPr>
          <p:nvPr/>
        </p:nvCxnSpPr>
        <p:spPr>
          <a:xfrm>
            <a:off x="705193" y="3011568"/>
            <a:ext cx="6627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501822E-5C63-C2A0-87E2-08C7912FFEA3}"/>
              </a:ext>
            </a:extLst>
          </p:cNvPr>
          <p:cNvSpPr txBox="1"/>
          <p:nvPr/>
        </p:nvSpPr>
        <p:spPr>
          <a:xfrm>
            <a:off x="705193" y="2764054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동아일보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8EBEF1-B042-82A8-0CA9-C0F5F24C20BC}"/>
              </a:ext>
            </a:extLst>
          </p:cNvPr>
          <p:cNvSpPr txBox="1"/>
          <p:nvPr/>
        </p:nvSpPr>
        <p:spPr>
          <a:xfrm>
            <a:off x="1474421" y="276405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분당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그린파크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본격 분양</a:t>
            </a:r>
            <a:endParaRPr lang="ko-KR" altLang="en-US" sz="800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E7A8817B-99AE-20DF-7D45-E5DB9385ABA3}"/>
              </a:ext>
            </a:extLst>
          </p:cNvPr>
          <p:cNvSpPr/>
          <p:nvPr/>
        </p:nvSpPr>
        <p:spPr>
          <a:xfrm>
            <a:off x="6438775" y="316795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A18A84-0736-9BA6-6CE2-1CB81994832B}"/>
              </a:ext>
            </a:extLst>
          </p:cNvPr>
          <p:cNvSpPr txBox="1"/>
          <p:nvPr/>
        </p:nvSpPr>
        <p:spPr>
          <a:xfrm>
            <a:off x="6503696" y="319873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2023-12-04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0276E29-50B2-2A77-D209-2E798F73C88B}"/>
              </a:ext>
            </a:extLst>
          </p:cNvPr>
          <p:cNvCxnSpPr>
            <a:cxnSpLocks/>
          </p:cNvCxnSpPr>
          <p:nvPr/>
        </p:nvCxnSpPr>
        <p:spPr>
          <a:xfrm>
            <a:off x="705193" y="3444958"/>
            <a:ext cx="6627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260E819-0997-6C5C-1251-9D6DAB717BDE}"/>
              </a:ext>
            </a:extLst>
          </p:cNvPr>
          <p:cNvSpPr txBox="1"/>
          <p:nvPr/>
        </p:nvSpPr>
        <p:spPr>
          <a:xfrm>
            <a:off x="705193" y="319744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 err="1">
                <a:latin typeface="+mn-ea"/>
              </a:rPr>
              <a:t>헤럴드경제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07848A-B062-729D-F961-C3FD259EE65E}"/>
              </a:ext>
            </a:extLst>
          </p:cNvPr>
          <p:cNvSpPr txBox="1"/>
          <p:nvPr/>
        </p:nvSpPr>
        <p:spPr>
          <a:xfrm>
            <a:off x="1474421" y="3197444"/>
            <a:ext cx="51447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공원형 조경 편안한 여가생활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– 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‘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안성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더프라임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’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439163F8-3CDB-C367-283A-658529D1DEB7}"/>
              </a:ext>
            </a:extLst>
          </p:cNvPr>
          <p:cNvSpPr/>
          <p:nvPr/>
        </p:nvSpPr>
        <p:spPr>
          <a:xfrm>
            <a:off x="6438775" y="360134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B46891-A806-3786-C75D-2CC0AF61603B}"/>
              </a:ext>
            </a:extLst>
          </p:cNvPr>
          <p:cNvSpPr txBox="1"/>
          <p:nvPr/>
        </p:nvSpPr>
        <p:spPr>
          <a:xfrm>
            <a:off x="6503696" y="363212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2023-11-28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90D807-DB43-4C58-8D67-4E879B01E015}"/>
              </a:ext>
            </a:extLst>
          </p:cNvPr>
          <p:cNvSpPr txBox="1"/>
          <p:nvPr/>
        </p:nvSpPr>
        <p:spPr>
          <a:xfrm>
            <a:off x="705193" y="3630834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 err="1">
                <a:latin typeface="+mn-ea"/>
              </a:rPr>
              <a:t>아주경제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A0E3743-3479-37D1-13AA-F17E3D6621EA}"/>
              </a:ext>
            </a:extLst>
          </p:cNvPr>
          <p:cNvSpPr txBox="1"/>
          <p:nvPr/>
        </p:nvSpPr>
        <p:spPr>
          <a:xfrm>
            <a:off x="1474421" y="363083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2023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한국색채대상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‘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블루상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’ 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수상</a:t>
            </a:r>
            <a:endParaRPr lang="ko-KR" altLang="en-US" sz="800" dirty="0">
              <a:latin typeface="+mn-ea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FA6CC8B-6195-2CE7-698D-FF8DBF7652BB}"/>
              </a:ext>
            </a:extLst>
          </p:cNvPr>
          <p:cNvSpPr/>
          <p:nvPr/>
        </p:nvSpPr>
        <p:spPr>
          <a:xfrm>
            <a:off x="6435071" y="403473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E7FC53-7457-AE12-5A07-45F1136160B8}"/>
              </a:ext>
            </a:extLst>
          </p:cNvPr>
          <p:cNvSpPr txBox="1"/>
          <p:nvPr/>
        </p:nvSpPr>
        <p:spPr>
          <a:xfrm>
            <a:off x="6499992" y="406551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2023-09-18</a:t>
            </a:r>
            <a:endParaRPr lang="ko-KR" altLang="en-US" sz="800" dirty="0"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3FE5064-3D52-D6EA-C541-79EC860AD4CA}"/>
              </a:ext>
            </a:extLst>
          </p:cNvPr>
          <p:cNvSpPr txBox="1"/>
          <p:nvPr/>
        </p:nvSpPr>
        <p:spPr>
          <a:xfrm>
            <a:off x="705193" y="4064224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한국일보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9B9882-9151-6D0D-FB44-D1D56E48B460}"/>
              </a:ext>
            </a:extLst>
          </p:cNvPr>
          <p:cNvSpPr txBox="1"/>
          <p:nvPr/>
        </p:nvSpPr>
        <p:spPr>
          <a:xfrm>
            <a:off x="1474421" y="406422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‘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문수로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더 퍼스트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’ 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분양 나서</a:t>
            </a:r>
            <a:endParaRPr lang="ko-KR" altLang="en-US" sz="800" dirty="0">
              <a:latin typeface="+mn-ea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BF34E67-CD51-9EA8-FA44-6933D88FBBBE}"/>
              </a:ext>
            </a:extLst>
          </p:cNvPr>
          <p:cNvSpPr/>
          <p:nvPr/>
        </p:nvSpPr>
        <p:spPr>
          <a:xfrm>
            <a:off x="6435071" y="446812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6F368BF-8968-CAAE-50F2-C30AC9DF793D}"/>
              </a:ext>
            </a:extLst>
          </p:cNvPr>
          <p:cNvSpPr txBox="1"/>
          <p:nvPr/>
        </p:nvSpPr>
        <p:spPr>
          <a:xfrm>
            <a:off x="6499992" y="449890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2023-09-12</a:t>
            </a:r>
            <a:endParaRPr lang="ko-KR" altLang="en-US" sz="800" dirty="0">
              <a:latin typeface="+mn-ea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494C47-DA1A-6ABB-B1E5-A9952628E256}"/>
              </a:ext>
            </a:extLst>
          </p:cNvPr>
          <p:cNvSpPr txBox="1"/>
          <p:nvPr/>
        </p:nvSpPr>
        <p:spPr>
          <a:xfrm>
            <a:off x="705193" y="4497614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매일경제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3B8155D-7550-13C8-A9F6-D6817CCD8456}"/>
              </a:ext>
            </a:extLst>
          </p:cNvPr>
          <p:cNvSpPr txBox="1"/>
          <p:nvPr/>
        </p:nvSpPr>
        <p:spPr>
          <a:xfrm>
            <a:off x="1474421" y="449761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전세대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전용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84m</a:t>
            </a:r>
            <a:r>
              <a:rPr lang="en-US" altLang="ko-KR" sz="800" b="0" i="0" u="none" strike="noStrike" baseline="30000" dirty="0">
                <a:solidFill>
                  <a:srgbClr val="333333"/>
                </a:solidFill>
                <a:effectLst/>
                <a:latin typeface="+mn-ea"/>
              </a:rPr>
              <a:t>2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…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교통 생활 교육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3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박자 갖춰</a:t>
            </a:r>
            <a:endParaRPr lang="ko-KR" altLang="en-US" sz="800" dirty="0">
              <a:latin typeface="+mn-ea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36DD6B0-B90C-8388-A2A0-82C8C3959531}"/>
              </a:ext>
            </a:extLst>
          </p:cNvPr>
          <p:cNvSpPr/>
          <p:nvPr/>
        </p:nvSpPr>
        <p:spPr>
          <a:xfrm>
            <a:off x="6435071" y="490151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9963F55-73B9-D46E-7601-A363F959B3AE}"/>
              </a:ext>
            </a:extLst>
          </p:cNvPr>
          <p:cNvSpPr txBox="1"/>
          <p:nvPr/>
        </p:nvSpPr>
        <p:spPr>
          <a:xfrm>
            <a:off x="6499992" y="493229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2023-09-07</a:t>
            </a:r>
            <a:endParaRPr lang="ko-KR" altLang="en-US" sz="800" dirty="0">
              <a:latin typeface="+mn-ea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4F4BAA2-9E63-3FF2-8943-E65E938A3E74}"/>
              </a:ext>
            </a:extLst>
          </p:cNvPr>
          <p:cNvSpPr txBox="1"/>
          <p:nvPr/>
        </p:nvSpPr>
        <p:spPr>
          <a:xfrm>
            <a:off x="705193" y="4931004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 err="1">
                <a:latin typeface="+mn-ea"/>
              </a:rPr>
              <a:t>아시아투데이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48BCB1F-00A1-D511-C601-AF2920F14D8D}"/>
              </a:ext>
            </a:extLst>
          </p:cNvPr>
          <p:cNvSpPr txBox="1"/>
          <p:nvPr/>
        </p:nvSpPr>
        <p:spPr>
          <a:xfrm>
            <a:off x="1474421" y="4931004"/>
            <a:ext cx="51447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7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회 어울림 음악회 열어</a:t>
            </a:r>
            <a:endParaRPr lang="ko-KR" altLang="en-US" sz="800" dirty="0">
              <a:latin typeface="+mn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E7EE068-A5A9-1A21-CA32-26B223A0E262}"/>
              </a:ext>
            </a:extLst>
          </p:cNvPr>
          <p:cNvSpPr/>
          <p:nvPr/>
        </p:nvSpPr>
        <p:spPr>
          <a:xfrm>
            <a:off x="6435071" y="5334907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F10924-F743-D902-B1E6-627C196AFC4D}"/>
              </a:ext>
            </a:extLst>
          </p:cNvPr>
          <p:cNvSpPr txBox="1"/>
          <p:nvPr/>
        </p:nvSpPr>
        <p:spPr>
          <a:xfrm>
            <a:off x="6499992" y="5365684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2023-07-28</a:t>
            </a:r>
            <a:endParaRPr lang="ko-KR" altLang="en-US" sz="800" dirty="0">
              <a:latin typeface="+mn-ea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146F9-CC2E-81B2-7343-2F4C2629DEF1}"/>
              </a:ext>
            </a:extLst>
          </p:cNvPr>
          <p:cNvSpPr txBox="1"/>
          <p:nvPr/>
        </p:nvSpPr>
        <p:spPr>
          <a:xfrm>
            <a:off x="705193" y="5364392"/>
            <a:ext cx="779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한국경제</a:t>
            </a:r>
            <a:r>
              <a:rPr lang="en-US" altLang="ko-KR" sz="800" dirty="0">
                <a:latin typeface="+mn-ea"/>
              </a:rPr>
              <a:t>TV]</a:t>
            </a:r>
            <a:endParaRPr lang="ko-KR" altLang="en-US" sz="800" dirty="0"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5AA5C17-F980-02D5-D5F2-E93670CB8D92}"/>
              </a:ext>
            </a:extLst>
          </p:cNvPr>
          <p:cNvSpPr txBox="1"/>
          <p:nvPr/>
        </p:nvSpPr>
        <p:spPr>
          <a:xfrm>
            <a:off x="1474421" y="5364392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제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7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회 어울림 음악회 개최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2C596FF4-615F-41E7-03D8-3F25876BCE3E}"/>
              </a:ext>
            </a:extLst>
          </p:cNvPr>
          <p:cNvGrpSpPr/>
          <p:nvPr/>
        </p:nvGrpSpPr>
        <p:grpSpPr>
          <a:xfrm>
            <a:off x="2651854" y="5850555"/>
            <a:ext cx="2817804" cy="153459"/>
            <a:chOff x="2885907" y="4797152"/>
            <a:chExt cx="3305513" cy="180020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D219B27-DDC8-6848-2631-A45D3022C4E4}"/>
                </a:ext>
              </a:extLst>
            </p:cNvPr>
            <p:cNvSpPr/>
            <p:nvPr/>
          </p:nvSpPr>
          <p:spPr>
            <a:xfrm>
              <a:off x="3372401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u="sng">
                  <a:solidFill>
                    <a:srgbClr val="7030A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1</a:t>
              </a:r>
              <a:endParaRPr lang="ko-KR" altLang="en-US" sz="800" b="1" u="sng">
                <a:solidFill>
                  <a:srgbClr val="7030A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6A087EF2-33CB-7BA1-6907-86DF9052ECF0}"/>
                </a:ext>
              </a:extLst>
            </p:cNvPr>
            <p:cNvSpPr/>
            <p:nvPr/>
          </p:nvSpPr>
          <p:spPr>
            <a:xfrm>
              <a:off x="3611568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2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10A6A194-640C-1353-62B0-FE7FE63118BD}"/>
                </a:ext>
              </a:extLst>
            </p:cNvPr>
            <p:cNvSpPr/>
            <p:nvPr/>
          </p:nvSpPr>
          <p:spPr>
            <a:xfrm>
              <a:off x="3850735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3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330E95C-3E94-65CB-EED2-6B6825AD75E5}"/>
                </a:ext>
              </a:extLst>
            </p:cNvPr>
            <p:cNvSpPr/>
            <p:nvPr/>
          </p:nvSpPr>
          <p:spPr>
            <a:xfrm>
              <a:off x="4089902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4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424F9036-419A-BAE6-B0E4-D584A3F91519}"/>
                </a:ext>
              </a:extLst>
            </p:cNvPr>
            <p:cNvSpPr/>
            <p:nvPr/>
          </p:nvSpPr>
          <p:spPr>
            <a:xfrm>
              <a:off x="4329069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5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4E5E522A-4C13-FCB3-C805-9AEC1D3590D3}"/>
                </a:ext>
              </a:extLst>
            </p:cNvPr>
            <p:cNvSpPr/>
            <p:nvPr/>
          </p:nvSpPr>
          <p:spPr>
            <a:xfrm>
              <a:off x="4568236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6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8A109E41-D0FA-006F-0F8F-78A3CEA563AC}"/>
                </a:ext>
              </a:extLst>
            </p:cNvPr>
            <p:cNvSpPr/>
            <p:nvPr/>
          </p:nvSpPr>
          <p:spPr>
            <a:xfrm>
              <a:off x="4807403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7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631FFFAA-085E-33C3-52ED-B9768FD34E12}"/>
                </a:ext>
              </a:extLst>
            </p:cNvPr>
            <p:cNvSpPr/>
            <p:nvPr/>
          </p:nvSpPr>
          <p:spPr>
            <a:xfrm>
              <a:off x="5046570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8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7655A827-AA99-92C0-42AD-BF391B56E3E9}"/>
                </a:ext>
              </a:extLst>
            </p:cNvPr>
            <p:cNvSpPr/>
            <p:nvPr/>
          </p:nvSpPr>
          <p:spPr>
            <a:xfrm>
              <a:off x="5285737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9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A8A0F99A-0E18-D414-9850-8BDCF95158D7}"/>
                </a:ext>
              </a:extLst>
            </p:cNvPr>
            <p:cNvSpPr/>
            <p:nvPr/>
          </p:nvSpPr>
          <p:spPr>
            <a:xfrm>
              <a:off x="5524904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10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489B768D-9CAB-9B80-04EB-731945859336}"/>
                </a:ext>
              </a:extLst>
            </p:cNvPr>
            <p:cNvSpPr/>
            <p:nvPr/>
          </p:nvSpPr>
          <p:spPr>
            <a:xfrm>
              <a:off x="5764071" y="4797152"/>
              <a:ext cx="184100" cy="180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▶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09C2AFF-B6F8-173C-35A5-18B32F40FB7E}"/>
                </a:ext>
              </a:extLst>
            </p:cNvPr>
            <p:cNvSpPr/>
            <p:nvPr/>
          </p:nvSpPr>
          <p:spPr>
            <a:xfrm>
              <a:off x="6007320" y="4797152"/>
              <a:ext cx="184100" cy="180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▶</a:t>
              </a:r>
              <a:r>
                <a:rPr lang="en-US" altLang="ko-KR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|</a:t>
              </a:r>
              <a:endParaRPr lang="ko-KR" altLang="en-US" sz="7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D48F9A9B-1328-A41C-D88A-C833E69AE978}"/>
                </a:ext>
              </a:extLst>
            </p:cNvPr>
            <p:cNvSpPr/>
            <p:nvPr/>
          </p:nvSpPr>
          <p:spPr>
            <a:xfrm>
              <a:off x="2885907" y="4797152"/>
              <a:ext cx="184100" cy="180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|</a:t>
              </a:r>
              <a:r>
                <a:rPr lang="ko-KR" altLang="en-US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◀</a:t>
              </a: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A11BD08D-D264-F94E-33FA-8BD66F979764}"/>
                </a:ext>
              </a:extLst>
            </p:cNvPr>
            <p:cNvSpPr/>
            <p:nvPr/>
          </p:nvSpPr>
          <p:spPr>
            <a:xfrm>
              <a:off x="3129154" y="4797152"/>
              <a:ext cx="184100" cy="180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◀</a:t>
              </a:r>
            </a:p>
          </p:txBody>
        </p:sp>
      </p:grp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F9DF1005-802E-317A-A91C-F64E7FCC3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69524"/>
              </p:ext>
            </p:extLst>
          </p:nvPr>
        </p:nvGraphicFramePr>
        <p:xfrm>
          <a:off x="7931425" y="705659"/>
          <a:ext cx="1943281" cy="1388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 페이지에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행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제목 모두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검색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제목으로 검색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날짜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언론사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제목 클릭 시 해당 언론사 화면으로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새창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이동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</a:tbl>
          </a:graphicData>
        </a:graphic>
      </p:graphicFrame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2D78E5FC-4ACB-C487-A9E6-A7414A8A1633}"/>
              </a:ext>
            </a:extLst>
          </p:cNvPr>
          <p:cNvSpPr/>
          <p:nvPr/>
        </p:nvSpPr>
        <p:spPr>
          <a:xfrm>
            <a:off x="1692243" y="1532617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22AD7BBF-1CF8-CD93-D3AF-0AAC54FC587F}"/>
              </a:ext>
            </a:extLst>
          </p:cNvPr>
          <p:cNvSpPr/>
          <p:nvPr/>
        </p:nvSpPr>
        <p:spPr>
          <a:xfrm>
            <a:off x="327415" y="2282217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6118F9A-6D0B-62BE-C468-2BB9E3D64020}"/>
              </a:ext>
            </a:extLst>
          </p:cNvPr>
          <p:cNvSpPr txBox="1"/>
          <p:nvPr/>
        </p:nvSpPr>
        <p:spPr>
          <a:xfrm>
            <a:off x="589232" y="1187539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err="1">
                <a:latin typeface="+mn-ea"/>
              </a:rPr>
              <a:t>아테라</a:t>
            </a:r>
            <a:r>
              <a:rPr lang="ko-KR" altLang="en-US" sz="1200" b="1" dirty="0">
                <a:latin typeface="+mn-ea"/>
              </a:rPr>
              <a:t> 뉴스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FEBA8FE-EC30-0D40-764E-404AE705FD58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B059D25-5711-6AA9-71A4-2965F60625AC}"/>
              </a:ext>
            </a:extLst>
          </p:cNvPr>
          <p:cNvGrpSpPr/>
          <p:nvPr/>
        </p:nvGrpSpPr>
        <p:grpSpPr>
          <a:xfrm>
            <a:off x="1198313" y="721776"/>
            <a:ext cx="6122435" cy="215444"/>
            <a:chOff x="1198313" y="721776"/>
            <a:chExt cx="6122435" cy="215444"/>
          </a:xfrm>
        </p:grpSpPr>
        <p:sp>
          <p:nvSpPr>
            <p:cNvPr id="106" name="Go Home">
              <a:extLst>
                <a:ext uri="{FF2B5EF4-FFF2-40B4-BE49-F238E27FC236}">
                  <a16:creationId xmlns:a16="http://schemas.microsoft.com/office/drawing/2014/main" id="{3663E7FF-127E-D39B-A3EB-C2C52F9703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6C582A0-59C3-5906-0F47-3FB0C6E87A61}"/>
                </a:ext>
              </a:extLst>
            </p:cNvPr>
            <p:cNvSpPr txBox="1"/>
            <p:nvPr/>
          </p:nvSpPr>
          <p:spPr>
            <a:xfrm>
              <a:off x="1320387" y="721776"/>
              <a:ext cx="60003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브랜드  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아테라 스토리          </a:t>
              </a:r>
              <a:r>
                <a:rPr lang="en-US" altLang="ko-KR" sz="800" dirty="0">
                  <a:latin typeface="+mn-ea"/>
                </a:rPr>
                <a:t>BI</a:t>
              </a:r>
              <a:r>
                <a:rPr lang="ko-KR" altLang="en-US" sz="800" dirty="0">
                  <a:latin typeface="+mn-ea"/>
                </a:rPr>
                <a:t>소개          히스토리</a:t>
              </a:r>
              <a:r>
                <a:rPr lang="en-US" altLang="ko-KR" sz="800" dirty="0">
                  <a:latin typeface="+mn-ea"/>
                </a:rPr>
                <a:t>          </a:t>
              </a:r>
              <a:r>
                <a:rPr lang="ko-KR" altLang="en-US" sz="800" dirty="0">
                  <a:latin typeface="+mn-ea"/>
                </a:rPr>
                <a:t>홍보영상          수상실적          </a:t>
              </a:r>
              <a:r>
                <a:rPr lang="ko-KR" altLang="en-US" sz="800" dirty="0" err="1">
                  <a:latin typeface="+mn-ea"/>
                </a:rPr>
                <a:t>아테라뉴스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7B60CA3F-1B8E-88F1-CAC1-0BFF34ABBEA4}"/>
              </a:ext>
            </a:extLst>
          </p:cNvPr>
          <p:cNvCxnSpPr>
            <a:cxnSpLocks/>
          </p:cNvCxnSpPr>
          <p:nvPr/>
        </p:nvCxnSpPr>
        <p:spPr>
          <a:xfrm>
            <a:off x="6655553" y="951533"/>
            <a:ext cx="54037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DEFFBD-6920-2DC1-2F31-AEE922BCF5A2}"/>
              </a:ext>
            </a:extLst>
          </p:cNvPr>
          <p:cNvSpPr/>
          <p:nvPr/>
        </p:nvSpPr>
        <p:spPr>
          <a:xfrm>
            <a:off x="1361976" y="483297"/>
            <a:ext cx="132347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FEC64E0-D529-612A-836B-84FA77700683}"/>
              </a:ext>
            </a:extLst>
          </p:cNvPr>
          <p:cNvSpPr/>
          <p:nvPr/>
        </p:nvSpPr>
        <p:spPr>
          <a:xfrm>
            <a:off x="7983071" y="4612341"/>
            <a:ext cx="1833282" cy="1909482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공지사항 메뉴의 </a:t>
            </a:r>
            <a:r>
              <a:rPr lang="en-US" altLang="ko-KR" sz="800" dirty="0"/>
              <a:t>‘</a:t>
            </a:r>
            <a:r>
              <a:rPr lang="ko-KR" altLang="en-US" sz="800" dirty="0" err="1"/>
              <a:t>아테라</a:t>
            </a:r>
            <a:r>
              <a:rPr lang="ko-KR" altLang="en-US" sz="800" dirty="0"/>
              <a:t> 뉴스</a:t>
            </a:r>
            <a:r>
              <a:rPr lang="en-US" altLang="ko-KR" sz="800" dirty="0"/>
              <a:t>’ </a:t>
            </a:r>
            <a:r>
              <a:rPr lang="ko-KR" altLang="en-US" sz="800" dirty="0" err="1"/>
              <a:t>분류값만</a:t>
            </a:r>
            <a:r>
              <a:rPr lang="ko-KR" altLang="en-US" sz="800" dirty="0"/>
              <a:t> 구분하여 노출</a:t>
            </a:r>
            <a:endParaRPr lang="en-US" altLang="ko-KR" sz="800" dirty="0"/>
          </a:p>
          <a:p>
            <a:r>
              <a:rPr lang="en-US" altLang="ko-KR" sz="800" dirty="0"/>
              <a:t> </a:t>
            </a:r>
          </a:p>
          <a:p>
            <a:r>
              <a:rPr lang="en-US" altLang="ko-KR" sz="800" dirty="0"/>
              <a:t>- </a:t>
            </a:r>
            <a:r>
              <a:rPr lang="ko-KR" altLang="en-US" sz="800" dirty="0"/>
              <a:t>관리자 공지사항 메뉴의 </a:t>
            </a:r>
            <a:r>
              <a:rPr lang="ko-KR" altLang="en-US" sz="800" dirty="0" err="1"/>
              <a:t>분류값</a:t>
            </a:r>
            <a:r>
              <a:rPr lang="ko-KR" altLang="en-US" sz="800" dirty="0"/>
              <a:t> 추가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공지사항 메뉴는 </a:t>
            </a:r>
            <a:r>
              <a:rPr lang="en-US" altLang="ko-KR" sz="800" dirty="0"/>
              <a:t>‘</a:t>
            </a:r>
            <a:r>
              <a:rPr lang="ko-KR" altLang="en-US" sz="800" dirty="0" err="1"/>
              <a:t>아테라</a:t>
            </a:r>
            <a:r>
              <a:rPr lang="ko-KR" altLang="en-US" sz="800" dirty="0"/>
              <a:t> 뉴스</a:t>
            </a:r>
            <a:r>
              <a:rPr lang="en-US" altLang="ko-KR" sz="800" dirty="0"/>
              <a:t>’ </a:t>
            </a:r>
            <a:r>
              <a:rPr lang="ko-KR" altLang="en-US" sz="800" dirty="0" err="1"/>
              <a:t>구분값</a:t>
            </a:r>
            <a:r>
              <a:rPr lang="ko-KR" altLang="en-US" sz="800" dirty="0"/>
              <a:t> 제외한 내용 노출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기존 어울림 관련 기사 데이터 삭제 여부 확인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1C24A92-3F3D-46AA-43DD-339AA6ECF6D2}"/>
              </a:ext>
            </a:extLst>
          </p:cNvPr>
          <p:cNvCxnSpPr>
            <a:cxnSpLocks/>
          </p:cNvCxnSpPr>
          <p:nvPr/>
        </p:nvCxnSpPr>
        <p:spPr>
          <a:xfrm>
            <a:off x="705193" y="3878348"/>
            <a:ext cx="6627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9427AB1-532F-ABE4-1022-4E413B3A984C}"/>
              </a:ext>
            </a:extLst>
          </p:cNvPr>
          <p:cNvCxnSpPr>
            <a:cxnSpLocks/>
          </p:cNvCxnSpPr>
          <p:nvPr/>
        </p:nvCxnSpPr>
        <p:spPr>
          <a:xfrm>
            <a:off x="705193" y="4311738"/>
            <a:ext cx="6627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051CDFEA-40DB-8C66-7AD9-1A472D53F3A4}"/>
              </a:ext>
            </a:extLst>
          </p:cNvPr>
          <p:cNvCxnSpPr>
            <a:cxnSpLocks/>
          </p:cNvCxnSpPr>
          <p:nvPr/>
        </p:nvCxnSpPr>
        <p:spPr>
          <a:xfrm>
            <a:off x="705193" y="4745128"/>
            <a:ext cx="6627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40A8E9E-2FDF-490B-1ED0-E1228D245F97}"/>
              </a:ext>
            </a:extLst>
          </p:cNvPr>
          <p:cNvCxnSpPr>
            <a:cxnSpLocks/>
          </p:cNvCxnSpPr>
          <p:nvPr/>
        </p:nvCxnSpPr>
        <p:spPr>
          <a:xfrm>
            <a:off x="705193" y="5178518"/>
            <a:ext cx="6627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D999D5E-66E5-4617-B883-ED32A40F5A33}"/>
              </a:ext>
            </a:extLst>
          </p:cNvPr>
          <p:cNvCxnSpPr>
            <a:cxnSpLocks/>
          </p:cNvCxnSpPr>
          <p:nvPr/>
        </p:nvCxnSpPr>
        <p:spPr>
          <a:xfrm>
            <a:off x="705193" y="5611906"/>
            <a:ext cx="662793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19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782B3E-847E-8DD6-1689-597DAAE665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03779-0AA8-6079-EE0B-FC76D5FAB3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E7F5D8-0944-2A8C-D9D2-34A3906673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F9DF1005-802E-317A-A91C-F64E7FCC3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4600417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</a:tbl>
          </a:graphicData>
        </a:graphic>
      </p:graphicFrame>
      <p:sp>
        <p:nvSpPr>
          <p:cNvPr id="102" name="TextBox 101">
            <a:extLst>
              <a:ext uri="{FF2B5EF4-FFF2-40B4-BE49-F238E27FC236}">
                <a16:creationId xmlns:a16="http://schemas.microsoft.com/office/drawing/2014/main" id="{46118F9A-6D0B-62BE-C468-2BB9E3D64020}"/>
              </a:ext>
            </a:extLst>
          </p:cNvPr>
          <p:cNvSpPr txBox="1"/>
          <p:nvPr/>
        </p:nvSpPr>
        <p:spPr>
          <a:xfrm>
            <a:off x="589232" y="1187539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err="1">
                <a:latin typeface="+mn-ea"/>
              </a:rPr>
              <a:t>아테라</a:t>
            </a:r>
            <a:r>
              <a:rPr lang="ko-KR" altLang="en-US" sz="1200" b="1" dirty="0">
                <a:latin typeface="+mn-ea"/>
              </a:rPr>
              <a:t> 뉴스뉴스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FEBA8FE-EC30-0D40-764E-404AE705FD58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B059D25-5711-6AA9-71A4-2965F60625AC}"/>
              </a:ext>
            </a:extLst>
          </p:cNvPr>
          <p:cNvGrpSpPr/>
          <p:nvPr/>
        </p:nvGrpSpPr>
        <p:grpSpPr>
          <a:xfrm>
            <a:off x="1198313" y="721776"/>
            <a:ext cx="6122435" cy="215444"/>
            <a:chOff x="1198313" y="721776"/>
            <a:chExt cx="6122435" cy="215444"/>
          </a:xfrm>
        </p:grpSpPr>
        <p:sp>
          <p:nvSpPr>
            <p:cNvPr id="106" name="Go Home">
              <a:extLst>
                <a:ext uri="{FF2B5EF4-FFF2-40B4-BE49-F238E27FC236}">
                  <a16:creationId xmlns:a16="http://schemas.microsoft.com/office/drawing/2014/main" id="{3663E7FF-127E-D39B-A3EB-C2C52F9703A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6C582A0-59C3-5906-0F47-3FB0C6E87A61}"/>
                </a:ext>
              </a:extLst>
            </p:cNvPr>
            <p:cNvSpPr txBox="1"/>
            <p:nvPr/>
          </p:nvSpPr>
          <p:spPr>
            <a:xfrm>
              <a:off x="1320387" y="721776"/>
              <a:ext cx="60003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브랜드  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아테라 스토리          </a:t>
              </a:r>
              <a:r>
                <a:rPr lang="en-US" altLang="ko-KR" sz="800" dirty="0">
                  <a:latin typeface="+mn-ea"/>
                </a:rPr>
                <a:t>BI</a:t>
              </a:r>
              <a:r>
                <a:rPr lang="ko-KR" altLang="en-US" sz="800" dirty="0">
                  <a:latin typeface="+mn-ea"/>
                </a:rPr>
                <a:t>소개          히스토리</a:t>
              </a:r>
              <a:r>
                <a:rPr lang="en-US" altLang="ko-KR" sz="800" dirty="0">
                  <a:latin typeface="+mn-ea"/>
                </a:rPr>
                <a:t>          </a:t>
              </a:r>
              <a:r>
                <a:rPr lang="ko-KR" altLang="en-US" sz="800" dirty="0">
                  <a:latin typeface="+mn-ea"/>
                </a:rPr>
                <a:t>홍보영상          수상실적          </a:t>
              </a:r>
              <a:r>
                <a:rPr lang="ko-KR" altLang="en-US" sz="800" dirty="0" err="1">
                  <a:latin typeface="+mn-ea"/>
                </a:rPr>
                <a:t>아테라뉴스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7B60CA3F-1B8E-88F1-CAC1-0BFF34ABBEA4}"/>
              </a:ext>
            </a:extLst>
          </p:cNvPr>
          <p:cNvCxnSpPr>
            <a:cxnSpLocks/>
          </p:cNvCxnSpPr>
          <p:nvPr/>
        </p:nvCxnSpPr>
        <p:spPr>
          <a:xfrm>
            <a:off x="6655553" y="951533"/>
            <a:ext cx="54037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0DEFFBD-6920-2DC1-2F31-AEE922BCF5A2}"/>
              </a:ext>
            </a:extLst>
          </p:cNvPr>
          <p:cNvSpPr/>
          <p:nvPr/>
        </p:nvSpPr>
        <p:spPr>
          <a:xfrm>
            <a:off x="1361976" y="483297"/>
            <a:ext cx="132347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9CF405-105B-BE2B-8361-A0E231DC8023}"/>
              </a:ext>
            </a:extLst>
          </p:cNvPr>
          <p:cNvSpPr txBox="1"/>
          <p:nvPr/>
        </p:nvSpPr>
        <p:spPr>
          <a:xfrm>
            <a:off x="6540735" y="1851090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2024-03-29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833B986-E262-ED60-9349-85474160D999}"/>
              </a:ext>
            </a:extLst>
          </p:cNvPr>
          <p:cNvCxnSpPr>
            <a:cxnSpLocks/>
          </p:cNvCxnSpPr>
          <p:nvPr/>
        </p:nvCxnSpPr>
        <p:spPr>
          <a:xfrm>
            <a:off x="596900" y="2105029"/>
            <a:ext cx="67362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18169A-9233-9BB1-3F5D-50A38B997D5D}"/>
              </a:ext>
            </a:extLst>
          </p:cNvPr>
          <p:cNvSpPr txBox="1"/>
          <p:nvPr/>
        </p:nvSpPr>
        <p:spPr>
          <a:xfrm>
            <a:off x="670095" y="1840952"/>
            <a:ext cx="32810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‘분당 </a:t>
            </a:r>
            <a:r>
              <a:rPr lang="ko-KR" altLang="en-US" sz="9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금호어울림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9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그린파크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’ </a:t>
            </a:r>
            <a:r>
              <a:rPr lang="en-US" altLang="ko-KR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29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 사이버 모델하우스 오픈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AF4383-8D3F-A21E-3715-7E6DDEE5A902}"/>
              </a:ext>
            </a:extLst>
          </p:cNvPr>
          <p:cNvSpPr txBox="1"/>
          <p:nvPr/>
        </p:nvSpPr>
        <p:spPr>
          <a:xfrm>
            <a:off x="596900" y="5128103"/>
            <a:ext cx="6769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성남시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성남도시개발공사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금호건설이 선보이는 민간건설시공 공공분양 아파트 ‘분당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금호어울림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그린파크’는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오는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목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사이버 모델하우스 오픈과 분양사무실 방문상담을 운영하여 본격적인 분양에 나선다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just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</a:p>
          <a:p>
            <a:pPr algn="just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경기도 성남시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야탑동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134-1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번지 일원에 들어서는 ‘분당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금호어울림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그린파크’는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지하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층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~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지상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층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4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개동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전용면적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74㎡, 84㎡, 242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세대로 조성된다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실수요자 선호도가 높은 중소형 평형대로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100%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구성돼 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타입별로는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74㎡ 71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84㎡A 71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84㎡B 30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84㎡C 70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세대로 구성됐다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커뮤니티시설로는 피트니스센터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돌봄센터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맘스스테이션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어린이놀이터 등이 들어선다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선시공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분양 단지로 입주는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2025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월 예정이다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E30F269-23AB-7940-0760-03BBB13EEC65}"/>
              </a:ext>
            </a:extLst>
          </p:cNvPr>
          <p:cNvCxnSpPr>
            <a:cxnSpLocks/>
          </p:cNvCxnSpPr>
          <p:nvPr/>
        </p:nvCxnSpPr>
        <p:spPr>
          <a:xfrm>
            <a:off x="596900" y="6142772"/>
            <a:ext cx="67362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8332D4-1A4D-FD6E-1B7B-9F80F298362B}"/>
              </a:ext>
            </a:extLst>
          </p:cNvPr>
          <p:cNvSpPr/>
          <p:nvPr/>
        </p:nvSpPr>
        <p:spPr>
          <a:xfrm>
            <a:off x="3623996" y="6297181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목록</a:t>
            </a:r>
          </a:p>
        </p:txBody>
      </p:sp>
      <p:pic>
        <p:nvPicPr>
          <p:cNvPr id="1026" name="Picture 2" descr="분당 금호어울림 그린파크">
            <a:extLst>
              <a:ext uri="{FF2B5EF4-FFF2-40B4-BE49-F238E27FC236}">
                <a16:creationId xmlns:a16="http://schemas.microsoft.com/office/drawing/2014/main" id="{2863C570-A336-71B3-7674-C8A8A0A90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343" y="2168016"/>
            <a:ext cx="4113679" cy="272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70FA81-1CDF-ADF2-B781-A2E2BB64AD82}"/>
              </a:ext>
            </a:extLst>
          </p:cNvPr>
          <p:cNvSpPr txBox="1"/>
          <p:nvPr/>
        </p:nvSpPr>
        <p:spPr>
          <a:xfrm>
            <a:off x="3071607" y="4912659"/>
            <a:ext cx="19879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3"/>
              </a:rPr>
              <a:t> </a:t>
            </a:r>
            <a:r>
              <a:rPr lang="en-US" altLang="ko-KR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3"/>
              </a:rPr>
              <a:t>[</a:t>
            </a:r>
            <a:r>
              <a:rPr lang="ko-KR" altLang="en-US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3"/>
              </a:rPr>
              <a:t>사이버모델하우스 바로가기 ☞ </a:t>
            </a:r>
            <a:r>
              <a:rPr lang="en-US" altLang="ko-KR" sz="800" b="1" i="0" u="none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hlinkClick r:id="rId3"/>
              </a:rPr>
              <a:t>]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78969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743683D-01E3-3404-C456-9BD41C8D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분양정보</a:t>
            </a:r>
          </a:p>
        </p:txBody>
      </p:sp>
    </p:spTree>
    <p:extLst>
      <p:ext uri="{BB962C8B-B14F-4D97-AF65-F5344CB8AC3E}">
        <p14:creationId xmlns:p14="http://schemas.microsoft.com/office/powerpoint/2010/main" val="568745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내용 개체 틀 49">
            <a:extLst>
              <a:ext uri="{FF2B5EF4-FFF2-40B4-BE49-F238E27FC236}">
                <a16:creationId xmlns:a16="http://schemas.microsoft.com/office/drawing/2014/main" id="{8CB8546A-4BB9-7542-083D-561E862702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1" name="내용 개체 틀 50">
            <a:extLst>
              <a:ext uri="{FF2B5EF4-FFF2-40B4-BE49-F238E27FC236}">
                <a16:creationId xmlns:a16="http://schemas.microsoft.com/office/drawing/2014/main" id="{0D5D64C5-4E5C-2A26-5367-B5738A9905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내용 개체 틀 51">
            <a:extLst>
              <a:ext uri="{FF2B5EF4-FFF2-40B4-BE49-F238E27FC236}">
                <a16:creationId xmlns:a16="http://schemas.microsoft.com/office/drawing/2014/main" id="{BDED9239-9612-20D6-1626-D20AE1BD59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F5D48D-E0F8-3E81-4455-73A6BB8436C6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분양단지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FDC733C-F3B0-00BA-571A-3A9134091675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6FD0F9A-70B2-1756-87BC-FC76079D3F85}"/>
              </a:ext>
            </a:extLst>
          </p:cNvPr>
          <p:cNvGrpSpPr/>
          <p:nvPr/>
        </p:nvGrpSpPr>
        <p:grpSpPr>
          <a:xfrm>
            <a:off x="1198313" y="721776"/>
            <a:ext cx="2698420" cy="215444"/>
            <a:chOff x="1198313" y="721776"/>
            <a:chExt cx="2698420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9B38ABFB-7B4D-5A70-04A0-0F2E23C6E8B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4016C4-C90F-40BF-1043-B2C00F7DC7C2}"/>
                </a:ext>
              </a:extLst>
            </p:cNvPr>
            <p:cNvSpPr txBox="1"/>
            <p:nvPr/>
          </p:nvSpPr>
          <p:spPr>
            <a:xfrm>
              <a:off x="1320387" y="721776"/>
              <a:ext cx="25763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분양정보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분양단지     분양일정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C2E86C-D2F7-AA7D-D87D-AF8F0F4DCA31}"/>
              </a:ext>
            </a:extLst>
          </p:cNvPr>
          <p:cNvCxnSpPr>
            <a:cxnSpLocks/>
          </p:cNvCxnSpPr>
          <p:nvPr/>
        </p:nvCxnSpPr>
        <p:spPr>
          <a:xfrm>
            <a:off x="2651854" y="951533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춘천 금호어울림 더퍼스트">
            <a:extLst>
              <a:ext uri="{FF2B5EF4-FFF2-40B4-BE49-F238E27FC236}">
                <a16:creationId xmlns:a16="http://schemas.microsoft.com/office/drawing/2014/main" id="{DE9DCF46-3B29-93EB-75DF-A8030FC5D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29" y="1605267"/>
            <a:ext cx="2093371" cy="136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문수로 금호어울림 더 퍼스트">
            <a:extLst>
              <a:ext uri="{FF2B5EF4-FFF2-40B4-BE49-F238E27FC236}">
                <a16:creationId xmlns:a16="http://schemas.microsoft.com/office/drawing/2014/main" id="{1AD7F224-AF0E-AE56-DEAE-8D11D2CB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81" y="1590783"/>
            <a:ext cx="2095919" cy="137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1" name="TextBox 4110">
            <a:extLst>
              <a:ext uri="{FF2B5EF4-FFF2-40B4-BE49-F238E27FC236}">
                <a16:creationId xmlns:a16="http://schemas.microsoft.com/office/drawing/2014/main" id="{4981EA11-75D2-2D85-CFEE-97CC25912A3A}"/>
              </a:ext>
            </a:extLst>
          </p:cNvPr>
          <p:cNvSpPr txBox="1"/>
          <p:nvPr/>
        </p:nvSpPr>
        <p:spPr>
          <a:xfrm>
            <a:off x="675401" y="3605712"/>
            <a:ext cx="1887807" cy="1099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경기도 고양시 일산동구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</a:t>
            </a:r>
            <a:r>
              <a:rPr lang="ko-KR" altLang="en-US" sz="800" dirty="0">
                <a:latin typeface="+mn-ea"/>
              </a:rPr>
              <a:t> </a:t>
            </a:r>
            <a:r>
              <a:rPr lang="ko-KR" altLang="en-US" sz="800" dirty="0" err="1">
                <a:latin typeface="+mn-ea"/>
              </a:rPr>
              <a:t>장항동</a:t>
            </a:r>
            <a:r>
              <a:rPr lang="ko-KR" altLang="en-US" sz="800" dirty="0">
                <a:latin typeface="+mn-ea"/>
              </a:rPr>
              <a:t> </a:t>
            </a:r>
            <a:r>
              <a:rPr lang="ko-KR" altLang="en-US" sz="800" dirty="0" err="1">
                <a:latin typeface="+mn-ea"/>
              </a:rPr>
              <a:t>고양장항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</a:t>
            </a:r>
            <a:r>
              <a:rPr lang="ko-KR" altLang="en-US" sz="800" dirty="0">
                <a:latin typeface="+mn-ea"/>
              </a:rPr>
              <a:t> 공공주택지구 </a:t>
            </a:r>
            <a:r>
              <a:rPr lang="en-US" altLang="ko-KR" sz="800" dirty="0">
                <a:latin typeface="+mn-ea"/>
              </a:rPr>
              <a:t>B-3</a:t>
            </a:r>
            <a:r>
              <a:rPr lang="ko-KR" altLang="en-US" sz="800" dirty="0">
                <a:latin typeface="+mn-ea"/>
              </a:rPr>
              <a:t>블록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760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2024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b="0" i="0" dirty="0">
                <a:effectLst/>
                <a:latin typeface="+mn-ea"/>
              </a:rPr>
              <a:t>6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r>
              <a:rPr lang="en-US" altLang="ko-KR" sz="800" b="0" i="0" dirty="0">
                <a:effectLst/>
                <a:latin typeface="+mn-ea"/>
              </a:rPr>
              <a:t>(</a:t>
            </a:r>
            <a:r>
              <a:rPr lang="ko-KR" altLang="en-US" sz="800" b="0" i="0" dirty="0">
                <a:effectLst/>
                <a:latin typeface="+mn-ea"/>
              </a:rPr>
              <a:t>예정</a:t>
            </a:r>
            <a:r>
              <a:rPr lang="en-US" altLang="ko-KR" sz="800" b="0" i="0" dirty="0">
                <a:effectLst/>
                <a:latin typeface="+mn-ea"/>
              </a:rPr>
              <a:t>)</a:t>
            </a:r>
          </a:p>
        </p:txBody>
      </p:sp>
      <p:sp>
        <p:nvSpPr>
          <p:cNvPr id="4114" name="TextBox 4113">
            <a:extLst>
              <a:ext uri="{FF2B5EF4-FFF2-40B4-BE49-F238E27FC236}">
                <a16:creationId xmlns:a16="http://schemas.microsoft.com/office/drawing/2014/main" id="{20E07053-5F6B-331B-6020-F4183E4D9982}"/>
              </a:ext>
            </a:extLst>
          </p:cNvPr>
          <p:cNvSpPr txBox="1"/>
          <p:nvPr/>
        </p:nvSpPr>
        <p:spPr>
          <a:xfrm>
            <a:off x="606101" y="3012157"/>
            <a:ext cx="194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고양 장항 아테라</a:t>
            </a:r>
          </a:p>
        </p:txBody>
      </p:sp>
      <p:sp>
        <p:nvSpPr>
          <p:cNvPr id="4116" name="TextBox 4115">
            <a:extLst>
              <a:ext uri="{FF2B5EF4-FFF2-40B4-BE49-F238E27FC236}">
                <a16:creationId xmlns:a16="http://schemas.microsoft.com/office/drawing/2014/main" id="{0CAD76C1-D232-CB5B-549E-2248625885CD}"/>
              </a:ext>
            </a:extLst>
          </p:cNvPr>
          <p:cNvSpPr txBox="1"/>
          <p:nvPr/>
        </p:nvSpPr>
        <p:spPr>
          <a:xfrm>
            <a:off x="2947317" y="3007012"/>
            <a:ext cx="2007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청주 테크노폴리스 아테라</a:t>
            </a:r>
          </a:p>
        </p:txBody>
      </p:sp>
      <p:sp>
        <p:nvSpPr>
          <p:cNvPr id="4117" name="TextBox 4116">
            <a:extLst>
              <a:ext uri="{FF2B5EF4-FFF2-40B4-BE49-F238E27FC236}">
                <a16:creationId xmlns:a16="http://schemas.microsoft.com/office/drawing/2014/main" id="{136611FD-CE69-8108-AADA-BBAD3BFC8A60}"/>
              </a:ext>
            </a:extLst>
          </p:cNvPr>
          <p:cNvSpPr txBox="1"/>
          <p:nvPr/>
        </p:nvSpPr>
        <p:spPr>
          <a:xfrm>
            <a:off x="2949619" y="3603044"/>
            <a:ext cx="193335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충북 청주시 </a:t>
            </a:r>
            <a:r>
              <a:rPr lang="ko-KR" altLang="en-US" sz="800" dirty="0" err="1">
                <a:latin typeface="+mn-ea"/>
              </a:rPr>
              <a:t>송절동</a:t>
            </a:r>
            <a:r>
              <a:rPr lang="ko-KR" altLang="en-US" sz="800" dirty="0">
                <a:latin typeface="+mn-ea"/>
              </a:rPr>
              <a:t> 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 32-3</a:t>
            </a:r>
            <a:r>
              <a:rPr lang="ko-KR" altLang="en-US" sz="800" dirty="0">
                <a:latin typeface="+mn-ea"/>
              </a:rPr>
              <a:t>번지 일원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1,450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2024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dirty="0">
                <a:latin typeface="+mn-ea"/>
              </a:rPr>
              <a:t>6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r>
              <a:rPr lang="en-US" altLang="ko-KR" sz="800" b="0" i="0" dirty="0">
                <a:effectLst/>
                <a:latin typeface="+mn-ea"/>
              </a:rPr>
              <a:t>(</a:t>
            </a:r>
            <a:r>
              <a:rPr lang="ko-KR" altLang="en-US" sz="800" b="0" i="0" dirty="0">
                <a:effectLst/>
                <a:latin typeface="+mn-ea"/>
              </a:rPr>
              <a:t>예정</a:t>
            </a:r>
            <a:r>
              <a:rPr lang="en-US" altLang="ko-KR" sz="800" b="0" i="0" dirty="0">
                <a:effectLst/>
                <a:latin typeface="+mn-ea"/>
              </a:rPr>
              <a:t>)</a:t>
            </a:r>
          </a:p>
        </p:txBody>
      </p:sp>
      <p:sp>
        <p:nvSpPr>
          <p:cNvPr id="4118" name="TextBox 4117">
            <a:extLst>
              <a:ext uri="{FF2B5EF4-FFF2-40B4-BE49-F238E27FC236}">
                <a16:creationId xmlns:a16="http://schemas.microsoft.com/office/drawing/2014/main" id="{66B92F6D-2F96-A58C-ED01-85D96C2A4460}"/>
              </a:ext>
            </a:extLst>
          </p:cNvPr>
          <p:cNvSpPr txBox="1"/>
          <p:nvPr/>
        </p:nvSpPr>
        <p:spPr>
          <a:xfrm>
            <a:off x="5271296" y="3001601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춘천 만천 아테라</a:t>
            </a:r>
          </a:p>
        </p:txBody>
      </p:sp>
      <p:sp>
        <p:nvSpPr>
          <p:cNvPr id="4119" name="TextBox 4118">
            <a:extLst>
              <a:ext uri="{FF2B5EF4-FFF2-40B4-BE49-F238E27FC236}">
                <a16:creationId xmlns:a16="http://schemas.microsoft.com/office/drawing/2014/main" id="{FE6C1F43-CF77-4D85-C0EA-3364AAD2F617}"/>
              </a:ext>
            </a:extLst>
          </p:cNvPr>
          <p:cNvSpPr txBox="1"/>
          <p:nvPr/>
        </p:nvSpPr>
        <p:spPr>
          <a:xfrm>
            <a:off x="5271296" y="3597633"/>
            <a:ext cx="1940866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강원도 춘천시 동면 </a:t>
            </a:r>
            <a:r>
              <a:rPr lang="ko-KR" altLang="en-US" sz="800" dirty="0" err="1">
                <a:latin typeface="+mn-ea"/>
              </a:rPr>
              <a:t>만천리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770-6</a:t>
            </a:r>
            <a:r>
              <a:rPr lang="ko-KR" altLang="en-US" sz="800" dirty="0">
                <a:latin typeface="+mn-ea"/>
              </a:rPr>
              <a:t>번지 일원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299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b="0" i="0" dirty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2024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dirty="0">
                <a:latin typeface="+mn-ea"/>
              </a:rPr>
              <a:t>6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r>
              <a:rPr lang="en-US" altLang="ko-KR" sz="800" b="0" i="0" dirty="0">
                <a:effectLst/>
                <a:latin typeface="+mn-ea"/>
              </a:rPr>
              <a:t>(</a:t>
            </a:r>
            <a:r>
              <a:rPr lang="ko-KR" altLang="en-US" sz="800" b="0" i="0" dirty="0">
                <a:effectLst/>
                <a:latin typeface="+mn-ea"/>
              </a:rPr>
              <a:t>예정</a:t>
            </a:r>
            <a:r>
              <a:rPr lang="en-US" altLang="ko-KR" sz="800" b="0" i="0" dirty="0">
                <a:effectLst/>
                <a:latin typeface="+mn-ea"/>
              </a:rPr>
              <a:t>)</a:t>
            </a:r>
          </a:p>
        </p:txBody>
      </p:sp>
      <p:sp>
        <p:nvSpPr>
          <p:cNvPr id="4122" name="사각형: 둥근 모서리 4121">
            <a:extLst>
              <a:ext uri="{FF2B5EF4-FFF2-40B4-BE49-F238E27FC236}">
                <a16:creationId xmlns:a16="http://schemas.microsoft.com/office/drawing/2014/main" id="{92E55343-C5D6-512C-3C8B-FF9C847A4804}"/>
              </a:ext>
            </a:extLst>
          </p:cNvPr>
          <p:cNvSpPr/>
          <p:nvPr/>
        </p:nvSpPr>
        <p:spPr>
          <a:xfrm>
            <a:off x="610517" y="4809142"/>
            <a:ext cx="103161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자세히 보기</a:t>
            </a:r>
          </a:p>
        </p:txBody>
      </p:sp>
      <p:sp>
        <p:nvSpPr>
          <p:cNvPr id="4123" name="사각형: 둥근 모서리 4122">
            <a:extLst>
              <a:ext uri="{FF2B5EF4-FFF2-40B4-BE49-F238E27FC236}">
                <a16:creationId xmlns:a16="http://schemas.microsoft.com/office/drawing/2014/main" id="{3D84CB8A-F115-FAB8-38CF-5FA83C2B40AD}"/>
              </a:ext>
            </a:extLst>
          </p:cNvPr>
          <p:cNvSpPr/>
          <p:nvPr/>
        </p:nvSpPr>
        <p:spPr>
          <a:xfrm>
            <a:off x="1680928" y="4809142"/>
            <a:ext cx="103161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4124" name="사각형: 둥근 모서리 4123">
            <a:extLst>
              <a:ext uri="{FF2B5EF4-FFF2-40B4-BE49-F238E27FC236}">
                <a16:creationId xmlns:a16="http://schemas.microsoft.com/office/drawing/2014/main" id="{60441FCD-F666-D19F-614B-F65F22FF44A4}"/>
              </a:ext>
            </a:extLst>
          </p:cNvPr>
          <p:cNvSpPr/>
          <p:nvPr/>
        </p:nvSpPr>
        <p:spPr>
          <a:xfrm>
            <a:off x="2944278" y="4809142"/>
            <a:ext cx="102680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자세히 보기</a:t>
            </a:r>
          </a:p>
        </p:txBody>
      </p:sp>
      <p:sp>
        <p:nvSpPr>
          <p:cNvPr id="4125" name="사각형: 둥근 모서리 4124">
            <a:extLst>
              <a:ext uri="{FF2B5EF4-FFF2-40B4-BE49-F238E27FC236}">
                <a16:creationId xmlns:a16="http://schemas.microsoft.com/office/drawing/2014/main" id="{DCF985EB-5C05-84D7-602A-02146895EA48}"/>
              </a:ext>
            </a:extLst>
          </p:cNvPr>
          <p:cNvSpPr/>
          <p:nvPr/>
        </p:nvSpPr>
        <p:spPr>
          <a:xfrm>
            <a:off x="4009997" y="4809142"/>
            <a:ext cx="102680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4126" name="사각형: 둥근 모서리 4125">
            <a:extLst>
              <a:ext uri="{FF2B5EF4-FFF2-40B4-BE49-F238E27FC236}">
                <a16:creationId xmlns:a16="http://schemas.microsoft.com/office/drawing/2014/main" id="{88D41363-6E0D-CF49-92A8-0C3FF0EE5B82}"/>
              </a:ext>
            </a:extLst>
          </p:cNvPr>
          <p:cNvSpPr/>
          <p:nvPr/>
        </p:nvSpPr>
        <p:spPr>
          <a:xfrm>
            <a:off x="5276807" y="4803731"/>
            <a:ext cx="102680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자세히 보기</a:t>
            </a:r>
          </a:p>
        </p:txBody>
      </p:sp>
      <p:sp>
        <p:nvSpPr>
          <p:cNvPr id="4127" name="사각형: 둥근 모서리 4126">
            <a:extLst>
              <a:ext uri="{FF2B5EF4-FFF2-40B4-BE49-F238E27FC236}">
                <a16:creationId xmlns:a16="http://schemas.microsoft.com/office/drawing/2014/main" id="{9D5EE4CF-A480-1ACF-8A26-53E956A7E53E}"/>
              </a:ext>
            </a:extLst>
          </p:cNvPr>
          <p:cNvSpPr/>
          <p:nvPr/>
        </p:nvSpPr>
        <p:spPr>
          <a:xfrm>
            <a:off x="6327543" y="4803731"/>
            <a:ext cx="102680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4128" name="사각형: 둥근 모서리 4127">
            <a:extLst>
              <a:ext uri="{FF2B5EF4-FFF2-40B4-BE49-F238E27FC236}">
                <a16:creationId xmlns:a16="http://schemas.microsoft.com/office/drawing/2014/main" id="{B46EF4FE-1B7C-2CF9-1F9D-537ABB09B9E7}"/>
              </a:ext>
            </a:extLst>
          </p:cNvPr>
          <p:cNvSpPr/>
          <p:nvPr/>
        </p:nvSpPr>
        <p:spPr>
          <a:xfrm>
            <a:off x="4442037" y="2696395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29" name="사각형: 둥근 모서리 4128">
            <a:extLst>
              <a:ext uri="{FF2B5EF4-FFF2-40B4-BE49-F238E27FC236}">
                <a16:creationId xmlns:a16="http://schemas.microsoft.com/office/drawing/2014/main" id="{A5248B99-2BD2-0864-BEE0-900C45E6539F}"/>
              </a:ext>
            </a:extLst>
          </p:cNvPr>
          <p:cNvSpPr/>
          <p:nvPr/>
        </p:nvSpPr>
        <p:spPr>
          <a:xfrm>
            <a:off x="6796022" y="2696395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분양예정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131" name="TextBox 4130">
            <a:extLst>
              <a:ext uri="{FF2B5EF4-FFF2-40B4-BE49-F238E27FC236}">
                <a16:creationId xmlns:a16="http://schemas.microsoft.com/office/drawing/2014/main" id="{E1F11E9D-BB95-F6B3-3693-DD6174098F3A}"/>
              </a:ext>
            </a:extLst>
          </p:cNvPr>
          <p:cNvSpPr txBox="1"/>
          <p:nvPr/>
        </p:nvSpPr>
        <p:spPr>
          <a:xfrm>
            <a:off x="602962" y="3275400"/>
            <a:ext cx="1937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132" name="TextBox 4131">
            <a:extLst>
              <a:ext uri="{FF2B5EF4-FFF2-40B4-BE49-F238E27FC236}">
                <a16:creationId xmlns:a16="http://schemas.microsoft.com/office/drawing/2014/main" id="{6F2DB1A5-5078-2E69-712C-A50260D4E4BE}"/>
              </a:ext>
            </a:extLst>
          </p:cNvPr>
          <p:cNvSpPr txBox="1"/>
          <p:nvPr/>
        </p:nvSpPr>
        <p:spPr>
          <a:xfrm>
            <a:off x="2950331" y="3275400"/>
            <a:ext cx="1937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rgbClr val="666666"/>
                </a:solidFill>
                <a:effectLst/>
                <a:latin typeface="+mn-ea"/>
              </a:rPr>
              <a:t>043-953-4935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33" name="TextBox 4132">
            <a:extLst>
              <a:ext uri="{FF2B5EF4-FFF2-40B4-BE49-F238E27FC236}">
                <a16:creationId xmlns:a16="http://schemas.microsoft.com/office/drawing/2014/main" id="{74C45F9E-5458-8A18-82B2-06845A4C964D}"/>
              </a:ext>
            </a:extLst>
          </p:cNvPr>
          <p:cNvSpPr txBox="1"/>
          <p:nvPr/>
        </p:nvSpPr>
        <p:spPr>
          <a:xfrm>
            <a:off x="5269122" y="3269989"/>
            <a:ext cx="1937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rgbClr val="666666"/>
                </a:solidFill>
                <a:effectLst/>
                <a:latin typeface="+mn-ea"/>
              </a:rPr>
              <a:t>033-261-0543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4137" name="직사각형 4136">
            <a:extLst>
              <a:ext uri="{FF2B5EF4-FFF2-40B4-BE49-F238E27FC236}">
                <a16:creationId xmlns:a16="http://schemas.microsoft.com/office/drawing/2014/main" id="{0E876A27-A11A-8A8B-B1FD-336165403544}"/>
              </a:ext>
            </a:extLst>
          </p:cNvPr>
          <p:cNvSpPr/>
          <p:nvPr/>
        </p:nvSpPr>
        <p:spPr>
          <a:xfrm>
            <a:off x="610468" y="1605267"/>
            <a:ext cx="2093371" cy="350232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39" name="직사각형 4138">
            <a:extLst>
              <a:ext uri="{FF2B5EF4-FFF2-40B4-BE49-F238E27FC236}">
                <a16:creationId xmlns:a16="http://schemas.microsoft.com/office/drawing/2014/main" id="{A7BF05F0-B838-EB47-2B01-30D180566132}"/>
              </a:ext>
            </a:extLst>
          </p:cNvPr>
          <p:cNvSpPr/>
          <p:nvPr/>
        </p:nvSpPr>
        <p:spPr>
          <a:xfrm>
            <a:off x="2947317" y="1605267"/>
            <a:ext cx="2083061" cy="350232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140" name="직사각형 4139">
            <a:extLst>
              <a:ext uri="{FF2B5EF4-FFF2-40B4-BE49-F238E27FC236}">
                <a16:creationId xmlns:a16="http://schemas.microsoft.com/office/drawing/2014/main" id="{0B580AD2-EF7A-0B79-F12D-72C57F1F013D}"/>
              </a:ext>
            </a:extLst>
          </p:cNvPr>
          <p:cNvSpPr/>
          <p:nvPr/>
        </p:nvSpPr>
        <p:spPr>
          <a:xfrm>
            <a:off x="5276509" y="1599856"/>
            <a:ext cx="2083061" cy="350232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4141" name="Picture 12" descr="도봉 금호어울림 리버파크">
            <a:extLst>
              <a:ext uri="{FF2B5EF4-FFF2-40B4-BE49-F238E27FC236}">
                <a16:creationId xmlns:a16="http://schemas.microsoft.com/office/drawing/2014/main" id="{0753CBB3-8099-3051-6531-5BAD6388C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1" y="1598400"/>
            <a:ext cx="2099377" cy="137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42" name="사각형: 둥근 모서리 4141">
            <a:extLst>
              <a:ext uri="{FF2B5EF4-FFF2-40B4-BE49-F238E27FC236}">
                <a16:creationId xmlns:a16="http://schemas.microsoft.com/office/drawing/2014/main" id="{A604575D-F2D6-7457-B72E-C850ED95E82B}"/>
              </a:ext>
            </a:extLst>
          </p:cNvPr>
          <p:cNvSpPr/>
          <p:nvPr/>
        </p:nvSpPr>
        <p:spPr>
          <a:xfrm>
            <a:off x="2139283" y="2696395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062B5A1-B4D8-B30B-817E-85524A6C9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500223"/>
              </p:ext>
            </p:extLst>
          </p:nvPr>
        </p:nvGraphicFramePr>
        <p:xfrm>
          <a:off x="7931425" y="705659"/>
          <a:ext cx="1943281" cy="1005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공통사항 적용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(6p)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분양상태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분양상태값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분양중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분양완료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27997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분양단지명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상담안내 전화번호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분양시기 정보 노출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824725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FAE592-F406-CC4D-8B97-9549941BF133}"/>
              </a:ext>
            </a:extLst>
          </p:cNvPr>
          <p:cNvSpPr/>
          <p:nvPr/>
        </p:nvSpPr>
        <p:spPr>
          <a:xfrm>
            <a:off x="371724" y="3278600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6942839-581C-1FBD-1A86-F28C9824BC55}"/>
              </a:ext>
            </a:extLst>
          </p:cNvPr>
          <p:cNvSpPr/>
          <p:nvPr/>
        </p:nvSpPr>
        <p:spPr>
          <a:xfrm>
            <a:off x="2667374" y="478484"/>
            <a:ext cx="131638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14704B5-A3CB-CB66-E71B-B93A553D0F2D}"/>
              </a:ext>
            </a:extLst>
          </p:cNvPr>
          <p:cNvSpPr/>
          <p:nvPr/>
        </p:nvSpPr>
        <p:spPr>
          <a:xfrm>
            <a:off x="2031581" y="2590306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2B229A-93F4-3B53-E9F7-5758637E64BD}"/>
              </a:ext>
            </a:extLst>
          </p:cNvPr>
          <p:cNvSpPr/>
          <p:nvPr/>
        </p:nvSpPr>
        <p:spPr>
          <a:xfrm>
            <a:off x="7983071" y="5846119"/>
            <a:ext cx="1833282" cy="675703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분양단지</a:t>
            </a:r>
            <a:r>
              <a:rPr lang="en-US" altLang="ko-KR" sz="800" dirty="0"/>
              <a:t>, </a:t>
            </a:r>
            <a:r>
              <a:rPr lang="ko-KR" altLang="en-US" sz="800" dirty="0"/>
              <a:t>분양예정 메뉴 통합</a:t>
            </a:r>
          </a:p>
        </p:txBody>
      </p:sp>
    </p:spTree>
    <p:extLst>
      <p:ext uri="{BB962C8B-B14F-4D97-AF65-F5344CB8AC3E}">
        <p14:creationId xmlns:p14="http://schemas.microsoft.com/office/powerpoint/2010/main" val="667363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내용 개체 틀 51">
            <a:extLst>
              <a:ext uri="{FF2B5EF4-FFF2-40B4-BE49-F238E27FC236}">
                <a16:creationId xmlns:a16="http://schemas.microsoft.com/office/drawing/2014/main" id="{91546912-3CBC-872F-D0EC-0A4050E4227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3" name="내용 개체 틀 52">
            <a:extLst>
              <a:ext uri="{FF2B5EF4-FFF2-40B4-BE49-F238E27FC236}">
                <a16:creationId xmlns:a16="http://schemas.microsoft.com/office/drawing/2014/main" id="{CE9D0694-FC0C-3046-C85C-B8E622C8041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4" name="내용 개체 틀 53">
            <a:extLst>
              <a:ext uri="{FF2B5EF4-FFF2-40B4-BE49-F238E27FC236}">
                <a16:creationId xmlns:a16="http://schemas.microsoft.com/office/drawing/2014/main" id="{3A9102EA-EC9E-A2E7-BA1E-74A7E8E55DD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B9CDEC-CCC9-F3F2-A0CE-117855D8E5A7}"/>
              </a:ext>
            </a:extLst>
          </p:cNvPr>
          <p:cNvSpPr/>
          <p:nvPr/>
        </p:nvSpPr>
        <p:spPr>
          <a:xfrm>
            <a:off x="55699" y="1506330"/>
            <a:ext cx="7867553" cy="256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C91E9C-74E1-7BDE-FE69-62C450B085F7}"/>
              </a:ext>
            </a:extLst>
          </p:cNvPr>
          <p:cNvSpPr/>
          <p:nvPr/>
        </p:nvSpPr>
        <p:spPr>
          <a:xfrm>
            <a:off x="667026" y="1788274"/>
            <a:ext cx="527708" cy="155376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55C8-F75B-12C7-20E1-6F9F3DAA840B}"/>
              </a:ext>
            </a:extLst>
          </p:cNvPr>
          <p:cNvSpPr txBox="1"/>
          <p:nvPr/>
        </p:nvSpPr>
        <p:spPr>
          <a:xfrm>
            <a:off x="1259899" y="1740450"/>
            <a:ext cx="25449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333333"/>
                </a:solidFill>
                <a:effectLst/>
                <a:latin typeface="+mn-ea"/>
              </a:rPr>
              <a:t>고양 장항 아테라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822A09-7EAD-5F32-1909-5175E5BD1B5F}"/>
              </a:ext>
            </a:extLst>
          </p:cNvPr>
          <p:cNvSpPr/>
          <p:nvPr/>
        </p:nvSpPr>
        <p:spPr>
          <a:xfrm>
            <a:off x="6242634" y="1630264"/>
            <a:ext cx="1018785" cy="313386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702F1A-6B8B-8D70-1A4B-AA128156DE20}"/>
              </a:ext>
            </a:extLst>
          </p:cNvPr>
          <p:cNvSpPr txBox="1"/>
          <p:nvPr/>
        </p:nvSpPr>
        <p:spPr>
          <a:xfrm>
            <a:off x="4953000" y="2076419"/>
            <a:ext cx="2794089" cy="9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경기도 고양시 일산동구 </a:t>
            </a:r>
            <a:r>
              <a:rPr lang="ko-KR" altLang="en-US" sz="800" dirty="0" err="1">
                <a:latin typeface="+mn-ea"/>
              </a:rPr>
              <a:t>장항동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                </a:t>
            </a:r>
            <a:r>
              <a:rPr lang="ko-KR" altLang="en-US" sz="800" dirty="0" err="1">
                <a:latin typeface="+mn-ea"/>
              </a:rPr>
              <a:t>고양장항</a:t>
            </a:r>
            <a:r>
              <a:rPr lang="ko-KR" altLang="en-US" sz="800" dirty="0">
                <a:latin typeface="+mn-ea"/>
              </a:rPr>
              <a:t> 공공주택지구 </a:t>
            </a:r>
            <a:r>
              <a:rPr lang="en-US" altLang="ko-KR" sz="800" dirty="0">
                <a:latin typeface="+mn-ea"/>
              </a:rPr>
              <a:t>B-3</a:t>
            </a:r>
            <a:r>
              <a:rPr lang="ko-KR" altLang="en-US" sz="800" dirty="0">
                <a:latin typeface="+mn-ea"/>
              </a:rPr>
              <a:t>블록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세   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760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2024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b="0" i="0" dirty="0">
                <a:effectLst/>
                <a:latin typeface="+mn-ea"/>
              </a:rPr>
              <a:t>6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endParaRPr lang="en-US" altLang="ko-KR" sz="800" b="0" i="0" dirty="0">
              <a:effectLst/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42901-C8A3-C844-1215-5B9CCFE48F45}"/>
              </a:ext>
            </a:extLst>
          </p:cNvPr>
          <p:cNvSpPr txBox="1"/>
          <p:nvPr/>
        </p:nvSpPr>
        <p:spPr>
          <a:xfrm>
            <a:off x="5059662" y="3234254"/>
            <a:ext cx="220175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100" b="1" i="0" dirty="0">
                <a:solidFill>
                  <a:srgbClr val="333333"/>
                </a:solidFill>
                <a:effectLst/>
                <a:latin typeface="+mn-ea"/>
              </a:rPr>
              <a:t>문의전화 </a:t>
            </a:r>
            <a:r>
              <a:rPr lang="en-US" altLang="ko-KR" sz="11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20" name="Image">
            <a:extLst>
              <a:ext uri="{FF2B5EF4-FFF2-40B4-BE49-F238E27FC236}">
                <a16:creationId xmlns:a16="http://schemas.microsoft.com/office/drawing/2014/main" id="{E10D0F56-972D-C87D-51B0-DF9DE4BC0479}"/>
              </a:ext>
            </a:extLst>
          </p:cNvPr>
          <p:cNvGrpSpPr>
            <a:grpSpLocks/>
          </p:cNvGrpSpPr>
          <p:nvPr/>
        </p:nvGrpSpPr>
        <p:grpSpPr bwMode="auto">
          <a:xfrm>
            <a:off x="667026" y="2059240"/>
            <a:ext cx="4035406" cy="188549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1" name="Border">
              <a:extLst>
                <a:ext uri="{FF2B5EF4-FFF2-40B4-BE49-F238E27FC236}">
                  <a16:creationId xmlns:a16="http://schemas.microsoft.com/office/drawing/2014/main" id="{9DBA0AA5-DD76-7C39-7E27-4D48E7290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Line 2">
              <a:extLst>
                <a:ext uri="{FF2B5EF4-FFF2-40B4-BE49-F238E27FC236}">
                  <a16:creationId xmlns:a16="http://schemas.microsoft.com/office/drawing/2014/main" id="{5B0D96B5-ED2F-A658-667D-38662757D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3" name="Line 1">
              <a:extLst>
                <a:ext uri="{FF2B5EF4-FFF2-40B4-BE49-F238E27FC236}">
                  <a16:creationId xmlns:a16="http://schemas.microsoft.com/office/drawing/2014/main" id="{00D38DE1-713A-8C5D-9326-2B2F7B779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0221A6-D829-F9A7-8A2A-AA98BA252535}"/>
              </a:ext>
            </a:extLst>
          </p:cNvPr>
          <p:cNvSpPr/>
          <p:nvPr/>
        </p:nvSpPr>
        <p:spPr>
          <a:xfrm>
            <a:off x="596900" y="4449768"/>
            <a:ext cx="6769099" cy="21469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4" name="Image">
            <a:extLst>
              <a:ext uri="{FF2B5EF4-FFF2-40B4-BE49-F238E27FC236}">
                <a16:creationId xmlns:a16="http://schemas.microsoft.com/office/drawing/2014/main" id="{226C3590-B3AD-899D-9E45-1CC9B660C407}"/>
              </a:ext>
            </a:extLst>
          </p:cNvPr>
          <p:cNvGrpSpPr>
            <a:grpSpLocks/>
          </p:cNvGrpSpPr>
          <p:nvPr/>
        </p:nvGrpSpPr>
        <p:grpSpPr bwMode="auto">
          <a:xfrm>
            <a:off x="682228" y="4509763"/>
            <a:ext cx="5413772" cy="204227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35" name="Border">
              <a:extLst>
                <a:ext uri="{FF2B5EF4-FFF2-40B4-BE49-F238E27FC236}">
                  <a16:creationId xmlns:a16="http://schemas.microsoft.com/office/drawing/2014/main" id="{A1A693CB-1D0F-49B8-A04C-2D7196C5E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6" name="Line 2">
              <a:extLst>
                <a:ext uri="{FF2B5EF4-FFF2-40B4-BE49-F238E27FC236}">
                  <a16:creationId xmlns:a16="http://schemas.microsoft.com/office/drawing/2014/main" id="{215A8DF4-6ED6-8BB9-E9DE-B3240F37E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7" name="Line 1">
              <a:extLst>
                <a:ext uri="{FF2B5EF4-FFF2-40B4-BE49-F238E27FC236}">
                  <a16:creationId xmlns:a16="http://schemas.microsoft.com/office/drawing/2014/main" id="{479E3757-146F-8471-B721-588A674DF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Image">
            <a:extLst>
              <a:ext uri="{FF2B5EF4-FFF2-40B4-BE49-F238E27FC236}">
                <a16:creationId xmlns:a16="http://schemas.microsoft.com/office/drawing/2014/main" id="{CBF50E34-5067-395E-CC54-D1E085099C4B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4511649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39" name="Border">
              <a:extLst>
                <a:ext uri="{FF2B5EF4-FFF2-40B4-BE49-F238E27FC236}">
                  <a16:creationId xmlns:a16="http://schemas.microsoft.com/office/drawing/2014/main" id="{307FCC7D-B25B-AAA1-1295-BE4B9ABC9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0" name="Line 2">
              <a:extLst>
                <a:ext uri="{FF2B5EF4-FFF2-40B4-BE49-F238E27FC236}">
                  <a16:creationId xmlns:a16="http://schemas.microsoft.com/office/drawing/2014/main" id="{89CC9FF9-AE1E-8635-D63F-A9F14D518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1" name="Line 1">
              <a:extLst>
                <a:ext uri="{FF2B5EF4-FFF2-40B4-BE49-F238E27FC236}">
                  <a16:creationId xmlns:a16="http://schemas.microsoft.com/office/drawing/2014/main" id="{6DBE9819-8DB9-D161-C33F-461F53B21D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2" name="Image">
            <a:extLst>
              <a:ext uri="{FF2B5EF4-FFF2-40B4-BE49-F238E27FC236}">
                <a16:creationId xmlns:a16="http://schemas.microsoft.com/office/drawing/2014/main" id="{58A7AF25-9B7F-FAB9-E973-A26D5E333BC7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5195450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3" name="Border">
              <a:extLst>
                <a:ext uri="{FF2B5EF4-FFF2-40B4-BE49-F238E27FC236}">
                  <a16:creationId xmlns:a16="http://schemas.microsoft.com/office/drawing/2014/main" id="{24837935-B3EC-51C8-88DD-AF6896344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4" name="Line 2">
              <a:extLst>
                <a:ext uri="{FF2B5EF4-FFF2-40B4-BE49-F238E27FC236}">
                  <a16:creationId xmlns:a16="http://schemas.microsoft.com/office/drawing/2014/main" id="{E1A6186D-4170-DA88-9B63-52A4FD148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5" name="Line 1">
              <a:extLst>
                <a:ext uri="{FF2B5EF4-FFF2-40B4-BE49-F238E27FC236}">
                  <a16:creationId xmlns:a16="http://schemas.microsoft.com/office/drawing/2014/main" id="{B05C25FB-F236-08B7-A10E-CEC0FF1FE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6" name="Image">
            <a:extLst>
              <a:ext uri="{FF2B5EF4-FFF2-40B4-BE49-F238E27FC236}">
                <a16:creationId xmlns:a16="http://schemas.microsoft.com/office/drawing/2014/main" id="{1EF4350C-58B9-7DB6-58F1-36CC8410E366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5901372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7" name="Border">
              <a:extLst>
                <a:ext uri="{FF2B5EF4-FFF2-40B4-BE49-F238E27FC236}">
                  <a16:creationId xmlns:a16="http://schemas.microsoft.com/office/drawing/2014/main" id="{4F6A826F-732A-DFAC-28BC-18058ACD8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8" name="Line 2">
              <a:extLst>
                <a:ext uri="{FF2B5EF4-FFF2-40B4-BE49-F238E27FC236}">
                  <a16:creationId xmlns:a16="http://schemas.microsoft.com/office/drawing/2014/main" id="{8172E6C1-68D8-C7BF-2379-495C4C232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9" name="Line 1">
              <a:extLst>
                <a:ext uri="{FF2B5EF4-FFF2-40B4-BE49-F238E27FC236}">
                  <a16:creationId xmlns:a16="http://schemas.microsoft.com/office/drawing/2014/main" id="{FEBA8BC5-5157-0447-B104-75FEF5046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9CA37F15-79BC-E0FE-0450-F2C6BDBE5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4417957"/>
              </p:ext>
            </p:extLst>
          </p:nvPr>
        </p:nvGraphicFramePr>
        <p:xfrm>
          <a:off x="7931425" y="705659"/>
          <a:ext cx="1943281" cy="15590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2308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공통사항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460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상담안내 전화번호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분양시기 정보 노출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666249"/>
                  </a:ext>
                </a:extLst>
              </a:tr>
              <a:tr h="8600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조감도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투시도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관리자에서 등록한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여러 개의 이미지 등록 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섬네일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섬네일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이미지 클릭 시 왼쪽 화면에 큰 이미지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1974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48B8B790-33E4-2E06-E4B7-676A21400F03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분양단지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5CD7D3E-60AE-4019-0D52-A10AE980D953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2F1E156-0AA9-02C4-0C42-38CD7AD2E462}"/>
              </a:ext>
            </a:extLst>
          </p:cNvPr>
          <p:cNvGrpSpPr/>
          <p:nvPr/>
        </p:nvGrpSpPr>
        <p:grpSpPr>
          <a:xfrm>
            <a:off x="1198313" y="721776"/>
            <a:ext cx="2624682" cy="215444"/>
            <a:chOff x="1198313" y="721776"/>
            <a:chExt cx="2624682" cy="215444"/>
          </a:xfrm>
        </p:grpSpPr>
        <p:sp>
          <p:nvSpPr>
            <p:cNvPr id="32" name="Go Home">
              <a:extLst>
                <a:ext uri="{FF2B5EF4-FFF2-40B4-BE49-F238E27FC236}">
                  <a16:creationId xmlns:a16="http://schemas.microsoft.com/office/drawing/2014/main" id="{C4D808D0-C721-B7AB-3B3A-E4DAFF29A68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DADEC4D-F197-2B2F-45A3-4495ABB703CC}"/>
                </a:ext>
              </a:extLst>
            </p:cNvPr>
            <p:cNvSpPr txBox="1"/>
            <p:nvPr/>
          </p:nvSpPr>
          <p:spPr>
            <a:xfrm>
              <a:off x="1320387" y="721776"/>
              <a:ext cx="25026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분양정보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분양단지     분양일정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0194B738-8468-122E-3C26-2B2206DEE63D}"/>
              </a:ext>
            </a:extLst>
          </p:cNvPr>
          <p:cNvCxnSpPr>
            <a:cxnSpLocks/>
          </p:cNvCxnSpPr>
          <p:nvPr/>
        </p:nvCxnSpPr>
        <p:spPr>
          <a:xfrm>
            <a:off x="2651854" y="951533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693BD72-B73E-2E69-E508-901B0D032F8D}"/>
              </a:ext>
            </a:extLst>
          </p:cNvPr>
          <p:cNvSpPr txBox="1"/>
          <p:nvPr/>
        </p:nvSpPr>
        <p:spPr>
          <a:xfrm>
            <a:off x="596900" y="4172769"/>
            <a:ext cx="2544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조감도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B0CEDF6-B4D1-F4A9-1334-F7EA72A210AA}"/>
              </a:ext>
            </a:extLst>
          </p:cNvPr>
          <p:cNvSpPr/>
          <p:nvPr/>
        </p:nvSpPr>
        <p:spPr>
          <a:xfrm>
            <a:off x="4802836" y="2144855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A732703-D281-0D6B-BE67-578EA45DBAD7}"/>
              </a:ext>
            </a:extLst>
          </p:cNvPr>
          <p:cNvSpPr/>
          <p:nvPr/>
        </p:nvSpPr>
        <p:spPr>
          <a:xfrm>
            <a:off x="467427" y="4413392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D3FDD4-02FC-B140-5006-B826F1EA5A7A}"/>
              </a:ext>
            </a:extLst>
          </p:cNvPr>
          <p:cNvSpPr/>
          <p:nvPr/>
        </p:nvSpPr>
        <p:spPr>
          <a:xfrm>
            <a:off x="7983071" y="5846119"/>
            <a:ext cx="1833282" cy="675703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조감도</a:t>
            </a:r>
            <a:r>
              <a:rPr lang="en-US" altLang="ko-KR" sz="800" dirty="0"/>
              <a:t>, </a:t>
            </a:r>
            <a:r>
              <a:rPr lang="ko-KR" altLang="en-US" sz="800" dirty="0"/>
              <a:t>투시도 표현방식 결정 필요</a:t>
            </a:r>
          </a:p>
        </p:txBody>
      </p:sp>
    </p:spTree>
    <p:extLst>
      <p:ext uri="{BB962C8B-B14F-4D97-AF65-F5344CB8AC3E}">
        <p14:creationId xmlns:p14="http://schemas.microsoft.com/office/powerpoint/2010/main" val="172206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BE4BFFA2-65E0-77E9-7E0E-9F3973F0E4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DFEF9E6-C164-C8C4-0220-0EEB6A529D2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52DF365-A7D1-7BC7-6EA9-426A06D5D8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D1802B-D321-0106-A9F7-10AE05340882}"/>
              </a:ext>
            </a:extLst>
          </p:cNvPr>
          <p:cNvSpPr/>
          <p:nvPr/>
        </p:nvSpPr>
        <p:spPr>
          <a:xfrm>
            <a:off x="596900" y="986951"/>
            <a:ext cx="6769099" cy="21469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Image">
            <a:extLst>
              <a:ext uri="{FF2B5EF4-FFF2-40B4-BE49-F238E27FC236}">
                <a16:creationId xmlns:a16="http://schemas.microsoft.com/office/drawing/2014/main" id="{619AF660-8D4C-99D0-6C96-6901F04DE95C}"/>
              </a:ext>
            </a:extLst>
          </p:cNvPr>
          <p:cNvGrpSpPr>
            <a:grpSpLocks/>
          </p:cNvGrpSpPr>
          <p:nvPr/>
        </p:nvGrpSpPr>
        <p:grpSpPr bwMode="auto">
          <a:xfrm>
            <a:off x="682228" y="1046946"/>
            <a:ext cx="5413772" cy="204227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11" name="Border">
              <a:extLst>
                <a:ext uri="{FF2B5EF4-FFF2-40B4-BE49-F238E27FC236}">
                  <a16:creationId xmlns:a16="http://schemas.microsoft.com/office/drawing/2014/main" id="{00AA44F4-1BFA-9AD7-A29E-6E57612F9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2" name="Line 2">
              <a:extLst>
                <a:ext uri="{FF2B5EF4-FFF2-40B4-BE49-F238E27FC236}">
                  <a16:creationId xmlns:a16="http://schemas.microsoft.com/office/drawing/2014/main" id="{B1B7B140-D413-1E4A-1088-48EAA9BF8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Line 1">
              <a:extLst>
                <a:ext uri="{FF2B5EF4-FFF2-40B4-BE49-F238E27FC236}">
                  <a16:creationId xmlns:a16="http://schemas.microsoft.com/office/drawing/2014/main" id="{58F89D98-8B9A-B0AD-D9D8-D5367F2DA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Image">
            <a:extLst>
              <a:ext uri="{FF2B5EF4-FFF2-40B4-BE49-F238E27FC236}">
                <a16:creationId xmlns:a16="http://schemas.microsoft.com/office/drawing/2014/main" id="{41BE6A70-BC0A-47E5-1ADF-1F3459771C00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1048832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15" name="Border">
              <a:extLst>
                <a:ext uri="{FF2B5EF4-FFF2-40B4-BE49-F238E27FC236}">
                  <a16:creationId xmlns:a16="http://schemas.microsoft.com/office/drawing/2014/main" id="{F79AA716-3C78-C575-79F1-C61E85566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Line 2">
              <a:extLst>
                <a:ext uri="{FF2B5EF4-FFF2-40B4-BE49-F238E27FC236}">
                  <a16:creationId xmlns:a16="http://schemas.microsoft.com/office/drawing/2014/main" id="{53C4ED7C-BBF1-3E4A-05AA-3ACAA299C5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7" name="Line 1">
              <a:extLst>
                <a:ext uri="{FF2B5EF4-FFF2-40B4-BE49-F238E27FC236}">
                  <a16:creationId xmlns:a16="http://schemas.microsoft.com/office/drawing/2014/main" id="{5E366498-4258-A246-5D0A-EDB756F9C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8" name="Image">
            <a:extLst>
              <a:ext uri="{FF2B5EF4-FFF2-40B4-BE49-F238E27FC236}">
                <a16:creationId xmlns:a16="http://schemas.microsoft.com/office/drawing/2014/main" id="{B8623FF1-7E63-CF43-3652-952EFE624ED5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1732633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19" name="Border">
              <a:extLst>
                <a:ext uri="{FF2B5EF4-FFF2-40B4-BE49-F238E27FC236}">
                  <a16:creationId xmlns:a16="http://schemas.microsoft.com/office/drawing/2014/main" id="{577A3F03-072D-49BC-28B1-2B07D7D12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Line 2">
              <a:extLst>
                <a:ext uri="{FF2B5EF4-FFF2-40B4-BE49-F238E27FC236}">
                  <a16:creationId xmlns:a16="http://schemas.microsoft.com/office/drawing/2014/main" id="{4AD4A2A8-BB35-A9DA-48A3-29014DB6F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Line 1">
              <a:extLst>
                <a:ext uri="{FF2B5EF4-FFF2-40B4-BE49-F238E27FC236}">
                  <a16:creationId xmlns:a16="http://schemas.microsoft.com/office/drawing/2014/main" id="{3DA23DF9-D01F-085C-DBD1-CD04D4FE3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Image">
            <a:extLst>
              <a:ext uri="{FF2B5EF4-FFF2-40B4-BE49-F238E27FC236}">
                <a16:creationId xmlns:a16="http://schemas.microsoft.com/office/drawing/2014/main" id="{459B2856-6065-D1B0-9108-3FC204C30865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2438555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3" name="Border">
              <a:extLst>
                <a:ext uri="{FF2B5EF4-FFF2-40B4-BE49-F238E27FC236}">
                  <a16:creationId xmlns:a16="http://schemas.microsoft.com/office/drawing/2014/main" id="{89734A3E-1510-70A7-8690-1478DEC03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Line 2">
              <a:extLst>
                <a:ext uri="{FF2B5EF4-FFF2-40B4-BE49-F238E27FC236}">
                  <a16:creationId xmlns:a16="http://schemas.microsoft.com/office/drawing/2014/main" id="{604525A9-B836-EDBE-86B4-C12E5F444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Line 1">
              <a:extLst>
                <a:ext uri="{FF2B5EF4-FFF2-40B4-BE49-F238E27FC236}">
                  <a16:creationId xmlns:a16="http://schemas.microsoft.com/office/drawing/2014/main" id="{898E2E99-FE4F-4EEA-EE54-9826FD632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20FA9F6-54D1-0237-5F6A-D3C6126A18CD}"/>
              </a:ext>
            </a:extLst>
          </p:cNvPr>
          <p:cNvSpPr txBox="1"/>
          <p:nvPr/>
        </p:nvSpPr>
        <p:spPr>
          <a:xfrm>
            <a:off x="596900" y="709952"/>
            <a:ext cx="2544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투시도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6A21B54-83A2-142F-85C4-1ADADFAFD066}"/>
              </a:ext>
            </a:extLst>
          </p:cNvPr>
          <p:cNvSpPr/>
          <p:nvPr/>
        </p:nvSpPr>
        <p:spPr>
          <a:xfrm>
            <a:off x="3539876" y="3354126"/>
            <a:ext cx="846594" cy="259300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목록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00A57FC-A381-4BD7-8E57-75824E889137}"/>
              </a:ext>
            </a:extLst>
          </p:cNvPr>
          <p:cNvSpPr/>
          <p:nvPr/>
        </p:nvSpPr>
        <p:spPr>
          <a:xfrm>
            <a:off x="3443505" y="3236259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CC06983-81C2-014A-764A-D253BFDFFB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47462"/>
              </p:ext>
            </p:extLst>
          </p:nvPr>
        </p:nvGraphicFramePr>
        <p:xfrm>
          <a:off x="7931425" y="705659"/>
          <a:ext cx="1943281" cy="641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641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클릭 시 목록 화면으로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230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내용 개체 틀 50">
            <a:extLst>
              <a:ext uri="{FF2B5EF4-FFF2-40B4-BE49-F238E27FC236}">
                <a16:creationId xmlns:a16="http://schemas.microsoft.com/office/drawing/2014/main" id="{0D5D64C5-4E5C-2A26-5367-B5738A9905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내용 개체 틀 51">
            <a:extLst>
              <a:ext uri="{FF2B5EF4-FFF2-40B4-BE49-F238E27FC236}">
                <a16:creationId xmlns:a16="http://schemas.microsoft.com/office/drawing/2014/main" id="{BDED9239-9612-20D6-1626-D20AE1BD59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136" name="표 4135">
            <a:extLst>
              <a:ext uri="{FF2B5EF4-FFF2-40B4-BE49-F238E27FC236}">
                <a16:creationId xmlns:a16="http://schemas.microsoft.com/office/drawing/2014/main" id="{5B2EBF4B-4BB7-651B-1E29-1A6AC1256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210964"/>
              </p:ext>
            </p:extLst>
          </p:nvPr>
        </p:nvGraphicFramePr>
        <p:xfrm>
          <a:off x="7931425" y="705659"/>
          <a:ext cx="1943281" cy="1560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분양상태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분양단지명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지역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홈페이지 이동 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분양단지명 클릭 시 상세화면으로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홈페이지 버튼은 관리자에서 주소가 등록된 경우 노출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클릭 시 해당 개별 분양 홈페이지로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0BC867-7966-E4CF-FA21-36DFD96AD779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분양일정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4CE796-9F41-7543-1BAA-27455BEF9AC3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5E59B4-1C96-12D1-EDDB-A8961554510B}"/>
              </a:ext>
            </a:extLst>
          </p:cNvPr>
          <p:cNvGrpSpPr/>
          <p:nvPr/>
        </p:nvGrpSpPr>
        <p:grpSpPr>
          <a:xfrm>
            <a:off x="1198313" y="721776"/>
            <a:ext cx="3219397" cy="215444"/>
            <a:chOff x="1198313" y="721776"/>
            <a:chExt cx="3219397" cy="215444"/>
          </a:xfrm>
        </p:grpSpPr>
        <p:sp>
          <p:nvSpPr>
            <p:cNvPr id="11" name="Go Home">
              <a:extLst>
                <a:ext uri="{FF2B5EF4-FFF2-40B4-BE49-F238E27FC236}">
                  <a16:creationId xmlns:a16="http://schemas.microsoft.com/office/drawing/2014/main" id="{3E1CA2BA-8123-5FF0-ECB1-D532E6F35B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160D4E-6765-E129-62A8-80506A1C2AC6}"/>
                </a:ext>
              </a:extLst>
            </p:cNvPr>
            <p:cNvSpPr txBox="1"/>
            <p:nvPr/>
          </p:nvSpPr>
          <p:spPr>
            <a:xfrm>
              <a:off x="1320387" y="721776"/>
              <a:ext cx="30973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분양정보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분양단지     분양예정     분양일정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EB70CFC-4255-2332-7F6E-2EF3C67E8B64}"/>
              </a:ext>
            </a:extLst>
          </p:cNvPr>
          <p:cNvCxnSpPr>
            <a:cxnSpLocks/>
          </p:cNvCxnSpPr>
          <p:nvPr/>
        </p:nvCxnSpPr>
        <p:spPr>
          <a:xfrm>
            <a:off x="3844547" y="951533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3" name="직사각형 4112">
            <a:extLst>
              <a:ext uri="{FF2B5EF4-FFF2-40B4-BE49-F238E27FC236}">
                <a16:creationId xmlns:a16="http://schemas.microsoft.com/office/drawing/2014/main" id="{6C8A7E76-3084-BC58-5A9E-E6E1B971415C}"/>
              </a:ext>
            </a:extLst>
          </p:cNvPr>
          <p:cNvSpPr/>
          <p:nvPr/>
        </p:nvSpPr>
        <p:spPr>
          <a:xfrm>
            <a:off x="606642" y="1613646"/>
            <a:ext cx="6762346" cy="3496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4115" name="그룹 4114">
            <a:extLst>
              <a:ext uri="{FF2B5EF4-FFF2-40B4-BE49-F238E27FC236}">
                <a16:creationId xmlns:a16="http://schemas.microsoft.com/office/drawing/2014/main" id="{BE09B7AB-132B-24B5-5D47-03231CCBA533}"/>
              </a:ext>
            </a:extLst>
          </p:cNvPr>
          <p:cNvGrpSpPr/>
          <p:nvPr/>
        </p:nvGrpSpPr>
        <p:grpSpPr>
          <a:xfrm>
            <a:off x="693915" y="1632542"/>
            <a:ext cx="1668266" cy="338554"/>
            <a:chOff x="693915" y="1632542"/>
            <a:chExt cx="1668266" cy="338554"/>
          </a:xfrm>
        </p:grpSpPr>
        <p:sp>
          <p:nvSpPr>
            <p:cNvPr id="4120" name="TextBox 4119">
              <a:extLst>
                <a:ext uri="{FF2B5EF4-FFF2-40B4-BE49-F238E27FC236}">
                  <a16:creationId xmlns:a16="http://schemas.microsoft.com/office/drawing/2014/main" id="{CCAD0C1B-65CD-CD83-F36A-D1821102C333}"/>
                </a:ext>
              </a:extLst>
            </p:cNvPr>
            <p:cNvSpPr txBox="1"/>
            <p:nvPr/>
          </p:nvSpPr>
          <p:spPr>
            <a:xfrm>
              <a:off x="1198313" y="1632542"/>
              <a:ext cx="6591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2023</a:t>
              </a:r>
              <a:endParaRPr lang="ko-KR" altLang="en-US" sz="1600" b="1" dirty="0">
                <a:latin typeface="+mn-ea"/>
              </a:endParaRPr>
            </a:p>
          </p:txBody>
        </p:sp>
        <p:cxnSp>
          <p:nvCxnSpPr>
            <p:cNvPr id="4121" name="직선 화살표 연결선 4120">
              <a:extLst>
                <a:ext uri="{FF2B5EF4-FFF2-40B4-BE49-F238E27FC236}">
                  <a16:creationId xmlns:a16="http://schemas.microsoft.com/office/drawing/2014/main" id="{A90F172A-05D4-2025-AC41-F5DAF9C8BE61}"/>
                </a:ext>
              </a:extLst>
            </p:cNvPr>
            <p:cNvCxnSpPr/>
            <p:nvPr/>
          </p:nvCxnSpPr>
          <p:spPr>
            <a:xfrm>
              <a:off x="2088302" y="1797878"/>
              <a:ext cx="273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30" name="직선 화살표 연결선 4129">
              <a:extLst>
                <a:ext uri="{FF2B5EF4-FFF2-40B4-BE49-F238E27FC236}">
                  <a16:creationId xmlns:a16="http://schemas.microsoft.com/office/drawing/2014/main" id="{50013954-9A91-98E9-8EB3-CDF3DC148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15" y="1797878"/>
              <a:ext cx="3062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42" name="그룹 4141">
            <a:extLst>
              <a:ext uri="{FF2B5EF4-FFF2-40B4-BE49-F238E27FC236}">
                <a16:creationId xmlns:a16="http://schemas.microsoft.com/office/drawing/2014/main" id="{600D9945-2252-46DE-BE5C-96787DDEE9A2}"/>
              </a:ext>
            </a:extLst>
          </p:cNvPr>
          <p:cNvGrpSpPr/>
          <p:nvPr/>
        </p:nvGrpSpPr>
        <p:grpSpPr>
          <a:xfrm>
            <a:off x="6242634" y="1631789"/>
            <a:ext cx="966245" cy="303857"/>
            <a:chOff x="5208975" y="1631789"/>
            <a:chExt cx="966245" cy="303857"/>
          </a:xfrm>
        </p:grpSpPr>
        <p:sp>
          <p:nvSpPr>
            <p:cNvPr id="4138" name="사각형: 둥근 모서리 4137">
              <a:extLst>
                <a:ext uri="{FF2B5EF4-FFF2-40B4-BE49-F238E27FC236}">
                  <a16:creationId xmlns:a16="http://schemas.microsoft.com/office/drawing/2014/main" id="{3185D084-C02B-3BC4-F565-72EFD8F487CB}"/>
                </a:ext>
              </a:extLst>
            </p:cNvPr>
            <p:cNvSpPr/>
            <p:nvPr/>
          </p:nvSpPr>
          <p:spPr>
            <a:xfrm>
              <a:off x="5208975" y="1631789"/>
              <a:ext cx="966245" cy="30385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캘린더 보기</a:t>
              </a:r>
            </a:p>
          </p:txBody>
        </p:sp>
        <p:sp>
          <p:nvSpPr>
            <p:cNvPr id="4139" name="Calendar">
              <a:extLst>
                <a:ext uri="{FF2B5EF4-FFF2-40B4-BE49-F238E27FC236}">
                  <a16:creationId xmlns:a16="http://schemas.microsoft.com/office/drawing/2014/main" id="{95D2534E-B33C-6E03-4750-50C963E4DD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13588" y="1720525"/>
              <a:ext cx="113233" cy="113233"/>
            </a:xfrm>
            <a:custGeom>
              <a:avLst/>
              <a:gdLst>
                <a:gd name="T0" fmla="*/ 120 w 667"/>
                <a:gd name="T1" fmla="*/ 27 h 667"/>
                <a:gd name="T2" fmla="*/ 8 w 667"/>
                <a:gd name="T3" fmla="*/ 61 h 667"/>
                <a:gd name="T4" fmla="*/ 8 w 667"/>
                <a:gd name="T5" fmla="*/ 659 h 667"/>
                <a:gd name="T6" fmla="*/ 659 w 667"/>
                <a:gd name="T7" fmla="*/ 659 h 667"/>
                <a:gd name="T8" fmla="*/ 659 w 667"/>
                <a:gd name="T9" fmla="*/ 61 h 667"/>
                <a:gd name="T10" fmla="*/ 547 w 667"/>
                <a:gd name="T11" fmla="*/ 27 h 667"/>
                <a:gd name="T12" fmla="*/ 493 w 667"/>
                <a:gd name="T13" fmla="*/ 0 h 667"/>
                <a:gd name="T14" fmla="*/ 467 w 667"/>
                <a:gd name="T15" fmla="*/ 54 h 667"/>
                <a:gd name="T16" fmla="*/ 192 w 667"/>
                <a:gd name="T17" fmla="*/ 8 h 667"/>
                <a:gd name="T18" fmla="*/ 147 w 667"/>
                <a:gd name="T19" fmla="*/ 27 h 667"/>
                <a:gd name="T20" fmla="*/ 147 w 667"/>
                <a:gd name="T21" fmla="*/ 107 h 667"/>
                <a:gd name="T22" fmla="*/ 520 w 667"/>
                <a:gd name="T23" fmla="*/ 27 h 667"/>
                <a:gd name="T24" fmla="*/ 493 w 667"/>
                <a:gd name="T25" fmla="*/ 27 h 667"/>
                <a:gd name="T26" fmla="*/ 120 w 667"/>
                <a:gd name="T27" fmla="*/ 107 h 667"/>
                <a:gd name="T28" fmla="*/ 173 w 667"/>
                <a:gd name="T29" fmla="*/ 134 h 667"/>
                <a:gd name="T30" fmla="*/ 200 w 667"/>
                <a:gd name="T31" fmla="*/ 80 h 667"/>
                <a:gd name="T32" fmla="*/ 474 w 667"/>
                <a:gd name="T33" fmla="*/ 126 h 667"/>
                <a:gd name="T34" fmla="*/ 539 w 667"/>
                <a:gd name="T35" fmla="*/ 126 h 667"/>
                <a:gd name="T36" fmla="*/ 640 w 667"/>
                <a:gd name="T37" fmla="*/ 80 h 667"/>
                <a:gd name="T38" fmla="*/ 27 w 667"/>
                <a:gd name="T39" fmla="*/ 80 h 667"/>
                <a:gd name="T40" fmla="*/ 640 w 667"/>
                <a:gd name="T41" fmla="*/ 640 h 667"/>
                <a:gd name="T42" fmla="*/ 93 w 667"/>
                <a:gd name="T43" fmla="*/ 280 h 667"/>
                <a:gd name="T44" fmla="*/ 93 w 667"/>
                <a:gd name="T45" fmla="*/ 587 h 667"/>
                <a:gd name="T46" fmla="*/ 587 w 667"/>
                <a:gd name="T47" fmla="*/ 574 h 667"/>
                <a:gd name="T48" fmla="*/ 93 w 667"/>
                <a:gd name="T49" fmla="*/ 280 h 667"/>
                <a:gd name="T50" fmla="*/ 200 w 667"/>
                <a:gd name="T51" fmla="*/ 374 h 667"/>
                <a:gd name="T52" fmla="*/ 227 w 667"/>
                <a:gd name="T53" fmla="*/ 307 h 667"/>
                <a:gd name="T54" fmla="*/ 227 w 667"/>
                <a:gd name="T55" fmla="*/ 374 h 667"/>
                <a:gd name="T56" fmla="*/ 440 w 667"/>
                <a:gd name="T57" fmla="*/ 307 h 667"/>
                <a:gd name="T58" fmla="*/ 347 w 667"/>
                <a:gd name="T59" fmla="*/ 307 h 667"/>
                <a:gd name="T60" fmla="*/ 560 w 667"/>
                <a:gd name="T61" fmla="*/ 374 h 667"/>
                <a:gd name="T62" fmla="*/ 107 w 667"/>
                <a:gd name="T63" fmla="*/ 400 h 667"/>
                <a:gd name="T64" fmla="*/ 107 w 667"/>
                <a:gd name="T65" fmla="*/ 467 h 667"/>
                <a:gd name="T66" fmla="*/ 320 w 667"/>
                <a:gd name="T67" fmla="*/ 400 h 667"/>
                <a:gd name="T68" fmla="*/ 227 w 667"/>
                <a:gd name="T69" fmla="*/ 400 h 667"/>
                <a:gd name="T70" fmla="*/ 440 w 667"/>
                <a:gd name="T71" fmla="*/ 467 h 667"/>
                <a:gd name="T72" fmla="*/ 467 w 667"/>
                <a:gd name="T73" fmla="*/ 400 h 667"/>
                <a:gd name="T74" fmla="*/ 467 w 667"/>
                <a:gd name="T75" fmla="*/ 467 h 667"/>
                <a:gd name="T76" fmla="*/ 200 w 667"/>
                <a:gd name="T77" fmla="*/ 494 h 667"/>
                <a:gd name="T78" fmla="*/ 107 w 667"/>
                <a:gd name="T79" fmla="*/ 494 h 667"/>
                <a:gd name="T80" fmla="*/ 320 w 667"/>
                <a:gd name="T81" fmla="*/ 560 h 667"/>
                <a:gd name="T82" fmla="*/ 347 w 667"/>
                <a:gd name="T83" fmla="*/ 494 h 667"/>
                <a:gd name="T84" fmla="*/ 400 w 667"/>
                <a:gd name="T85" fmla="*/ 560 h 667"/>
                <a:gd name="T86" fmla="*/ 467 w 667"/>
                <a:gd name="T87" fmla="*/ 494 h 667"/>
                <a:gd name="T88" fmla="*/ 467 w 667"/>
                <a:gd name="T89" fmla="*/ 56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7" h="667">
                  <a:moveTo>
                    <a:pt x="147" y="0"/>
                  </a:moveTo>
                  <a:cubicBezTo>
                    <a:pt x="140" y="0"/>
                    <a:pt x="133" y="3"/>
                    <a:pt x="128" y="8"/>
                  </a:cubicBezTo>
                  <a:cubicBezTo>
                    <a:pt x="123" y="13"/>
                    <a:pt x="120" y="20"/>
                    <a:pt x="120" y="27"/>
                  </a:cubicBezTo>
                  <a:lnTo>
                    <a:pt x="120" y="54"/>
                  </a:lnTo>
                  <a:lnTo>
                    <a:pt x="27" y="54"/>
                  </a:lnTo>
                  <a:cubicBezTo>
                    <a:pt x="20" y="54"/>
                    <a:pt x="13" y="56"/>
                    <a:pt x="8" y="61"/>
                  </a:cubicBezTo>
                  <a:cubicBezTo>
                    <a:pt x="3" y="66"/>
                    <a:pt x="0" y="73"/>
                    <a:pt x="0" y="80"/>
                  </a:cubicBezTo>
                  <a:lnTo>
                    <a:pt x="0" y="640"/>
                  </a:lnTo>
                  <a:cubicBezTo>
                    <a:pt x="0" y="647"/>
                    <a:pt x="3" y="654"/>
                    <a:pt x="8" y="659"/>
                  </a:cubicBezTo>
                  <a:cubicBezTo>
                    <a:pt x="13" y="664"/>
                    <a:pt x="20" y="667"/>
                    <a:pt x="27" y="667"/>
                  </a:cubicBezTo>
                  <a:lnTo>
                    <a:pt x="640" y="667"/>
                  </a:lnTo>
                  <a:cubicBezTo>
                    <a:pt x="647" y="667"/>
                    <a:pt x="654" y="664"/>
                    <a:pt x="659" y="659"/>
                  </a:cubicBezTo>
                  <a:cubicBezTo>
                    <a:pt x="664" y="654"/>
                    <a:pt x="667" y="647"/>
                    <a:pt x="667" y="640"/>
                  </a:cubicBezTo>
                  <a:lnTo>
                    <a:pt x="667" y="80"/>
                  </a:lnTo>
                  <a:cubicBezTo>
                    <a:pt x="667" y="73"/>
                    <a:pt x="664" y="66"/>
                    <a:pt x="659" y="61"/>
                  </a:cubicBezTo>
                  <a:cubicBezTo>
                    <a:pt x="654" y="56"/>
                    <a:pt x="647" y="54"/>
                    <a:pt x="640" y="54"/>
                  </a:cubicBezTo>
                  <a:lnTo>
                    <a:pt x="547" y="54"/>
                  </a:lnTo>
                  <a:lnTo>
                    <a:pt x="547" y="27"/>
                  </a:lnTo>
                  <a:cubicBezTo>
                    <a:pt x="547" y="20"/>
                    <a:pt x="544" y="13"/>
                    <a:pt x="539" y="8"/>
                  </a:cubicBezTo>
                  <a:cubicBezTo>
                    <a:pt x="534" y="3"/>
                    <a:pt x="527" y="0"/>
                    <a:pt x="520" y="0"/>
                  </a:cubicBezTo>
                  <a:lnTo>
                    <a:pt x="493" y="0"/>
                  </a:lnTo>
                  <a:cubicBezTo>
                    <a:pt x="486" y="0"/>
                    <a:pt x="479" y="3"/>
                    <a:pt x="474" y="8"/>
                  </a:cubicBezTo>
                  <a:cubicBezTo>
                    <a:pt x="469" y="13"/>
                    <a:pt x="467" y="20"/>
                    <a:pt x="467" y="27"/>
                  </a:cubicBezTo>
                  <a:lnTo>
                    <a:pt x="467" y="54"/>
                  </a:lnTo>
                  <a:lnTo>
                    <a:pt x="200" y="54"/>
                  </a:lnTo>
                  <a:lnTo>
                    <a:pt x="200" y="27"/>
                  </a:lnTo>
                  <a:cubicBezTo>
                    <a:pt x="200" y="20"/>
                    <a:pt x="197" y="13"/>
                    <a:pt x="192" y="8"/>
                  </a:cubicBezTo>
                  <a:cubicBezTo>
                    <a:pt x="187" y="3"/>
                    <a:pt x="180" y="0"/>
                    <a:pt x="173" y="0"/>
                  </a:cubicBezTo>
                  <a:lnTo>
                    <a:pt x="147" y="0"/>
                  </a:lnTo>
                  <a:close/>
                  <a:moveTo>
                    <a:pt x="147" y="27"/>
                  </a:moveTo>
                  <a:lnTo>
                    <a:pt x="173" y="27"/>
                  </a:lnTo>
                  <a:lnTo>
                    <a:pt x="173" y="107"/>
                  </a:lnTo>
                  <a:lnTo>
                    <a:pt x="147" y="107"/>
                  </a:lnTo>
                  <a:lnTo>
                    <a:pt x="147" y="27"/>
                  </a:lnTo>
                  <a:close/>
                  <a:moveTo>
                    <a:pt x="493" y="27"/>
                  </a:moveTo>
                  <a:lnTo>
                    <a:pt x="520" y="27"/>
                  </a:lnTo>
                  <a:lnTo>
                    <a:pt x="520" y="107"/>
                  </a:lnTo>
                  <a:lnTo>
                    <a:pt x="493" y="107"/>
                  </a:lnTo>
                  <a:lnTo>
                    <a:pt x="493" y="27"/>
                  </a:lnTo>
                  <a:close/>
                  <a:moveTo>
                    <a:pt x="27" y="80"/>
                  </a:moveTo>
                  <a:lnTo>
                    <a:pt x="120" y="80"/>
                  </a:lnTo>
                  <a:lnTo>
                    <a:pt x="120" y="107"/>
                  </a:lnTo>
                  <a:cubicBezTo>
                    <a:pt x="120" y="114"/>
                    <a:pt x="123" y="121"/>
                    <a:pt x="128" y="126"/>
                  </a:cubicBezTo>
                  <a:cubicBezTo>
                    <a:pt x="133" y="131"/>
                    <a:pt x="140" y="134"/>
                    <a:pt x="147" y="134"/>
                  </a:cubicBezTo>
                  <a:lnTo>
                    <a:pt x="173" y="134"/>
                  </a:lnTo>
                  <a:cubicBezTo>
                    <a:pt x="180" y="134"/>
                    <a:pt x="187" y="131"/>
                    <a:pt x="192" y="126"/>
                  </a:cubicBezTo>
                  <a:cubicBezTo>
                    <a:pt x="197" y="121"/>
                    <a:pt x="200" y="114"/>
                    <a:pt x="200" y="107"/>
                  </a:cubicBezTo>
                  <a:lnTo>
                    <a:pt x="200" y="80"/>
                  </a:lnTo>
                  <a:lnTo>
                    <a:pt x="467" y="80"/>
                  </a:lnTo>
                  <a:lnTo>
                    <a:pt x="467" y="107"/>
                  </a:lnTo>
                  <a:cubicBezTo>
                    <a:pt x="467" y="114"/>
                    <a:pt x="469" y="121"/>
                    <a:pt x="474" y="126"/>
                  </a:cubicBezTo>
                  <a:cubicBezTo>
                    <a:pt x="479" y="131"/>
                    <a:pt x="486" y="134"/>
                    <a:pt x="493" y="134"/>
                  </a:cubicBezTo>
                  <a:lnTo>
                    <a:pt x="520" y="134"/>
                  </a:lnTo>
                  <a:cubicBezTo>
                    <a:pt x="527" y="134"/>
                    <a:pt x="534" y="131"/>
                    <a:pt x="539" y="126"/>
                  </a:cubicBezTo>
                  <a:cubicBezTo>
                    <a:pt x="544" y="121"/>
                    <a:pt x="547" y="114"/>
                    <a:pt x="547" y="107"/>
                  </a:cubicBezTo>
                  <a:lnTo>
                    <a:pt x="547" y="80"/>
                  </a:lnTo>
                  <a:lnTo>
                    <a:pt x="640" y="80"/>
                  </a:lnTo>
                  <a:lnTo>
                    <a:pt x="640" y="187"/>
                  </a:lnTo>
                  <a:lnTo>
                    <a:pt x="27" y="187"/>
                  </a:lnTo>
                  <a:lnTo>
                    <a:pt x="27" y="80"/>
                  </a:lnTo>
                  <a:close/>
                  <a:moveTo>
                    <a:pt x="27" y="214"/>
                  </a:moveTo>
                  <a:lnTo>
                    <a:pt x="640" y="214"/>
                  </a:lnTo>
                  <a:lnTo>
                    <a:pt x="640" y="640"/>
                  </a:lnTo>
                  <a:lnTo>
                    <a:pt x="27" y="640"/>
                  </a:lnTo>
                  <a:lnTo>
                    <a:pt x="27" y="214"/>
                  </a:lnTo>
                  <a:close/>
                  <a:moveTo>
                    <a:pt x="93" y="280"/>
                  </a:moveTo>
                  <a:cubicBezTo>
                    <a:pt x="86" y="280"/>
                    <a:pt x="80" y="286"/>
                    <a:pt x="80" y="294"/>
                  </a:cubicBezTo>
                  <a:lnTo>
                    <a:pt x="80" y="574"/>
                  </a:lnTo>
                  <a:cubicBezTo>
                    <a:pt x="80" y="581"/>
                    <a:pt x="86" y="587"/>
                    <a:pt x="93" y="587"/>
                  </a:cubicBezTo>
                  <a:lnTo>
                    <a:pt x="400" y="587"/>
                  </a:lnTo>
                  <a:lnTo>
                    <a:pt x="573" y="587"/>
                  </a:lnTo>
                  <a:cubicBezTo>
                    <a:pt x="581" y="587"/>
                    <a:pt x="587" y="581"/>
                    <a:pt x="587" y="574"/>
                  </a:cubicBezTo>
                  <a:lnTo>
                    <a:pt x="587" y="294"/>
                  </a:lnTo>
                  <a:cubicBezTo>
                    <a:pt x="587" y="286"/>
                    <a:pt x="581" y="280"/>
                    <a:pt x="573" y="280"/>
                  </a:cubicBezTo>
                  <a:lnTo>
                    <a:pt x="93" y="280"/>
                  </a:lnTo>
                  <a:close/>
                  <a:moveTo>
                    <a:pt x="107" y="307"/>
                  </a:moveTo>
                  <a:lnTo>
                    <a:pt x="200" y="307"/>
                  </a:lnTo>
                  <a:lnTo>
                    <a:pt x="200" y="374"/>
                  </a:lnTo>
                  <a:lnTo>
                    <a:pt x="107" y="374"/>
                  </a:lnTo>
                  <a:lnTo>
                    <a:pt x="107" y="307"/>
                  </a:lnTo>
                  <a:close/>
                  <a:moveTo>
                    <a:pt x="227" y="307"/>
                  </a:moveTo>
                  <a:lnTo>
                    <a:pt x="320" y="307"/>
                  </a:lnTo>
                  <a:lnTo>
                    <a:pt x="320" y="374"/>
                  </a:lnTo>
                  <a:lnTo>
                    <a:pt x="227" y="374"/>
                  </a:lnTo>
                  <a:lnTo>
                    <a:pt x="227" y="307"/>
                  </a:lnTo>
                  <a:close/>
                  <a:moveTo>
                    <a:pt x="347" y="307"/>
                  </a:moveTo>
                  <a:lnTo>
                    <a:pt x="440" y="307"/>
                  </a:lnTo>
                  <a:lnTo>
                    <a:pt x="440" y="374"/>
                  </a:lnTo>
                  <a:lnTo>
                    <a:pt x="347" y="374"/>
                  </a:lnTo>
                  <a:lnTo>
                    <a:pt x="347" y="307"/>
                  </a:lnTo>
                  <a:close/>
                  <a:moveTo>
                    <a:pt x="467" y="307"/>
                  </a:moveTo>
                  <a:lnTo>
                    <a:pt x="560" y="307"/>
                  </a:lnTo>
                  <a:lnTo>
                    <a:pt x="560" y="374"/>
                  </a:lnTo>
                  <a:lnTo>
                    <a:pt x="467" y="374"/>
                  </a:lnTo>
                  <a:lnTo>
                    <a:pt x="467" y="307"/>
                  </a:lnTo>
                  <a:close/>
                  <a:moveTo>
                    <a:pt x="107" y="400"/>
                  </a:moveTo>
                  <a:lnTo>
                    <a:pt x="200" y="400"/>
                  </a:lnTo>
                  <a:lnTo>
                    <a:pt x="200" y="467"/>
                  </a:lnTo>
                  <a:lnTo>
                    <a:pt x="107" y="467"/>
                  </a:lnTo>
                  <a:lnTo>
                    <a:pt x="107" y="400"/>
                  </a:lnTo>
                  <a:close/>
                  <a:moveTo>
                    <a:pt x="227" y="400"/>
                  </a:moveTo>
                  <a:lnTo>
                    <a:pt x="320" y="400"/>
                  </a:lnTo>
                  <a:lnTo>
                    <a:pt x="320" y="467"/>
                  </a:lnTo>
                  <a:lnTo>
                    <a:pt x="227" y="467"/>
                  </a:lnTo>
                  <a:lnTo>
                    <a:pt x="227" y="400"/>
                  </a:lnTo>
                  <a:close/>
                  <a:moveTo>
                    <a:pt x="347" y="400"/>
                  </a:moveTo>
                  <a:lnTo>
                    <a:pt x="440" y="400"/>
                  </a:lnTo>
                  <a:lnTo>
                    <a:pt x="440" y="467"/>
                  </a:lnTo>
                  <a:lnTo>
                    <a:pt x="347" y="467"/>
                  </a:lnTo>
                  <a:lnTo>
                    <a:pt x="347" y="400"/>
                  </a:lnTo>
                  <a:close/>
                  <a:moveTo>
                    <a:pt x="467" y="400"/>
                  </a:moveTo>
                  <a:lnTo>
                    <a:pt x="560" y="400"/>
                  </a:lnTo>
                  <a:lnTo>
                    <a:pt x="560" y="467"/>
                  </a:lnTo>
                  <a:lnTo>
                    <a:pt x="467" y="467"/>
                  </a:lnTo>
                  <a:lnTo>
                    <a:pt x="467" y="400"/>
                  </a:lnTo>
                  <a:close/>
                  <a:moveTo>
                    <a:pt x="107" y="494"/>
                  </a:moveTo>
                  <a:lnTo>
                    <a:pt x="200" y="494"/>
                  </a:lnTo>
                  <a:lnTo>
                    <a:pt x="200" y="560"/>
                  </a:lnTo>
                  <a:lnTo>
                    <a:pt x="107" y="560"/>
                  </a:lnTo>
                  <a:lnTo>
                    <a:pt x="107" y="494"/>
                  </a:lnTo>
                  <a:close/>
                  <a:moveTo>
                    <a:pt x="227" y="494"/>
                  </a:moveTo>
                  <a:lnTo>
                    <a:pt x="320" y="494"/>
                  </a:lnTo>
                  <a:lnTo>
                    <a:pt x="320" y="560"/>
                  </a:lnTo>
                  <a:lnTo>
                    <a:pt x="227" y="560"/>
                  </a:lnTo>
                  <a:lnTo>
                    <a:pt x="227" y="494"/>
                  </a:lnTo>
                  <a:close/>
                  <a:moveTo>
                    <a:pt x="347" y="494"/>
                  </a:moveTo>
                  <a:lnTo>
                    <a:pt x="440" y="494"/>
                  </a:lnTo>
                  <a:lnTo>
                    <a:pt x="440" y="560"/>
                  </a:lnTo>
                  <a:lnTo>
                    <a:pt x="400" y="560"/>
                  </a:lnTo>
                  <a:lnTo>
                    <a:pt x="347" y="560"/>
                  </a:lnTo>
                  <a:lnTo>
                    <a:pt x="347" y="494"/>
                  </a:lnTo>
                  <a:close/>
                  <a:moveTo>
                    <a:pt x="467" y="494"/>
                  </a:moveTo>
                  <a:lnTo>
                    <a:pt x="560" y="494"/>
                  </a:lnTo>
                  <a:lnTo>
                    <a:pt x="560" y="560"/>
                  </a:lnTo>
                  <a:lnTo>
                    <a:pt x="467" y="560"/>
                  </a:lnTo>
                  <a:lnTo>
                    <a:pt x="467" y="49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60FE530-B8A1-BC9E-88E7-5167B625F20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E377EBE-FE34-5CF4-522C-B3ECE173E1E8}"/>
              </a:ext>
            </a:extLst>
          </p:cNvPr>
          <p:cNvGrpSpPr/>
          <p:nvPr/>
        </p:nvGrpSpPr>
        <p:grpSpPr>
          <a:xfrm>
            <a:off x="643021" y="2079297"/>
            <a:ext cx="670567" cy="485932"/>
            <a:chOff x="595229" y="1921469"/>
            <a:chExt cx="670567" cy="4859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23A81BE-BC95-9DFE-0278-CF525E5828E7}"/>
                </a:ext>
              </a:extLst>
            </p:cNvPr>
            <p:cNvSpPr txBox="1"/>
            <p:nvPr/>
          </p:nvSpPr>
          <p:spPr>
            <a:xfrm>
              <a:off x="595229" y="2068847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3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16C5027-7D56-84A9-4708-70AF1BE5E720}"/>
                </a:ext>
              </a:extLst>
            </p:cNvPr>
            <p:cNvSpPr txBox="1"/>
            <p:nvPr/>
          </p:nvSpPr>
          <p:spPr>
            <a:xfrm>
              <a:off x="606642" y="1921469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March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57999CD-DE71-0D8D-6F30-10A32A4E5332}"/>
              </a:ext>
            </a:extLst>
          </p:cNvPr>
          <p:cNvCxnSpPr/>
          <p:nvPr/>
        </p:nvCxnSpPr>
        <p:spPr>
          <a:xfrm>
            <a:off x="606642" y="2596579"/>
            <a:ext cx="67593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B7AA7A50-302D-A771-1843-0220B3D445A0}"/>
              </a:ext>
            </a:extLst>
          </p:cNvPr>
          <p:cNvGrpSpPr/>
          <p:nvPr/>
        </p:nvGrpSpPr>
        <p:grpSpPr>
          <a:xfrm>
            <a:off x="1397119" y="2265107"/>
            <a:ext cx="2148143" cy="215444"/>
            <a:chOff x="5217858" y="2383301"/>
            <a:chExt cx="2148143" cy="215444"/>
          </a:xfrm>
        </p:grpSpPr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804EA87C-2B96-87F1-F238-B4C2A8D4750C}"/>
                </a:ext>
              </a:extLst>
            </p:cNvPr>
            <p:cNvSpPr/>
            <p:nvPr/>
          </p:nvSpPr>
          <p:spPr>
            <a:xfrm>
              <a:off x="5217858" y="2418343"/>
              <a:ext cx="449656" cy="1357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분양완료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3EE1B6D-453D-7AF7-9749-2A7E6528B44F}"/>
                </a:ext>
              </a:extLst>
            </p:cNvPr>
            <p:cNvSpPr txBox="1"/>
            <p:nvPr/>
          </p:nvSpPr>
          <p:spPr>
            <a:xfrm>
              <a:off x="5663159" y="238330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왕길역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에듀그린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FD7281FA-C219-96BD-173D-C9040D9FA989}"/>
              </a:ext>
            </a:extLst>
          </p:cNvPr>
          <p:cNvGrpSpPr/>
          <p:nvPr/>
        </p:nvGrpSpPr>
        <p:grpSpPr>
          <a:xfrm>
            <a:off x="1397119" y="2792599"/>
            <a:ext cx="2148143" cy="215444"/>
            <a:chOff x="5217858" y="3467211"/>
            <a:chExt cx="2148143" cy="215444"/>
          </a:xfrm>
        </p:grpSpPr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C14EC6F2-D668-EEDE-B5B4-B84999326247}"/>
                </a:ext>
              </a:extLst>
            </p:cNvPr>
            <p:cNvSpPr/>
            <p:nvPr/>
          </p:nvSpPr>
          <p:spPr>
            <a:xfrm>
              <a:off x="5217858" y="350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2D8242C-FC11-6CA5-5FCD-9186665AAB35}"/>
                </a:ext>
              </a:extLst>
            </p:cNvPr>
            <p:cNvSpPr txBox="1"/>
            <p:nvPr/>
          </p:nvSpPr>
          <p:spPr>
            <a:xfrm>
              <a:off x="5663159" y="346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양양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더퍼스트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D2759D88-DAE4-0442-75B6-3BE6693B14C2}"/>
              </a:ext>
            </a:extLst>
          </p:cNvPr>
          <p:cNvGrpSpPr/>
          <p:nvPr/>
        </p:nvGrpSpPr>
        <p:grpSpPr>
          <a:xfrm>
            <a:off x="1397119" y="3312859"/>
            <a:ext cx="2148143" cy="338554"/>
            <a:chOff x="717917" y="4527717"/>
            <a:chExt cx="2148143" cy="338554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9B03E62E-2D93-0410-3F1C-B215405DEF22}"/>
                </a:ext>
              </a:extLst>
            </p:cNvPr>
            <p:cNvSpPr/>
            <p:nvPr/>
          </p:nvSpPr>
          <p:spPr>
            <a:xfrm>
              <a:off x="717917" y="4568848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04" name="TextBox 4103">
              <a:extLst>
                <a:ext uri="{FF2B5EF4-FFF2-40B4-BE49-F238E27FC236}">
                  <a16:creationId xmlns:a16="http://schemas.microsoft.com/office/drawing/2014/main" id="{A6B080EC-2AB4-BC04-8655-8A062C25B3D9}"/>
                </a:ext>
              </a:extLst>
            </p:cNvPr>
            <p:cNvSpPr txBox="1"/>
            <p:nvPr/>
          </p:nvSpPr>
          <p:spPr>
            <a:xfrm>
              <a:off x="1163218" y="4527717"/>
              <a:ext cx="170284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수원 금호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리첸시아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퍼스티지</a:t>
              </a:r>
              <a:endPara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endParaRPr>
            </a:p>
            <a:p>
              <a:r>
                <a:rPr lang="en-US" altLang="ko-KR" sz="800" dirty="0">
                  <a:latin typeface="+mn-ea"/>
                </a:rPr>
                <a:t>(2</a:t>
              </a:r>
              <a:r>
                <a:rPr lang="ko-KR" altLang="en-US" sz="800" dirty="0">
                  <a:latin typeface="+mn-ea"/>
                </a:rPr>
                <a:t>단지</a:t>
              </a:r>
              <a:r>
                <a:rPr lang="en-US" altLang="ko-KR" sz="800" dirty="0">
                  <a:latin typeface="+mn-ea"/>
                </a:rPr>
                <a:t>)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05" name="그룹 4104">
            <a:extLst>
              <a:ext uri="{FF2B5EF4-FFF2-40B4-BE49-F238E27FC236}">
                <a16:creationId xmlns:a16="http://schemas.microsoft.com/office/drawing/2014/main" id="{419C988D-8AB5-A81C-F94D-82A3436CFE32}"/>
              </a:ext>
            </a:extLst>
          </p:cNvPr>
          <p:cNvGrpSpPr/>
          <p:nvPr/>
        </p:nvGrpSpPr>
        <p:grpSpPr>
          <a:xfrm>
            <a:off x="1397119" y="3957796"/>
            <a:ext cx="2148143" cy="215444"/>
            <a:chOff x="5208975" y="4527717"/>
            <a:chExt cx="2148143" cy="215444"/>
          </a:xfrm>
        </p:grpSpPr>
        <p:sp>
          <p:nvSpPr>
            <p:cNvPr id="4107" name="사각형: 둥근 모서리 4106">
              <a:extLst>
                <a:ext uri="{FF2B5EF4-FFF2-40B4-BE49-F238E27FC236}">
                  <a16:creationId xmlns:a16="http://schemas.microsoft.com/office/drawing/2014/main" id="{547D6469-9091-6A2D-5ADC-0B5B6AFB75B5}"/>
                </a:ext>
              </a:extLst>
            </p:cNvPr>
            <p:cNvSpPr/>
            <p:nvPr/>
          </p:nvSpPr>
          <p:spPr>
            <a:xfrm>
              <a:off x="5208975" y="4568848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09" name="TextBox 4108">
              <a:extLst>
                <a:ext uri="{FF2B5EF4-FFF2-40B4-BE49-F238E27FC236}">
                  <a16:creationId xmlns:a16="http://schemas.microsoft.com/office/drawing/2014/main" id="{C8209931-57EA-9748-5B7F-3C32D72EDD85}"/>
                </a:ext>
              </a:extLst>
            </p:cNvPr>
            <p:cNvSpPr txBox="1"/>
            <p:nvPr/>
          </p:nvSpPr>
          <p:spPr>
            <a:xfrm>
              <a:off x="5654276" y="4527717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문수로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 퍼스트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10" name="그룹 4109">
            <a:extLst>
              <a:ext uri="{FF2B5EF4-FFF2-40B4-BE49-F238E27FC236}">
                <a16:creationId xmlns:a16="http://schemas.microsoft.com/office/drawing/2014/main" id="{DAF8AF9C-1582-70C9-ED8A-DC28450AA90F}"/>
              </a:ext>
            </a:extLst>
          </p:cNvPr>
          <p:cNvGrpSpPr/>
          <p:nvPr/>
        </p:nvGrpSpPr>
        <p:grpSpPr>
          <a:xfrm>
            <a:off x="1397119" y="4493126"/>
            <a:ext cx="2148143" cy="215444"/>
            <a:chOff x="717917" y="5617211"/>
            <a:chExt cx="2148143" cy="215444"/>
          </a:xfrm>
        </p:grpSpPr>
        <p:sp>
          <p:nvSpPr>
            <p:cNvPr id="4111" name="사각형: 둥근 모서리 4110">
              <a:extLst>
                <a:ext uri="{FF2B5EF4-FFF2-40B4-BE49-F238E27FC236}">
                  <a16:creationId xmlns:a16="http://schemas.microsoft.com/office/drawing/2014/main" id="{45BE60C3-1BD7-1A2D-FE70-0F37D135E84E}"/>
                </a:ext>
              </a:extLst>
            </p:cNvPr>
            <p:cNvSpPr/>
            <p:nvPr/>
          </p:nvSpPr>
          <p:spPr>
            <a:xfrm>
              <a:off x="717917" y="565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12" name="TextBox 4111">
              <a:extLst>
                <a:ext uri="{FF2B5EF4-FFF2-40B4-BE49-F238E27FC236}">
                  <a16:creationId xmlns:a16="http://schemas.microsoft.com/office/drawing/2014/main" id="{23C6D595-0247-89AF-CCE8-342617290940}"/>
                </a:ext>
              </a:extLst>
            </p:cNvPr>
            <p:cNvSpPr txBox="1"/>
            <p:nvPr/>
          </p:nvSpPr>
          <p:spPr>
            <a:xfrm>
              <a:off x="1163218" y="561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도봉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리버파크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14" name="그룹 4113">
            <a:extLst>
              <a:ext uri="{FF2B5EF4-FFF2-40B4-BE49-F238E27FC236}">
                <a16:creationId xmlns:a16="http://schemas.microsoft.com/office/drawing/2014/main" id="{4A21913D-5125-5F7C-251F-B43313D46EDB}"/>
              </a:ext>
            </a:extLst>
          </p:cNvPr>
          <p:cNvGrpSpPr/>
          <p:nvPr/>
        </p:nvGrpSpPr>
        <p:grpSpPr>
          <a:xfrm>
            <a:off x="1397119" y="5080119"/>
            <a:ext cx="2148143" cy="215444"/>
            <a:chOff x="2952914" y="5617211"/>
            <a:chExt cx="2148143" cy="215444"/>
          </a:xfrm>
        </p:grpSpPr>
        <p:sp>
          <p:nvSpPr>
            <p:cNvPr id="4116" name="사각형: 둥근 모서리 4115">
              <a:extLst>
                <a:ext uri="{FF2B5EF4-FFF2-40B4-BE49-F238E27FC236}">
                  <a16:creationId xmlns:a16="http://schemas.microsoft.com/office/drawing/2014/main" id="{70BD7A2D-35F8-1873-8D39-4B21C4A3E3F8}"/>
                </a:ext>
              </a:extLst>
            </p:cNvPr>
            <p:cNvSpPr/>
            <p:nvPr/>
          </p:nvSpPr>
          <p:spPr>
            <a:xfrm>
              <a:off x="2952914" y="565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17" name="TextBox 4116">
              <a:extLst>
                <a:ext uri="{FF2B5EF4-FFF2-40B4-BE49-F238E27FC236}">
                  <a16:creationId xmlns:a16="http://schemas.microsoft.com/office/drawing/2014/main" id="{C7232DCD-A079-2D83-6E31-24D104CDA32A}"/>
                </a:ext>
              </a:extLst>
            </p:cNvPr>
            <p:cNvSpPr txBox="1"/>
            <p:nvPr/>
          </p:nvSpPr>
          <p:spPr>
            <a:xfrm>
              <a:off x="3398215" y="561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춘천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더퍼스트</a:t>
              </a:r>
              <a:endParaRPr lang="ko-KR" altLang="en-US" sz="800" dirty="0">
                <a:latin typeface="+mn-ea"/>
              </a:endParaRPr>
            </a:p>
          </p:txBody>
        </p:sp>
      </p:grpSp>
      <p:sp>
        <p:nvSpPr>
          <p:cNvPr id="4119" name="TextBox 4118">
            <a:extLst>
              <a:ext uri="{FF2B5EF4-FFF2-40B4-BE49-F238E27FC236}">
                <a16:creationId xmlns:a16="http://schemas.microsoft.com/office/drawing/2014/main" id="{E2F85D7D-6DF6-7661-8348-78471C5676E3}"/>
              </a:ext>
            </a:extLst>
          </p:cNvPr>
          <p:cNvSpPr txBox="1"/>
          <p:nvPr/>
        </p:nvSpPr>
        <p:spPr>
          <a:xfrm>
            <a:off x="3564695" y="2266063"/>
            <a:ext cx="21568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666666"/>
                </a:solidFill>
                <a:effectLst/>
                <a:latin typeface="+mn-ea"/>
              </a:rPr>
              <a:t>인천광역시 서구 오류동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+mn-ea"/>
              </a:rPr>
              <a:t>1719-4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+mn-ea"/>
              </a:rPr>
              <a:t>번지 일원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122" name="그룹 4121">
            <a:extLst>
              <a:ext uri="{FF2B5EF4-FFF2-40B4-BE49-F238E27FC236}">
                <a16:creationId xmlns:a16="http://schemas.microsoft.com/office/drawing/2014/main" id="{53087E90-E263-2CE6-E848-3A33BBCDF4E3}"/>
              </a:ext>
            </a:extLst>
          </p:cNvPr>
          <p:cNvGrpSpPr/>
          <p:nvPr/>
        </p:nvGrpSpPr>
        <p:grpSpPr>
          <a:xfrm>
            <a:off x="643021" y="2671612"/>
            <a:ext cx="670567" cy="485932"/>
            <a:chOff x="595229" y="1921469"/>
            <a:chExt cx="670567" cy="485932"/>
          </a:xfrm>
        </p:grpSpPr>
        <p:sp>
          <p:nvSpPr>
            <p:cNvPr id="4123" name="TextBox 4122">
              <a:extLst>
                <a:ext uri="{FF2B5EF4-FFF2-40B4-BE49-F238E27FC236}">
                  <a16:creationId xmlns:a16="http://schemas.microsoft.com/office/drawing/2014/main" id="{EC7711C4-99CA-61D6-4BB9-AE8DDE476C41}"/>
                </a:ext>
              </a:extLst>
            </p:cNvPr>
            <p:cNvSpPr txBox="1"/>
            <p:nvPr/>
          </p:nvSpPr>
          <p:spPr>
            <a:xfrm>
              <a:off x="595229" y="2068847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6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4124" name="TextBox 4123">
              <a:extLst>
                <a:ext uri="{FF2B5EF4-FFF2-40B4-BE49-F238E27FC236}">
                  <a16:creationId xmlns:a16="http://schemas.microsoft.com/office/drawing/2014/main" id="{B4D97012-B5C0-AC9C-D5BE-A199FB70AB44}"/>
                </a:ext>
              </a:extLst>
            </p:cNvPr>
            <p:cNvSpPr txBox="1"/>
            <p:nvPr/>
          </p:nvSpPr>
          <p:spPr>
            <a:xfrm>
              <a:off x="606642" y="1921469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June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4125" name="직선 연결선 4124">
            <a:extLst>
              <a:ext uri="{FF2B5EF4-FFF2-40B4-BE49-F238E27FC236}">
                <a16:creationId xmlns:a16="http://schemas.microsoft.com/office/drawing/2014/main" id="{D29957E5-CDFE-67B7-8DE9-94274295DDD2}"/>
              </a:ext>
            </a:extLst>
          </p:cNvPr>
          <p:cNvCxnSpPr/>
          <p:nvPr/>
        </p:nvCxnSpPr>
        <p:spPr>
          <a:xfrm>
            <a:off x="606642" y="3188894"/>
            <a:ext cx="67593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26" name="그룹 4125">
            <a:extLst>
              <a:ext uri="{FF2B5EF4-FFF2-40B4-BE49-F238E27FC236}">
                <a16:creationId xmlns:a16="http://schemas.microsoft.com/office/drawing/2014/main" id="{E5A4D7F9-EF11-EA33-F81C-32C76DBD56E3}"/>
              </a:ext>
            </a:extLst>
          </p:cNvPr>
          <p:cNvGrpSpPr/>
          <p:nvPr/>
        </p:nvGrpSpPr>
        <p:grpSpPr>
          <a:xfrm>
            <a:off x="643021" y="3250461"/>
            <a:ext cx="670567" cy="485932"/>
            <a:chOff x="595229" y="1921469"/>
            <a:chExt cx="670567" cy="485932"/>
          </a:xfrm>
        </p:grpSpPr>
        <p:sp>
          <p:nvSpPr>
            <p:cNvPr id="4127" name="TextBox 4126">
              <a:extLst>
                <a:ext uri="{FF2B5EF4-FFF2-40B4-BE49-F238E27FC236}">
                  <a16:creationId xmlns:a16="http://schemas.microsoft.com/office/drawing/2014/main" id="{EB0C04AA-C771-04A9-2505-FABF962010CD}"/>
                </a:ext>
              </a:extLst>
            </p:cNvPr>
            <p:cNvSpPr txBox="1"/>
            <p:nvPr/>
          </p:nvSpPr>
          <p:spPr>
            <a:xfrm>
              <a:off x="595229" y="2068847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7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4128" name="TextBox 4127">
              <a:extLst>
                <a:ext uri="{FF2B5EF4-FFF2-40B4-BE49-F238E27FC236}">
                  <a16:creationId xmlns:a16="http://schemas.microsoft.com/office/drawing/2014/main" id="{2862959E-A333-A5DC-2493-33A397F2543D}"/>
                </a:ext>
              </a:extLst>
            </p:cNvPr>
            <p:cNvSpPr txBox="1"/>
            <p:nvPr/>
          </p:nvSpPr>
          <p:spPr>
            <a:xfrm>
              <a:off x="606642" y="1921469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July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4129" name="직선 연결선 4128">
            <a:extLst>
              <a:ext uri="{FF2B5EF4-FFF2-40B4-BE49-F238E27FC236}">
                <a16:creationId xmlns:a16="http://schemas.microsoft.com/office/drawing/2014/main" id="{789DD80E-25B6-DCE3-9171-A7D21777B2A5}"/>
              </a:ext>
            </a:extLst>
          </p:cNvPr>
          <p:cNvCxnSpPr/>
          <p:nvPr/>
        </p:nvCxnSpPr>
        <p:spPr>
          <a:xfrm>
            <a:off x="606642" y="3767743"/>
            <a:ext cx="67593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1" name="그룹 4130">
            <a:extLst>
              <a:ext uri="{FF2B5EF4-FFF2-40B4-BE49-F238E27FC236}">
                <a16:creationId xmlns:a16="http://schemas.microsoft.com/office/drawing/2014/main" id="{45A370AF-17BE-866B-D3B7-C8CDCBC9DE2F}"/>
              </a:ext>
            </a:extLst>
          </p:cNvPr>
          <p:cNvGrpSpPr/>
          <p:nvPr/>
        </p:nvGrpSpPr>
        <p:grpSpPr>
          <a:xfrm>
            <a:off x="643021" y="3785674"/>
            <a:ext cx="670567" cy="485932"/>
            <a:chOff x="595229" y="1921469"/>
            <a:chExt cx="670567" cy="485932"/>
          </a:xfrm>
        </p:grpSpPr>
        <p:sp>
          <p:nvSpPr>
            <p:cNvPr id="4132" name="TextBox 4131">
              <a:extLst>
                <a:ext uri="{FF2B5EF4-FFF2-40B4-BE49-F238E27FC236}">
                  <a16:creationId xmlns:a16="http://schemas.microsoft.com/office/drawing/2014/main" id="{233F2F94-1F8E-AA93-9EF4-DA9011D4E63D}"/>
                </a:ext>
              </a:extLst>
            </p:cNvPr>
            <p:cNvSpPr txBox="1"/>
            <p:nvPr/>
          </p:nvSpPr>
          <p:spPr>
            <a:xfrm>
              <a:off x="595229" y="2068847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9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4133" name="TextBox 4132">
              <a:extLst>
                <a:ext uri="{FF2B5EF4-FFF2-40B4-BE49-F238E27FC236}">
                  <a16:creationId xmlns:a16="http://schemas.microsoft.com/office/drawing/2014/main" id="{CD966352-2356-495F-42A2-A28D69BC64A3}"/>
                </a:ext>
              </a:extLst>
            </p:cNvPr>
            <p:cNvSpPr txBox="1"/>
            <p:nvPr/>
          </p:nvSpPr>
          <p:spPr>
            <a:xfrm>
              <a:off x="606642" y="1921469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 err="1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Septembe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4134" name="직선 연결선 4133">
            <a:extLst>
              <a:ext uri="{FF2B5EF4-FFF2-40B4-BE49-F238E27FC236}">
                <a16:creationId xmlns:a16="http://schemas.microsoft.com/office/drawing/2014/main" id="{02E77981-9103-00D9-1BEF-C253C0F7AA14}"/>
              </a:ext>
            </a:extLst>
          </p:cNvPr>
          <p:cNvCxnSpPr/>
          <p:nvPr/>
        </p:nvCxnSpPr>
        <p:spPr>
          <a:xfrm>
            <a:off x="606642" y="4302956"/>
            <a:ext cx="67593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35" name="그룹 4134">
            <a:extLst>
              <a:ext uri="{FF2B5EF4-FFF2-40B4-BE49-F238E27FC236}">
                <a16:creationId xmlns:a16="http://schemas.microsoft.com/office/drawing/2014/main" id="{D05EB186-43DA-DC70-BD54-D3C96E5EA770}"/>
              </a:ext>
            </a:extLst>
          </p:cNvPr>
          <p:cNvGrpSpPr/>
          <p:nvPr/>
        </p:nvGrpSpPr>
        <p:grpSpPr>
          <a:xfrm>
            <a:off x="643021" y="4385404"/>
            <a:ext cx="670567" cy="485932"/>
            <a:chOff x="595229" y="1921469"/>
            <a:chExt cx="670567" cy="485932"/>
          </a:xfrm>
        </p:grpSpPr>
        <p:sp>
          <p:nvSpPr>
            <p:cNvPr id="4143" name="TextBox 4142">
              <a:extLst>
                <a:ext uri="{FF2B5EF4-FFF2-40B4-BE49-F238E27FC236}">
                  <a16:creationId xmlns:a16="http://schemas.microsoft.com/office/drawing/2014/main" id="{FCBFDCBC-ADEE-2372-7762-2D2AC1B63B28}"/>
                </a:ext>
              </a:extLst>
            </p:cNvPr>
            <p:cNvSpPr txBox="1"/>
            <p:nvPr/>
          </p:nvSpPr>
          <p:spPr>
            <a:xfrm>
              <a:off x="595229" y="2068847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10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4144" name="TextBox 4143">
              <a:extLst>
                <a:ext uri="{FF2B5EF4-FFF2-40B4-BE49-F238E27FC236}">
                  <a16:creationId xmlns:a16="http://schemas.microsoft.com/office/drawing/2014/main" id="{27573655-B573-0341-6A91-8580E18B2533}"/>
                </a:ext>
              </a:extLst>
            </p:cNvPr>
            <p:cNvSpPr txBox="1"/>
            <p:nvPr/>
          </p:nvSpPr>
          <p:spPr>
            <a:xfrm>
              <a:off x="606642" y="1921469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October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4145" name="직선 연결선 4144">
            <a:extLst>
              <a:ext uri="{FF2B5EF4-FFF2-40B4-BE49-F238E27FC236}">
                <a16:creationId xmlns:a16="http://schemas.microsoft.com/office/drawing/2014/main" id="{F9E98292-E08C-D91D-9A11-4A8E6AC2BFCC}"/>
              </a:ext>
            </a:extLst>
          </p:cNvPr>
          <p:cNvCxnSpPr/>
          <p:nvPr/>
        </p:nvCxnSpPr>
        <p:spPr>
          <a:xfrm>
            <a:off x="606642" y="4902686"/>
            <a:ext cx="67593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46" name="그룹 4145">
            <a:extLst>
              <a:ext uri="{FF2B5EF4-FFF2-40B4-BE49-F238E27FC236}">
                <a16:creationId xmlns:a16="http://schemas.microsoft.com/office/drawing/2014/main" id="{28D72342-2ED6-971D-5FF9-2680548C927B}"/>
              </a:ext>
            </a:extLst>
          </p:cNvPr>
          <p:cNvGrpSpPr/>
          <p:nvPr/>
        </p:nvGrpSpPr>
        <p:grpSpPr>
          <a:xfrm>
            <a:off x="643021" y="4960995"/>
            <a:ext cx="670567" cy="485932"/>
            <a:chOff x="595229" y="1921469"/>
            <a:chExt cx="670567" cy="485932"/>
          </a:xfrm>
        </p:grpSpPr>
        <p:sp>
          <p:nvSpPr>
            <p:cNvPr id="4147" name="TextBox 4146">
              <a:extLst>
                <a:ext uri="{FF2B5EF4-FFF2-40B4-BE49-F238E27FC236}">
                  <a16:creationId xmlns:a16="http://schemas.microsoft.com/office/drawing/2014/main" id="{C0BC31D2-7B16-8A75-8B3C-761FCAE0F96C}"/>
                </a:ext>
              </a:extLst>
            </p:cNvPr>
            <p:cNvSpPr txBox="1"/>
            <p:nvPr/>
          </p:nvSpPr>
          <p:spPr>
            <a:xfrm>
              <a:off x="595229" y="2068847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11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4148" name="TextBox 4147">
              <a:extLst>
                <a:ext uri="{FF2B5EF4-FFF2-40B4-BE49-F238E27FC236}">
                  <a16:creationId xmlns:a16="http://schemas.microsoft.com/office/drawing/2014/main" id="{339073B6-D219-7100-D211-FAC87F0A7AA4}"/>
                </a:ext>
              </a:extLst>
            </p:cNvPr>
            <p:cNvSpPr txBox="1"/>
            <p:nvPr/>
          </p:nvSpPr>
          <p:spPr>
            <a:xfrm>
              <a:off x="606642" y="1921469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November</a:t>
              </a:r>
              <a:endParaRPr lang="ko-KR" altLang="en-US" sz="800" dirty="0">
                <a:latin typeface="+mn-ea"/>
              </a:endParaRPr>
            </a:p>
          </p:txBody>
        </p:sp>
      </p:grpSp>
      <p:cxnSp>
        <p:nvCxnSpPr>
          <p:cNvPr id="4149" name="직선 연결선 4148">
            <a:extLst>
              <a:ext uri="{FF2B5EF4-FFF2-40B4-BE49-F238E27FC236}">
                <a16:creationId xmlns:a16="http://schemas.microsoft.com/office/drawing/2014/main" id="{D2502BA5-92D7-1886-ED0C-FF8454170962}"/>
              </a:ext>
            </a:extLst>
          </p:cNvPr>
          <p:cNvCxnSpPr/>
          <p:nvPr/>
        </p:nvCxnSpPr>
        <p:spPr>
          <a:xfrm>
            <a:off x="606642" y="5478277"/>
            <a:ext cx="675935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2" name="TextBox 4151">
            <a:extLst>
              <a:ext uri="{FF2B5EF4-FFF2-40B4-BE49-F238E27FC236}">
                <a16:creationId xmlns:a16="http://schemas.microsoft.com/office/drawing/2014/main" id="{FBD19C3D-F846-93A6-862A-C3282616A12C}"/>
              </a:ext>
            </a:extLst>
          </p:cNvPr>
          <p:cNvSpPr txBox="1"/>
          <p:nvPr/>
        </p:nvSpPr>
        <p:spPr>
          <a:xfrm>
            <a:off x="3564695" y="2784460"/>
            <a:ext cx="21568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강원도 양양군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양양읍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구교리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57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번지 일원</a:t>
            </a:r>
            <a:endParaRPr lang="ko-KR" altLang="en-US" sz="800" dirty="0">
              <a:latin typeface="+mn-ea"/>
            </a:endParaRPr>
          </a:p>
        </p:txBody>
      </p:sp>
      <p:sp>
        <p:nvSpPr>
          <p:cNvPr id="4154" name="TextBox 4153">
            <a:extLst>
              <a:ext uri="{FF2B5EF4-FFF2-40B4-BE49-F238E27FC236}">
                <a16:creationId xmlns:a16="http://schemas.microsoft.com/office/drawing/2014/main" id="{EC734392-C3B7-AEC2-6009-19662B746A95}"/>
              </a:ext>
            </a:extLst>
          </p:cNvPr>
          <p:cNvSpPr txBox="1"/>
          <p:nvPr/>
        </p:nvSpPr>
        <p:spPr>
          <a:xfrm>
            <a:off x="3564694" y="3379228"/>
            <a:ext cx="25173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경기도 권선구 고색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지구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상업ㆍ업무용지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B2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블록</a:t>
            </a:r>
            <a:endParaRPr lang="ko-KR" altLang="en-US" sz="800" dirty="0">
              <a:latin typeface="+mn-ea"/>
            </a:endParaRPr>
          </a:p>
        </p:txBody>
      </p:sp>
      <p:sp>
        <p:nvSpPr>
          <p:cNvPr id="4156" name="TextBox 4155">
            <a:extLst>
              <a:ext uri="{FF2B5EF4-FFF2-40B4-BE49-F238E27FC236}">
                <a16:creationId xmlns:a16="http://schemas.microsoft.com/office/drawing/2014/main" id="{EA396D60-4A6C-149E-76CA-FA494CB0D8DF}"/>
              </a:ext>
            </a:extLst>
          </p:cNvPr>
          <p:cNvSpPr txBox="1"/>
          <p:nvPr/>
        </p:nvSpPr>
        <p:spPr>
          <a:xfrm>
            <a:off x="3564695" y="3930576"/>
            <a:ext cx="21568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울산시 남구 신정동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1154-7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번지 일원</a:t>
            </a:r>
            <a:endParaRPr lang="ko-KR" altLang="en-US" sz="800" dirty="0">
              <a:latin typeface="+mn-ea"/>
            </a:endParaRPr>
          </a:p>
        </p:txBody>
      </p:sp>
      <p:sp>
        <p:nvSpPr>
          <p:cNvPr id="4158" name="TextBox 4157">
            <a:extLst>
              <a:ext uri="{FF2B5EF4-FFF2-40B4-BE49-F238E27FC236}">
                <a16:creationId xmlns:a16="http://schemas.microsoft.com/office/drawing/2014/main" id="{F083F9A0-F139-AD6C-8D68-6BCCAA07E2A1}"/>
              </a:ext>
            </a:extLst>
          </p:cNvPr>
          <p:cNvSpPr txBox="1"/>
          <p:nvPr/>
        </p:nvSpPr>
        <p:spPr>
          <a:xfrm>
            <a:off x="3564695" y="4489747"/>
            <a:ext cx="21568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서울시 도봉구 도봉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동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95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번지 일원</a:t>
            </a:r>
            <a:endParaRPr lang="ko-KR" altLang="en-US" sz="800" dirty="0">
              <a:latin typeface="+mn-ea"/>
            </a:endParaRPr>
          </a:p>
        </p:txBody>
      </p:sp>
      <p:sp>
        <p:nvSpPr>
          <p:cNvPr id="4160" name="TextBox 4159">
            <a:extLst>
              <a:ext uri="{FF2B5EF4-FFF2-40B4-BE49-F238E27FC236}">
                <a16:creationId xmlns:a16="http://schemas.microsoft.com/office/drawing/2014/main" id="{5F0DAA12-26E0-554C-0EAB-898DD53F6922}"/>
              </a:ext>
            </a:extLst>
          </p:cNvPr>
          <p:cNvSpPr txBox="1"/>
          <p:nvPr/>
        </p:nvSpPr>
        <p:spPr>
          <a:xfrm>
            <a:off x="3564695" y="5074837"/>
            <a:ext cx="215683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강원도 춘천시 동면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만천리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785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번지 일원</a:t>
            </a:r>
            <a:endParaRPr lang="ko-KR" altLang="en-US" sz="800" dirty="0"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32CAB1A-127F-3E92-E5DD-8030DDDE6DDA}"/>
              </a:ext>
            </a:extLst>
          </p:cNvPr>
          <p:cNvSpPr/>
          <p:nvPr/>
        </p:nvSpPr>
        <p:spPr>
          <a:xfrm>
            <a:off x="442260" y="2205824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1ED05C8-B953-5ECC-B846-62F302A2AB4B}"/>
              </a:ext>
            </a:extLst>
          </p:cNvPr>
          <p:cNvSpPr/>
          <p:nvPr/>
        </p:nvSpPr>
        <p:spPr>
          <a:xfrm>
            <a:off x="6451003" y="2213631"/>
            <a:ext cx="757876" cy="24939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BA23A3D-55AC-0ABD-7E07-EEF0D2D9B89D}"/>
              </a:ext>
            </a:extLst>
          </p:cNvPr>
          <p:cNvSpPr/>
          <p:nvPr/>
        </p:nvSpPr>
        <p:spPr>
          <a:xfrm>
            <a:off x="6451003" y="2768038"/>
            <a:ext cx="757876" cy="24939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9F955B4-5199-3FD7-F3E1-0A338F56162C}"/>
              </a:ext>
            </a:extLst>
          </p:cNvPr>
          <p:cNvSpPr/>
          <p:nvPr/>
        </p:nvSpPr>
        <p:spPr>
          <a:xfrm>
            <a:off x="6451003" y="3375418"/>
            <a:ext cx="757876" cy="24939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6EBFE57-543C-EAC7-74B8-7E8C667F79F7}"/>
              </a:ext>
            </a:extLst>
          </p:cNvPr>
          <p:cNvSpPr/>
          <p:nvPr/>
        </p:nvSpPr>
        <p:spPr>
          <a:xfrm>
            <a:off x="6451003" y="3924680"/>
            <a:ext cx="757876" cy="24939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CC7226C-E67D-CA08-CC8C-83F70238E4E2}"/>
              </a:ext>
            </a:extLst>
          </p:cNvPr>
          <p:cNvSpPr/>
          <p:nvPr/>
        </p:nvSpPr>
        <p:spPr>
          <a:xfrm>
            <a:off x="6451003" y="4459893"/>
            <a:ext cx="757876" cy="24939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BF91174-7F00-9845-A11B-1820943CB896}"/>
              </a:ext>
            </a:extLst>
          </p:cNvPr>
          <p:cNvSpPr/>
          <p:nvPr/>
        </p:nvSpPr>
        <p:spPr>
          <a:xfrm>
            <a:off x="6451003" y="5096083"/>
            <a:ext cx="757876" cy="24939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40CD7F-579E-839E-E996-1FF2CEFBC572}"/>
              </a:ext>
            </a:extLst>
          </p:cNvPr>
          <p:cNvGrpSpPr/>
          <p:nvPr/>
        </p:nvGrpSpPr>
        <p:grpSpPr>
          <a:xfrm>
            <a:off x="5217148" y="1631789"/>
            <a:ext cx="966245" cy="303857"/>
            <a:chOff x="6242634" y="1631789"/>
            <a:chExt cx="966245" cy="303857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1D1422BF-64BB-3BC1-6BE2-1EA885E2C1A3}"/>
                </a:ext>
              </a:extLst>
            </p:cNvPr>
            <p:cNvSpPr/>
            <p:nvPr/>
          </p:nvSpPr>
          <p:spPr>
            <a:xfrm>
              <a:off x="6242634" y="1631789"/>
              <a:ext cx="966245" cy="303857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목록 보기</a:t>
              </a:r>
            </a:p>
          </p:txBody>
        </p:sp>
        <p:sp>
          <p:nvSpPr>
            <p:cNvPr id="24" name="Menu">
              <a:extLst>
                <a:ext uri="{FF2B5EF4-FFF2-40B4-BE49-F238E27FC236}">
                  <a16:creationId xmlns:a16="http://schemas.microsoft.com/office/drawing/2014/main" id="{902CF374-6302-68BB-76C7-AB3EAE2B4E4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61074" y="1735985"/>
              <a:ext cx="142469" cy="97773"/>
            </a:xfrm>
            <a:custGeom>
              <a:avLst/>
              <a:gdLst>
                <a:gd name="T0" fmla="*/ 0 w 1411"/>
                <a:gd name="T1" fmla="*/ 0 h 977"/>
                <a:gd name="T2" fmla="*/ 0 w 1411"/>
                <a:gd name="T3" fmla="*/ 108 h 977"/>
                <a:gd name="T4" fmla="*/ 1411 w 1411"/>
                <a:gd name="T5" fmla="*/ 108 h 977"/>
                <a:gd name="T6" fmla="*/ 1411 w 1411"/>
                <a:gd name="T7" fmla="*/ 0 h 977"/>
                <a:gd name="T8" fmla="*/ 0 w 1411"/>
                <a:gd name="T9" fmla="*/ 0 h 977"/>
                <a:gd name="T10" fmla="*/ 0 w 1411"/>
                <a:gd name="T11" fmla="*/ 434 h 977"/>
                <a:gd name="T12" fmla="*/ 0 w 1411"/>
                <a:gd name="T13" fmla="*/ 542 h 977"/>
                <a:gd name="T14" fmla="*/ 1411 w 1411"/>
                <a:gd name="T15" fmla="*/ 542 h 977"/>
                <a:gd name="T16" fmla="*/ 1411 w 1411"/>
                <a:gd name="T17" fmla="*/ 434 h 977"/>
                <a:gd name="T18" fmla="*/ 0 w 1411"/>
                <a:gd name="T19" fmla="*/ 434 h 977"/>
                <a:gd name="T20" fmla="*/ 0 w 1411"/>
                <a:gd name="T21" fmla="*/ 868 h 977"/>
                <a:gd name="T22" fmla="*/ 0 w 1411"/>
                <a:gd name="T23" fmla="*/ 977 h 977"/>
                <a:gd name="T24" fmla="*/ 1411 w 1411"/>
                <a:gd name="T25" fmla="*/ 977 h 977"/>
                <a:gd name="T26" fmla="*/ 1411 w 1411"/>
                <a:gd name="T27" fmla="*/ 868 h 977"/>
                <a:gd name="T28" fmla="*/ 0 w 1411"/>
                <a:gd name="T29" fmla="*/ 868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1" h="977">
                  <a:moveTo>
                    <a:pt x="0" y="0"/>
                  </a:moveTo>
                  <a:lnTo>
                    <a:pt x="0" y="108"/>
                  </a:lnTo>
                  <a:lnTo>
                    <a:pt x="1411" y="108"/>
                  </a:lnTo>
                  <a:lnTo>
                    <a:pt x="1411" y="0"/>
                  </a:lnTo>
                  <a:lnTo>
                    <a:pt x="0" y="0"/>
                  </a:lnTo>
                  <a:close/>
                  <a:moveTo>
                    <a:pt x="0" y="434"/>
                  </a:moveTo>
                  <a:lnTo>
                    <a:pt x="0" y="542"/>
                  </a:lnTo>
                  <a:lnTo>
                    <a:pt x="1411" y="542"/>
                  </a:lnTo>
                  <a:lnTo>
                    <a:pt x="1411" y="434"/>
                  </a:lnTo>
                  <a:lnTo>
                    <a:pt x="0" y="434"/>
                  </a:lnTo>
                  <a:close/>
                  <a:moveTo>
                    <a:pt x="0" y="868"/>
                  </a:moveTo>
                  <a:lnTo>
                    <a:pt x="0" y="977"/>
                  </a:lnTo>
                  <a:lnTo>
                    <a:pt x="1411" y="977"/>
                  </a:lnTo>
                  <a:lnTo>
                    <a:pt x="1411" y="868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A48EDFD-9FD3-7A35-C9E3-C5B40D021D2B}"/>
              </a:ext>
            </a:extLst>
          </p:cNvPr>
          <p:cNvSpPr/>
          <p:nvPr/>
        </p:nvSpPr>
        <p:spPr>
          <a:xfrm>
            <a:off x="7983071" y="5846119"/>
            <a:ext cx="1833282" cy="675703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분양일정 기본 화면은 목록보기 화면으로 변경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164421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7A6D7C7B-92BF-E906-DBC8-9219DFFA291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공통항목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CE1CB-D623-4056-012C-23201D51CE37}"/>
              </a:ext>
            </a:extLst>
          </p:cNvPr>
          <p:cNvSpPr txBox="1"/>
          <p:nvPr/>
        </p:nvSpPr>
        <p:spPr>
          <a:xfrm>
            <a:off x="330795" y="805602"/>
            <a:ext cx="1085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9875" indent="-269875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ko-KR" altLang="en-US" sz="1400" b="1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공통사항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12623-AFB7-048F-8909-99907177823E}"/>
              </a:ext>
            </a:extLst>
          </p:cNvPr>
          <p:cNvSpPr txBox="1"/>
          <p:nvPr/>
        </p:nvSpPr>
        <p:spPr>
          <a:xfrm>
            <a:off x="743024" y="1195346"/>
            <a:ext cx="7929030" cy="5257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9273" indent="-219273">
              <a:spcAft>
                <a:spcPts val="488"/>
              </a:spcAft>
              <a:buFont typeface="Wingdings" panose="05000000000000000000" pitchFamily="2" charset="2"/>
              <a:buChar char="§"/>
            </a:pPr>
            <a:r>
              <a:rPr lang="ko-KR" altLang="en-US" sz="1200" b="1" spc="-4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홈페이지를 지원하는 브라우저는 총 </a:t>
            </a:r>
            <a:r>
              <a:rPr lang="en-US" altLang="ko-KR" sz="1200" b="1" spc="-4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1200" b="1" spc="-4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 </a:t>
            </a:r>
            <a:r>
              <a:rPr lang="en-US" altLang="ko-KR" sz="1200" b="1" spc="-4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Chrome, </a:t>
            </a: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Microsoft Edge</a:t>
            </a:r>
            <a:r>
              <a:rPr lang="en-US" altLang="ko-KR" sz="1200" b="1" spc="-4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Safari, Firefox, Opera, Whale Browser </a:t>
            </a:r>
            <a:r>
              <a:rPr lang="ko-KR" altLang="en-US" sz="1200" b="1" spc="-4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정의한다</a:t>
            </a:r>
            <a:r>
              <a:rPr lang="en-US" altLang="ko-KR" sz="1200" b="1" spc="-41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marL="269875" indent="-269875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b="1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해상도는 가로 </a:t>
            </a:r>
            <a:r>
              <a:rPr lang="en-US" altLang="ko-KR" sz="1200" b="1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1920 pixel </a:t>
            </a:r>
            <a:r>
              <a:rPr lang="ko-KR" altLang="en-US" sz="1200" b="1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기준으로 정의한다</a:t>
            </a:r>
            <a:r>
              <a:rPr lang="en-US" altLang="ko-KR" sz="1200" b="1" spc="-5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graphicFrame>
        <p:nvGraphicFramePr>
          <p:cNvPr id="5" name="Group 128">
            <a:extLst>
              <a:ext uri="{FF2B5EF4-FFF2-40B4-BE49-F238E27FC236}">
                <a16:creationId xmlns:a16="http://schemas.microsoft.com/office/drawing/2014/main" id="{DC314FD2-02D7-E9C2-B87B-91690A1CF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1355011"/>
              </p:ext>
            </p:extLst>
          </p:nvPr>
        </p:nvGraphicFramePr>
        <p:xfrm>
          <a:off x="811199" y="2479998"/>
          <a:ext cx="8283104" cy="2690424"/>
        </p:xfrm>
        <a:graphic>
          <a:graphicData uri="http://schemas.openxmlformats.org/drawingml/2006/table">
            <a:tbl>
              <a:tblPr/>
              <a:tblGrid>
                <a:gridCol w="1534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2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10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630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Window 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해상도 기준</a:t>
                      </a:r>
                    </a:p>
                  </a:txBody>
                  <a:tcPr marL="91428" marR="91428" marT="45704" marB="4570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권장해상도</a:t>
                      </a: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1920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  <a:cs typeface="+mn-cs"/>
                        </a:rPr>
                        <a:t>이상</a:t>
                      </a: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30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8" marR="91428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운영체제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Window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7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이상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30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브라우저 및 상태기준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지원브라우저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Microsoft Edge, Chrome, Safari, Firefox, Opera</a:t>
                      </a:r>
                      <a:endParaRPr kumimoji="0" lang="ko-KR" altLang="en-US" sz="10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  <a:cs typeface="+mn-cs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30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8" marR="91428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Scroll Bar</a:t>
                      </a: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가로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 :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지양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세로 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: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사용가능</a:t>
                      </a: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30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폰트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폰트체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30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8" marR="91428" marT="45704" marB="457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폰트사이즈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30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정렬기준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&amp;</a:t>
                      </a: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확장여부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정렬기준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630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8" marR="91428" marT="45704" marB="45704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확장여부</a:t>
                      </a:r>
                      <a:endParaRPr kumimoji="1" lang="ko-KR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사용자 화면해상도에 따라 콘텐츠 영역이 확장됨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(GNB </a:t>
                      </a:r>
                      <a:r>
                        <a:rPr kumimoji="1" lang="ko-KR" alt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고정</a:t>
                      </a:r>
                      <a:r>
                        <a:rPr kumimoji="1" lang="en-US" altLang="ko-KR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라운드 Regular" panose="020B0600000101010101" pitchFamily="50" charset="-127"/>
                          <a:ea typeface="나눔스퀘어라운드 Regular" panose="020B0600000101010101" pitchFamily="50" charset="-127"/>
                        </a:rPr>
                        <a:t>)</a:t>
                      </a:r>
                      <a:endParaRPr kumimoji="1" lang="ko-KR" altLang="ko-KR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라운드 Regular" panose="020B0600000101010101" pitchFamily="50" charset="-127"/>
                        <a:ea typeface="나눔스퀘어라운드 Regular" panose="020B0600000101010101" pitchFamily="50" charset="-127"/>
                      </a:endParaRPr>
                    </a:p>
                  </a:txBody>
                  <a:tcPr marL="91428" marR="91428" marT="45704" marB="45704" anchor="ctr" horzOverflow="overflow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3C731FA7-096C-50DC-69E1-22B8F9E5BD2C}"/>
              </a:ext>
            </a:extLst>
          </p:cNvPr>
          <p:cNvGrpSpPr/>
          <p:nvPr/>
        </p:nvGrpSpPr>
        <p:grpSpPr>
          <a:xfrm>
            <a:off x="155574" y="484860"/>
            <a:ext cx="9594851" cy="6082517"/>
            <a:chOff x="31294" y="484860"/>
            <a:chExt cx="7900131" cy="6082517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AF51C65-B87C-8B42-0F0D-729243E9425A}"/>
                </a:ext>
              </a:extLst>
            </p:cNvPr>
            <p:cNvSpPr/>
            <p:nvPr/>
          </p:nvSpPr>
          <p:spPr>
            <a:xfrm>
              <a:off x="31294" y="484860"/>
              <a:ext cx="7900131" cy="60825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8B70C7-D865-6D31-2B12-6E541C438574}"/>
                </a:ext>
              </a:extLst>
            </p:cNvPr>
            <p:cNvSpPr txBox="1"/>
            <p:nvPr/>
          </p:nvSpPr>
          <p:spPr>
            <a:xfrm>
              <a:off x="3135773" y="2041452"/>
              <a:ext cx="14534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600" b="1">
                  <a:latin typeface="+mn-ea"/>
                </a:rPr>
                <a:t>공통항목 정리 중</a:t>
              </a:r>
              <a:endParaRPr lang="ko-KR" altLang="en-US" sz="16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4137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B18A9359-B264-98F6-138D-4135507CBAA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70598096"/>
              </p:ext>
            </p:extLst>
          </p:nvPr>
        </p:nvGraphicFramePr>
        <p:xfrm>
          <a:off x="596900" y="2005495"/>
          <a:ext cx="6769101" cy="4097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6367">
                  <a:extLst>
                    <a:ext uri="{9D8B030D-6E8A-4147-A177-3AD203B41FA5}">
                      <a16:colId xmlns:a16="http://schemas.microsoft.com/office/drawing/2014/main" val="3747165356"/>
                    </a:ext>
                  </a:extLst>
                </a:gridCol>
                <a:gridCol w="2256367">
                  <a:extLst>
                    <a:ext uri="{9D8B030D-6E8A-4147-A177-3AD203B41FA5}">
                      <a16:colId xmlns:a16="http://schemas.microsoft.com/office/drawing/2014/main" val="2756186343"/>
                    </a:ext>
                  </a:extLst>
                </a:gridCol>
                <a:gridCol w="2256367">
                  <a:extLst>
                    <a:ext uri="{9D8B030D-6E8A-4147-A177-3AD203B41FA5}">
                      <a16:colId xmlns:a16="http://schemas.microsoft.com/office/drawing/2014/main" val="543625732"/>
                    </a:ext>
                  </a:extLst>
                </a:gridCol>
              </a:tblGrid>
              <a:tr h="7553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5769237"/>
                  </a:ext>
                </a:extLst>
              </a:tr>
              <a:tr h="183763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490477"/>
                  </a:ext>
                </a:extLst>
              </a:tr>
              <a:tr h="76862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092469"/>
                  </a:ext>
                </a:extLst>
              </a:tr>
              <a:tr h="73631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273045"/>
                  </a:ext>
                </a:extLst>
              </a:tr>
            </a:tbl>
          </a:graphicData>
        </a:graphic>
      </p:graphicFrame>
      <p:sp>
        <p:nvSpPr>
          <p:cNvPr id="51" name="내용 개체 틀 50">
            <a:extLst>
              <a:ext uri="{FF2B5EF4-FFF2-40B4-BE49-F238E27FC236}">
                <a16:creationId xmlns:a16="http://schemas.microsoft.com/office/drawing/2014/main" id="{0D5D64C5-4E5C-2A26-5367-B5738A99059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2" name="내용 개체 틀 51">
            <a:extLst>
              <a:ext uri="{FF2B5EF4-FFF2-40B4-BE49-F238E27FC236}">
                <a16:creationId xmlns:a16="http://schemas.microsoft.com/office/drawing/2014/main" id="{BDED9239-9612-20D6-1626-D20AE1BD59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136" name="표 4135">
            <a:extLst>
              <a:ext uri="{FF2B5EF4-FFF2-40B4-BE49-F238E27FC236}">
                <a16:creationId xmlns:a16="http://schemas.microsoft.com/office/drawing/2014/main" id="{5B2EBF4B-4BB7-651B-1E29-1A6AC12563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43285"/>
              </p:ext>
            </p:extLst>
          </p:nvPr>
        </p:nvGraphicFramePr>
        <p:xfrm>
          <a:off x="7931425" y="705659"/>
          <a:ext cx="1943281" cy="38085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분양완료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분양중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분양예정 외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상태값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확인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분양완료 표시된 내용은 입주단지로 구분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연도 선택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화살표로 이전연도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다음연도 선택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2010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년부터 선택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캘린더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목록 버튼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캘린더 보기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분양일정 메뉴 클릭 시 캘린더 보기 화면이 기본 화면으로 노출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목록 보기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 클릭 시 목록 화면으로 전환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분양일정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월에 해당하는 분양정보 표시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분양상태 아이콘과 분양단지명 함께 표시 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분양단지명 클릭 시 해당 상세화면으로 이동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월에 해당하는 모든 분양정보 표시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예를 들어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행이 기본이라면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분양정보가 있는 경우 그 월이 있는 행만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10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행 높이로 적용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나머지 월은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개 행 기본 높이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2852388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665735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90BC867-7966-E4CF-FA21-36DFD96AD779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분양일정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A4CE796-9F41-7543-1BAA-27455BEF9AC3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E5E59B4-1C96-12D1-EDDB-A8961554510B}"/>
              </a:ext>
            </a:extLst>
          </p:cNvPr>
          <p:cNvGrpSpPr/>
          <p:nvPr/>
        </p:nvGrpSpPr>
        <p:grpSpPr>
          <a:xfrm>
            <a:off x="1198313" y="721776"/>
            <a:ext cx="2624682" cy="215444"/>
            <a:chOff x="1198313" y="721776"/>
            <a:chExt cx="2624682" cy="215444"/>
          </a:xfrm>
        </p:grpSpPr>
        <p:sp>
          <p:nvSpPr>
            <p:cNvPr id="11" name="Go Home">
              <a:extLst>
                <a:ext uri="{FF2B5EF4-FFF2-40B4-BE49-F238E27FC236}">
                  <a16:creationId xmlns:a16="http://schemas.microsoft.com/office/drawing/2014/main" id="{3E1CA2BA-8123-5FF0-ECB1-D532E6F35BC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160D4E-6765-E129-62A8-80506A1C2AC6}"/>
                </a:ext>
              </a:extLst>
            </p:cNvPr>
            <p:cNvSpPr txBox="1"/>
            <p:nvPr/>
          </p:nvSpPr>
          <p:spPr>
            <a:xfrm>
              <a:off x="1320387" y="721776"/>
              <a:ext cx="25026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분양정보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분양단지     분양일정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EB70CFC-4255-2332-7F6E-2EF3C67E8B64}"/>
              </a:ext>
            </a:extLst>
          </p:cNvPr>
          <p:cNvCxnSpPr>
            <a:cxnSpLocks/>
          </p:cNvCxnSpPr>
          <p:nvPr/>
        </p:nvCxnSpPr>
        <p:spPr>
          <a:xfrm>
            <a:off x="3255400" y="951533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F82B5C2-685D-5551-F8AD-95CCA732E2D3}"/>
              </a:ext>
            </a:extLst>
          </p:cNvPr>
          <p:cNvGrpSpPr/>
          <p:nvPr/>
        </p:nvGrpSpPr>
        <p:grpSpPr>
          <a:xfrm>
            <a:off x="595229" y="2049818"/>
            <a:ext cx="879652" cy="338554"/>
            <a:chOff x="595229" y="2008018"/>
            <a:chExt cx="879652" cy="33855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C00E7F-F5F3-7680-4695-57C7A38B7995}"/>
                </a:ext>
              </a:extLst>
            </p:cNvPr>
            <p:cNvSpPr txBox="1"/>
            <p:nvPr/>
          </p:nvSpPr>
          <p:spPr>
            <a:xfrm>
              <a:off x="595229" y="200801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1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AD3830F-B653-CE0C-F212-DA7E04520C1E}"/>
                </a:ext>
              </a:extLst>
            </p:cNvPr>
            <p:cNvSpPr txBox="1"/>
            <p:nvPr/>
          </p:nvSpPr>
          <p:spPr>
            <a:xfrm>
              <a:off x="81572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+mn-ea"/>
                </a:rPr>
                <a:t>January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2913B12-0F9E-376D-926D-344E0A88662C}"/>
              </a:ext>
            </a:extLst>
          </p:cNvPr>
          <p:cNvGrpSpPr/>
          <p:nvPr/>
        </p:nvGrpSpPr>
        <p:grpSpPr>
          <a:xfrm>
            <a:off x="2869048" y="2049818"/>
            <a:ext cx="879652" cy="338554"/>
            <a:chOff x="595229" y="2008018"/>
            <a:chExt cx="879652" cy="3385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B9A7C73-8EC6-F57A-86D9-9CF5393C8121}"/>
                </a:ext>
              </a:extLst>
            </p:cNvPr>
            <p:cNvSpPr txBox="1"/>
            <p:nvPr/>
          </p:nvSpPr>
          <p:spPr>
            <a:xfrm>
              <a:off x="595229" y="200801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2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7F2C338-FA12-1AD4-B83B-BCAECC8ED842}"/>
                </a:ext>
              </a:extLst>
            </p:cNvPr>
            <p:cNvSpPr txBox="1"/>
            <p:nvPr/>
          </p:nvSpPr>
          <p:spPr>
            <a:xfrm>
              <a:off x="81572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February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7F4B804-5B0E-CABA-DC2C-BFC605DBAA27}"/>
              </a:ext>
            </a:extLst>
          </p:cNvPr>
          <p:cNvGrpSpPr/>
          <p:nvPr/>
        </p:nvGrpSpPr>
        <p:grpSpPr>
          <a:xfrm>
            <a:off x="5113083" y="2049818"/>
            <a:ext cx="879652" cy="338554"/>
            <a:chOff x="595229" y="2008018"/>
            <a:chExt cx="879652" cy="33855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726321F-BD23-C066-B634-BEB2553C1087}"/>
                </a:ext>
              </a:extLst>
            </p:cNvPr>
            <p:cNvSpPr txBox="1"/>
            <p:nvPr/>
          </p:nvSpPr>
          <p:spPr>
            <a:xfrm>
              <a:off x="595229" y="200801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3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94C462B-F4B1-0069-AC1E-3CEBDAD75CCD}"/>
                </a:ext>
              </a:extLst>
            </p:cNvPr>
            <p:cNvSpPr txBox="1"/>
            <p:nvPr/>
          </p:nvSpPr>
          <p:spPr>
            <a:xfrm>
              <a:off x="81572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March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BBA4AF-71E3-2D53-8E09-AE514F49E8A1}"/>
              </a:ext>
            </a:extLst>
          </p:cNvPr>
          <p:cNvGrpSpPr/>
          <p:nvPr/>
        </p:nvGrpSpPr>
        <p:grpSpPr>
          <a:xfrm>
            <a:off x="595229" y="2798894"/>
            <a:ext cx="879652" cy="338554"/>
            <a:chOff x="595229" y="2008018"/>
            <a:chExt cx="879652" cy="33855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FC64526-D7B9-343D-CA43-8FF1FAF9E3D4}"/>
                </a:ext>
              </a:extLst>
            </p:cNvPr>
            <p:cNvSpPr txBox="1"/>
            <p:nvPr/>
          </p:nvSpPr>
          <p:spPr>
            <a:xfrm>
              <a:off x="595229" y="200801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4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3538085-3FB9-C56D-79EE-540E5F413502}"/>
                </a:ext>
              </a:extLst>
            </p:cNvPr>
            <p:cNvSpPr txBox="1"/>
            <p:nvPr/>
          </p:nvSpPr>
          <p:spPr>
            <a:xfrm>
              <a:off x="81572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April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DBAECBA-71CA-4741-A8AE-6453EC95105E}"/>
              </a:ext>
            </a:extLst>
          </p:cNvPr>
          <p:cNvGrpSpPr/>
          <p:nvPr/>
        </p:nvGrpSpPr>
        <p:grpSpPr>
          <a:xfrm>
            <a:off x="2869048" y="2798894"/>
            <a:ext cx="879652" cy="338554"/>
            <a:chOff x="595229" y="2008018"/>
            <a:chExt cx="879652" cy="338554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4D78503-2A47-9BEB-99AD-6A616DEE672E}"/>
                </a:ext>
              </a:extLst>
            </p:cNvPr>
            <p:cNvSpPr txBox="1"/>
            <p:nvPr/>
          </p:nvSpPr>
          <p:spPr>
            <a:xfrm>
              <a:off x="595229" y="200801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5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44EFA7-C91E-EC50-0124-D7D240497C61}"/>
                </a:ext>
              </a:extLst>
            </p:cNvPr>
            <p:cNvSpPr txBox="1"/>
            <p:nvPr/>
          </p:nvSpPr>
          <p:spPr>
            <a:xfrm>
              <a:off x="81572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May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5D64DDF-C929-790C-2620-21CBE82E164C}"/>
              </a:ext>
            </a:extLst>
          </p:cNvPr>
          <p:cNvGrpSpPr/>
          <p:nvPr/>
        </p:nvGrpSpPr>
        <p:grpSpPr>
          <a:xfrm>
            <a:off x="5113083" y="2798894"/>
            <a:ext cx="879652" cy="338554"/>
            <a:chOff x="595229" y="2008018"/>
            <a:chExt cx="879652" cy="33855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CD2A2B-1E08-FE29-0B39-FD8CB330A40C}"/>
                </a:ext>
              </a:extLst>
            </p:cNvPr>
            <p:cNvSpPr txBox="1"/>
            <p:nvPr/>
          </p:nvSpPr>
          <p:spPr>
            <a:xfrm>
              <a:off x="595229" y="200801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6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1CB023-47FB-DE9A-3E7B-33993741D0AB}"/>
                </a:ext>
              </a:extLst>
            </p:cNvPr>
            <p:cNvSpPr txBox="1"/>
            <p:nvPr/>
          </p:nvSpPr>
          <p:spPr>
            <a:xfrm>
              <a:off x="81572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June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F77082E-2911-5251-18E1-0E5F6998A133}"/>
              </a:ext>
            </a:extLst>
          </p:cNvPr>
          <p:cNvGrpSpPr/>
          <p:nvPr/>
        </p:nvGrpSpPr>
        <p:grpSpPr>
          <a:xfrm>
            <a:off x="595229" y="4638922"/>
            <a:ext cx="879652" cy="338554"/>
            <a:chOff x="595229" y="2008018"/>
            <a:chExt cx="879652" cy="33855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F951A67-4511-D2F4-0A1B-96959D49BA85}"/>
                </a:ext>
              </a:extLst>
            </p:cNvPr>
            <p:cNvSpPr txBox="1"/>
            <p:nvPr/>
          </p:nvSpPr>
          <p:spPr>
            <a:xfrm>
              <a:off x="595229" y="200801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7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BA2418-3A28-E2AB-2949-836A75C80C41}"/>
                </a:ext>
              </a:extLst>
            </p:cNvPr>
            <p:cNvSpPr txBox="1"/>
            <p:nvPr/>
          </p:nvSpPr>
          <p:spPr>
            <a:xfrm>
              <a:off x="81572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July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47D87F1-A71F-88D0-3132-2593573214AE}"/>
              </a:ext>
            </a:extLst>
          </p:cNvPr>
          <p:cNvGrpSpPr/>
          <p:nvPr/>
        </p:nvGrpSpPr>
        <p:grpSpPr>
          <a:xfrm>
            <a:off x="2869048" y="4638922"/>
            <a:ext cx="879652" cy="338554"/>
            <a:chOff x="595229" y="2008018"/>
            <a:chExt cx="879652" cy="33855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3478AE4-1B44-6F3B-0AA7-1290094AF8B0}"/>
                </a:ext>
              </a:extLst>
            </p:cNvPr>
            <p:cNvSpPr txBox="1"/>
            <p:nvPr/>
          </p:nvSpPr>
          <p:spPr>
            <a:xfrm>
              <a:off x="595229" y="200801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8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012F53-B321-D9D7-0532-85009C2815E2}"/>
                </a:ext>
              </a:extLst>
            </p:cNvPr>
            <p:cNvSpPr txBox="1"/>
            <p:nvPr/>
          </p:nvSpPr>
          <p:spPr>
            <a:xfrm>
              <a:off x="81572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August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0BDDAED-F377-F555-5AF6-07EFE4CA108A}"/>
              </a:ext>
            </a:extLst>
          </p:cNvPr>
          <p:cNvGrpSpPr/>
          <p:nvPr/>
        </p:nvGrpSpPr>
        <p:grpSpPr>
          <a:xfrm>
            <a:off x="5113083" y="4638922"/>
            <a:ext cx="962442" cy="338554"/>
            <a:chOff x="595229" y="2008018"/>
            <a:chExt cx="962442" cy="338554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D88D446-3233-B1F2-0890-08A1EA531503}"/>
                </a:ext>
              </a:extLst>
            </p:cNvPr>
            <p:cNvSpPr txBox="1"/>
            <p:nvPr/>
          </p:nvSpPr>
          <p:spPr>
            <a:xfrm>
              <a:off x="595229" y="2008018"/>
              <a:ext cx="303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9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784167-0321-CFB8-16B2-5A3B9EFDA358}"/>
                </a:ext>
              </a:extLst>
            </p:cNvPr>
            <p:cNvSpPr txBox="1"/>
            <p:nvPr/>
          </p:nvSpPr>
          <p:spPr>
            <a:xfrm>
              <a:off x="815727" y="2091658"/>
              <a:ext cx="74194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September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74062BC-5A9C-BEAE-5147-D5F96104AB3E}"/>
              </a:ext>
            </a:extLst>
          </p:cNvPr>
          <p:cNvGrpSpPr/>
          <p:nvPr/>
        </p:nvGrpSpPr>
        <p:grpSpPr>
          <a:xfrm>
            <a:off x="595229" y="5398282"/>
            <a:ext cx="962442" cy="338554"/>
            <a:chOff x="595229" y="2008018"/>
            <a:chExt cx="962442" cy="33855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2E628E5-BAC6-0477-9C01-C862010BA7E7}"/>
                </a:ext>
              </a:extLst>
            </p:cNvPr>
            <p:cNvSpPr txBox="1"/>
            <p:nvPr/>
          </p:nvSpPr>
          <p:spPr>
            <a:xfrm>
              <a:off x="595229" y="2008018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10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DBCB770-8804-3E3E-B47A-5852BF66A21B}"/>
                </a:ext>
              </a:extLst>
            </p:cNvPr>
            <p:cNvSpPr txBox="1"/>
            <p:nvPr/>
          </p:nvSpPr>
          <p:spPr>
            <a:xfrm>
              <a:off x="89851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October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D58332D-F20A-98A8-74CA-231DF99AD1AE}"/>
              </a:ext>
            </a:extLst>
          </p:cNvPr>
          <p:cNvGrpSpPr/>
          <p:nvPr/>
        </p:nvGrpSpPr>
        <p:grpSpPr>
          <a:xfrm>
            <a:off x="2869048" y="5398282"/>
            <a:ext cx="962442" cy="338554"/>
            <a:chOff x="595229" y="2008018"/>
            <a:chExt cx="962442" cy="33855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0ADDCE0-5A61-30C1-57AF-F9189044FBB3}"/>
                </a:ext>
              </a:extLst>
            </p:cNvPr>
            <p:cNvSpPr txBox="1"/>
            <p:nvPr/>
          </p:nvSpPr>
          <p:spPr>
            <a:xfrm>
              <a:off x="595229" y="2008018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11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0C8D2BA-AA5A-89EC-AF39-A559904107CB}"/>
                </a:ext>
              </a:extLst>
            </p:cNvPr>
            <p:cNvSpPr txBox="1"/>
            <p:nvPr/>
          </p:nvSpPr>
          <p:spPr>
            <a:xfrm>
              <a:off x="89851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November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4ACC2E0-7007-2987-3055-76BB4C580BA1}"/>
              </a:ext>
            </a:extLst>
          </p:cNvPr>
          <p:cNvGrpSpPr/>
          <p:nvPr/>
        </p:nvGrpSpPr>
        <p:grpSpPr>
          <a:xfrm>
            <a:off x="5113083" y="5398282"/>
            <a:ext cx="962442" cy="338554"/>
            <a:chOff x="595229" y="2008018"/>
            <a:chExt cx="962442" cy="3385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D9F60E-CE60-CBDB-0D3C-A1BA124C34D6}"/>
                </a:ext>
              </a:extLst>
            </p:cNvPr>
            <p:cNvSpPr txBox="1"/>
            <p:nvPr/>
          </p:nvSpPr>
          <p:spPr>
            <a:xfrm>
              <a:off x="595229" y="2008018"/>
              <a:ext cx="4219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12</a:t>
              </a:r>
              <a:endParaRPr lang="ko-KR" altLang="en-US" sz="1600" b="1" dirty="0">
                <a:latin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CA3FC0-684D-93C2-3851-EDE0E4C69650}"/>
                </a:ext>
              </a:extLst>
            </p:cNvPr>
            <p:cNvSpPr txBox="1"/>
            <p:nvPr/>
          </p:nvSpPr>
          <p:spPr>
            <a:xfrm>
              <a:off x="898517" y="2091658"/>
              <a:ext cx="65915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dirty="0">
                  <a:solidFill>
                    <a:srgbClr val="999999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</a:rPr>
                <a:t>December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45" name="그룹 4144">
            <a:extLst>
              <a:ext uri="{FF2B5EF4-FFF2-40B4-BE49-F238E27FC236}">
                <a16:creationId xmlns:a16="http://schemas.microsoft.com/office/drawing/2014/main" id="{0912335B-383B-0A0E-DE43-E195B68C8ECB}"/>
              </a:ext>
            </a:extLst>
          </p:cNvPr>
          <p:cNvGrpSpPr/>
          <p:nvPr/>
        </p:nvGrpSpPr>
        <p:grpSpPr>
          <a:xfrm>
            <a:off x="5217858" y="2383301"/>
            <a:ext cx="2148143" cy="215444"/>
            <a:chOff x="5217858" y="2383301"/>
            <a:chExt cx="2148143" cy="215444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3EE5914E-6FDB-2526-029C-D79CDFA0C06F}"/>
                </a:ext>
              </a:extLst>
            </p:cNvPr>
            <p:cNvSpPr/>
            <p:nvPr/>
          </p:nvSpPr>
          <p:spPr>
            <a:xfrm>
              <a:off x="5217858" y="2418343"/>
              <a:ext cx="449656" cy="13576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>
                  <a:solidFill>
                    <a:schemeClr val="bg1"/>
                  </a:solidFill>
                  <a:latin typeface="+mn-ea"/>
                </a:rPr>
                <a:t>분양완료</a:t>
              </a:r>
            </a:p>
          </p:txBody>
        </p:sp>
        <p:sp>
          <p:nvSpPr>
            <p:cNvPr id="4096" name="TextBox 4095">
              <a:extLst>
                <a:ext uri="{FF2B5EF4-FFF2-40B4-BE49-F238E27FC236}">
                  <a16:creationId xmlns:a16="http://schemas.microsoft.com/office/drawing/2014/main" id="{E65E6C53-3A31-057C-852B-5996E0ED8815}"/>
                </a:ext>
              </a:extLst>
            </p:cNvPr>
            <p:cNvSpPr txBox="1"/>
            <p:nvPr/>
          </p:nvSpPr>
          <p:spPr>
            <a:xfrm>
              <a:off x="5663159" y="238330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왕길역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에듀그린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46" name="그룹 4145">
            <a:extLst>
              <a:ext uri="{FF2B5EF4-FFF2-40B4-BE49-F238E27FC236}">
                <a16:creationId xmlns:a16="http://schemas.microsoft.com/office/drawing/2014/main" id="{25C8D8DE-247F-340E-ABF0-321DC597F01C}"/>
              </a:ext>
            </a:extLst>
          </p:cNvPr>
          <p:cNvGrpSpPr/>
          <p:nvPr/>
        </p:nvGrpSpPr>
        <p:grpSpPr>
          <a:xfrm>
            <a:off x="5217858" y="3140487"/>
            <a:ext cx="2148143" cy="215444"/>
            <a:chOff x="5217858" y="3467211"/>
            <a:chExt cx="2148143" cy="215444"/>
          </a:xfrm>
        </p:grpSpPr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C9104F67-CDD8-162D-0E38-385E0C0150F8}"/>
                </a:ext>
              </a:extLst>
            </p:cNvPr>
            <p:cNvSpPr/>
            <p:nvPr/>
          </p:nvSpPr>
          <p:spPr>
            <a:xfrm>
              <a:off x="5217858" y="350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097" name="TextBox 4096">
              <a:extLst>
                <a:ext uri="{FF2B5EF4-FFF2-40B4-BE49-F238E27FC236}">
                  <a16:creationId xmlns:a16="http://schemas.microsoft.com/office/drawing/2014/main" id="{11FE9DE2-F8D6-2B1A-7512-FA4E44698894}"/>
                </a:ext>
              </a:extLst>
            </p:cNvPr>
            <p:cNvSpPr txBox="1"/>
            <p:nvPr/>
          </p:nvSpPr>
          <p:spPr>
            <a:xfrm>
              <a:off x="5663159" y="346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양양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더퍼스트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50" name="그룹 4149">
            <a:extLst>
              <a:ext uri="{FF2B5EF4-FFF2-40B4-BE49-F238E27FC236}">
                <a16:creationId xmlns:a16="http://schemas.microsoft.com/office/drawing/2014/main" id="{CB203EED-859A-D948-A9DC-B91BCF1ADB3D}"/>
              </a:ext>
            </a:extLst>
          </p:cNvPr>
          <p:cNvGrpSpPr/>
          <p:nvPr/>
        </p:nvGrpSpPr>
        <p:grpSpPr>
          <a:xfrm>
            <a:off x="717917" y="4953394"/>
            <a:ext cx="2148143" cy="215444"/>
            <a:chOff x="717917" y="4527717"/>
            <a:chExt cx="2148143" cy="215444"/>
          </a:xfrm>
        </p:grpSpPr>
        <p:sp>
          <p:nvSpPr>
            <p:cNvPr id="4098" name="사각형: 둥근 모서리 4097">
              <a:extLst>
                <a:ext uri="{FF2B5EF4-FFF2-40B4-BE49-F238E27FC236}">
                  <a16:creationId xmlns:a16="http://schemas.microsoft.com/office/drawing/2014/main" id="{3F00F3C2-5C25-BED1-242A-347A0F1C58D5}"/>
                </a:ext>
              </a:extLst>
            </p:cNvPr>
            <p:cNvSpPr/>
            <p:nvPr/>
          </p:nvSpPr>
          <p:spPr>
            <a:xfrm>
              <a:off x="717917" y="4568848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099" name="TextBox 4098">
              <a:extLst>
                <a:ext uri="{FF2B5EF4-FFF2-40B4-BE49-F238E27FC236}">
                  <a16:creationId xmlns:a16="http://schemas.microsoft.com/office/drawing/2014/main" id="{DCAC093D-3352-B090-5247-5E4F8C21A9B2}"/>
                </a:ext>
              </a:extLst>
            </p:cNvPr>
            <p:cNvSpPr txBox="1"/>
            <p:nvPr/>
          </p:nvSpPr>
          <p:spPr>
            <a:xfrm>
              <a:off x="1163218" y="4527717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수원 금호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리첸시아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퍼스티지</a:t>
              </a:r>
              <a:r>
                <a:rPr lang="en-US" altLang="ko-KR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…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47" name="그룹 4146">
            <a:extLst>
              <a:ext uri="{FF2B5EF4-FFF2-40B4-BE49-F238E27FC236}">
                <a16:creationId xmlns:a16="http://schemas.microsoft.com/office/drawing/2014/main" id="{A0B421D9-1B6C-5A42-A301-D8D6F138BCF6}"/>
              </a:ext>
            </a:extLst>
          </p:cNvPr>
          <p:cNvGrpSpPr/>
          <p:nvPr/>
        </p:nvGrpSpPr>
        <p:grpSpPr>
          <a:xfrm>
            <a:off x="5208975" y="4953394"/>
            <a:ext cx="2148143" cy="215444"/>
            <a:chOff x="5208975" y="4527717"/>
            <a:chExt cx="2148143" cy="215444"/>
          </a:xfrm>
        </p:grpSpPr>
        <p:sp>
          <p:nvSpPr>
            <p:cNvPr id="4100" name="사각형: 둥근 모서리 4099">
              <a:extLst>
                <a:ext uri="{FF2B5EF4-FFF2-40B4-BE49-F238E27FC236}">
                  <a16:creationId xmlns:a16="http://schemas.microsoft.com/office/drawing/2014/main" id="{B2375DA5-76F7-C1DE-6FB7-041A0EF51B43}"/>
                </a:ext>
              </a:extLst>
            </p:cNvPr>
            <p:cNvSpPr/>
            <p:nvPr/>
          </p:nvSpPr>
          <p:spPr>
            <a:xfrm>
              <a:off x="5208975" y="4568848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BB7A9EC7-338F-73A5-79D6-712D11358352}"/>
                </a:ext>
              </a:extLst>
            </p:cNvPr>
            <p:cNvSpPr txBox="1"/>
            <p:nvPr/>
          </p:nvSpPr>
          <p:spPr>
            <a:xfrm>
              <a:off x="5654276" y="4527717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문수로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 퍼스트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48" name="그룹 4147">
            <a:extLst>
              <a:ext uri="{FF2B5EF4-FFF2-40B4-BE49-F238E27FC236}">
                <a16:creationId xmlns:a16="http://schemas.microsoft.com/office/drawing/2014/main" id="{F5DF1A55-8AFF-CF2B-3E53-3908DFE7D999}"/>
              </a:ext>
            </a:extLst>
          </p:cNvPr>
          <p:cNvGrpSpPr/>
          <p:nvPr/>
        </p:nvGrpSpPr>
        <p:grpSpPr>
          <a:xfrm>
            <a:off x="717917" y="5726552"/>
            <a:ext cx="2148143" cy="215444"/>
            <a:chOff x="717917" y="5617211"/>
            <a:chExt cx="2148143" cy="215444"/>
          </a:xfrm>
        </p:grpSpPr>
        <p:sp>
          <p:nvSpPr>
            <p:cNvPr id="4102" name="사각형: 둥근 모서리 4101">
              <a:extLst>
                <a:ext uri="{FF2B5EF4-FFF2-40B4-BE49-F238E27FC236}">
                  <a16:creationId xmlns:a16="http://schemas.microsoft.com/office/drawing/2014/main" id="{30F8339E-1192-F02F-8653-F091C0524B75}"/>
                </a:ext>
              </a:extLst>
            </p:cNvPr>
            <p:cNvSpPr/>
            <p:nvPr/>
          </p:nvSpPr>
          <p:spPr>
            <a:xfrm>
              <a:off x="717917" y="565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AFFB6F45-58B7-F6D6-9B84-101CF454FEB4}"/>
                </a:ext>
              </a:extLst>
            </p:cNvPr>
            <p:cNvSpPr txBox="1"/>
            <p:nvPr/>
          </p:nvSpPr>
          <p:spPr>
            <a:xfrm>
              <a:off x="1163218" y="561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도봉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리버파크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49" name="그룹 4148">
            <a:extLst>
              <a:ext uri="{FF2B5EF4-FFF2-40B4-BE49-F238E27FC236}">
                <a16:creationId xmlns:a16="http://schemas.microsoft.com/office/drawing/2014/main" id="{11E5A4FC-6595-CC83-97F1-0C9BA9AA1AE4}"/>
              </a:ext>
            </a:extLst>
          </p:cNvPr>
          <p:cNvGrpSpPr/>
          <p:nvPr/>
        </p:nvGrpSpPr>
        <p:grpSpPr>
          <a:xfrm>
            <a:off x="2952914" y="5726552"/>
            <a:ext cx="2148143" cy="215444"/>
            <a:chOff x="2952914" y="5617211"/>
            <a:chExt cx="2148143" cy="215444"/>
          </a:xfrm>
        </p:grpSpPr>
        <p:sp>
          <p:nvSpPr>
            <p:cNvPr id="4106" name="사각형: 둥근 모서리 4105">
              <a:extLst>
                <a:ext uri="{FF2B5EF4-FFF2-40B4-BE49-F238E27FC236}">
                  <a16:creationId xmlns:a16="http://schemas.microsoft.com/office/drawing/2014/main" id="{240EBC14-9DEF-2459-EDCE-1D5C9D3DEC11}"/>
                </a:ext>
              </a:extLst>
            </p:cNvPr>
            <p:cNvSpPr/>
            <p:nvPr/>
          </p:nvSpPr>
          <p:spPr>
            <a:xfrm>
              <a:off x="2952914" y="565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08" name="TextBox 4107">
              <a:extLst>
                <a:ext uri="{FF2B5EF4-FFF2-40B4-BE49-F238E27FC236}">
                  <a16:creationId xmlns:a16="http://schemas.microsoft.com/office/drawing/2014/main" id="{408556B6-4AEA-59D7-142B-2A497D4B5D5D}"/>
                </a:ext>
              </a:extLst>
            </p:cNvPr>
            <p:cNvSpPr txBox="1"/>
            <p:nvPr/>
          </p:nvSpPr>
          <p:spPr>
            <a:xfrm>
              <a:off x="3398215" y="561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춘천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더퍼스트</a:t>
              </a:r>
              <a:endParaRPr lang="ko-KR" altLang="en-US" sz="800" dirty="0">
                <a:latin typeface="+mn-ea"/>
              </a:endParaRPr>
            </a:p>
          </p:txBody>
        </p:sp>
      </p:grpSp>
      <p:sp>
        <p:nvSpPr>
          <p:cNvPr id="4113" name="직사각형 4112">
            <a:extLst>
              <a:ext uri="{FF2B5EF4-FFF2-40B4-BE49-F238E27FC236}">
                <a16:creationId xmlns:a16="http://schemas.microsoft.com/office/drawing/2014/main" id="{6C8A7E76-3084-BC58-5A9E-E6E1B971415C}"/>
              </a:ext>
            </a:extLst>
          </p:cNvPr>
          <p:cNvSpPr/>
          <p:nvPr/>
        </p:nvSpPr>
        <p:spPr>
          <a:xfrm>
            <a:off x="606642" y="1613646"/>
            <a:ext cx="6762346" cy="3496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4115" name="그룹 4114">
            <a:extLst>
              <a:ext uri="{FF2B5EF4-FFF2-40B4-BE49-F238E27FC236}">
                <a16:creationId xmlns:a16="http://schemas.microsoft.com/office/drawing/2014/main" id="{BE09B7AB-132B-24B5-5D47-03231CCBA533}"/>
              </a:ext>
            </a:extLst>
          </p:cNvPr>
          <p:cNvGrpSpPr/>
          <p:nvPr/>
        </p:nvGrpSpPr>
        <p:grpSpPr>
          <a:xfrm>
            <a:off x="693915" y="1632542"/>
            <a:ext cx="1668266" cy="338554"/>
            <a:chOff x="693915" y="1632542"/>
            <a:chExt cx="1668266" cy="338554"/>
          </a:xfrm>
        </p:grpSpPr>
        <p:sp>
          <p:nvSpPr>
            <p:cNvPr id="4120" name="TextBox 4119">
              <a:extLst>
                <a:ext uri="{FF2B5EF4-FFF2-40B4-BE49-F238E27FC236}">
                  <a16:creationId xmlns:a16="http://schemas.microsoft.com/office/drawing/2014/main" id="{CCAD0C1B-65CD-CD83-F36A-D1821102C333}"/>
                </a:ext>
              </a:extLst>
            </p:cNvPr>
            <p:cNvSpPr txBox="1"/>
            <p:nvPr/>
          </p:nvSpPr>
          <p:spPr>
            <a:xfrm>
              <a:off x="1198313" y="1632542"/>
              <a:ext cx="6591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600" b="1" dirty="0">
                  <a:latin typeface="+mn-ea"/>
                </a:rPr>
                <a:t>2023</a:t>
              </a:r>
              <a:endParaRPr lang="ko-KR" altLang="en-US" sz="1600" b="1" dirty="0">
                <a:latin typeface="+mn-ea"/>
              </a:endParaRPr>
            </a:p>
          </p:txBody>
        </p:sp>
        <p:cxnSp>
          <p:nvCxnSpPr>
            <p:cNvPr id="4121" name="직선 화살표 연결선 4120">
              <a:extLst>
                <a:ext uri="{FF2B5EF4-FFF2-40B4-BE49-F238E27FC236}">
                  <a16:creationId xmlns:a16="http://schemas.microsoft.com/office/drawing/2014/main" id="{A90F172A-05D4-2025-AC41-F5DAF9C8BE61}"/>
                </a:ext>
              </a:extLst>
            </p:cNvPr>
            <p:cNvCxnSpPr/>
            <p:nvPr/>
          </p:nvCxnSpPr>
          <p:spPr>
            <a:xfrm>
              <a:off x="2088302" y="1797878"/>
              <a:ext cx="273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30" name="직선 화살표 연결선 4129">
              <a:extLst>
                <a:ext uri="{FF2B5EF4-FFF2-40B4-BE49-F238E27FC236}">
                  <a16:creationId xmlns:a16="http://schemas.microsoft.com/office/drawing/2014/main" id="{50013954-9A91-98E9-8EB3-CDF3DC1484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15" y="1797878"/>
              <a:ext cx="3062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42" name="그룹 4141">
            <a:extLst>
              <a:ext uri="{FF2B5EF4-FFF2-40B4-BE49-F238E27FC236}">
                <a16:creationId xmlns:a16="http://schemas.microsoft.com/office/drawing/2014/main" id="{600D9945-2252-46DE-BE5C-96787DDEE9A2}"/>
              </a:ext>
            </a:extLst>
          </p:cNvPr>
          <p:cNvGrpSpPr/>
          <p:nvPr/>
        </p:nvGrpSpPr>
        <p:grpSpPr>
          <a:xfrm>
            <a:off x="6242634" y="1631789"/>
            <a:ext cx="966245" cy="303857"/>
            <a:chOff x="5208975" y="1631789"/>
            <a:chExt cx="966245" cy="303857"/>
          </a:xfrm>
        </p:grpSpPr>
        <p:sp>
          <p:nvSpPr>
            <p:cNvPr id="4138" name="사각형: 둥근 모서리 4137">
              <a:extLst>
                <a:ext uri="{FF2B5EF4-FFF2-40B4-BE49-F238E27FC236}">
                  <a16:creationId xmlns:a16="http://schemas.microsoft.com/office/drawing/2014/main" id="{3185D084-C02B-3BC4-F565-72EFD8F487CB}"/>
                </a:ext>
              </a:extLst>
            </p:cNvPr>
            <p:cNvSpPr/>
            <p:nvPr/>
          </p:nvSpPr>
          <p:spPr>
            <a:xfrm>
              <a:off x="5208975" y="1631789"/>
              <a:ext cx="966245" cy="303857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캘린더 보기</a:t>
              </a:r>
            </a:p>
          </p:txBody>
        </p:sp>
        <p:sp>
          <p:nvSpPr>
            <p:cNvPr id="4139" name="Calendar">
              <a:extLst>
                <a:ext uri="{FF2B5EF4-FFF2-40B4-BE49-F238E27FC236}">
                  <a16:creationId xmlns:a16="http://schemas.microsoft.com/office/drawing/2014/main" id="{95D2534E-B33C-6E03-4750-50C963E4DD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13588" y="1720525"/>
              <a:ext cx="113233" cy="113233"/>
            </a:xfrm>
            <a:custGeom>
              <a:avLst/>
              <a:gdLst>
                <a:gd name="T0" fmla="*/ 120 w 667"/>
                <a:gd name="T1" fmla="*/ 27 h 667"/>
                <a:gd name="T2" fmla="*/ 8 w 667"/>
                <a:gd name="T3" fmla="*/ 61 h 667"/>
                <a:gd name="T4" fmla="*/ 8 w 667"/>
                <a:gd name="T5" fmla="*/ 659 h 667"/>
                <a:gd name="T6" fmla="*/ 659 w 667"/>
                <a:gd name="T7" fmla="*/ 659 h 667"/>
                <a:gd name="T8" fmla="*/ 659 w 667"/>
                <a:gd name="T9" fmla="*/ 61 h 667"/>
                <a:gd name="T10" fmla="*/ 547 w 667"/>
                <a:gd name="T11" fmla="*/ 27 h 667"/>
                <a:gd name="T12" fmla="*/ 493 w 667"/>
                <a:gd name="T13" fmla="*/ 0 h 667"/>
                <a:gd name="T14" fmla="*/ 467 w 667"/>
                <a:gd name="T15" fmla="*/ 54 h 667"/>
                <a:gd name="T16" fmla="*/ 192 w 667"/>
                <a:gd name="T17" fmla="*/ 8 h 667"/>
                <a:gd name="T18" fmla="*/ 147 w 667"/>
                <a:gd name="T19" fmla="*/ 27 h 667"/>
                <a:gd name="T20" fmla="*/ 147 w 667"/>
                <a:gd name="T21" fmla="*/ 107 h 667"/>
                <a:gd name="T22" fmla="*/ 520 w 667"/>
                <a:gd name="T23" fmla="*/ 27 h 667"/>
                <a:gd name="T24" fmla="*/ 493 w 667"/>
                <a:gd name="T25" fmla="*/ 27 h 667"/>
                <a:gd name="T26" fmla="*/ 120 w 667"/>
                <a:gd name="T27" fmla="*/ 107 h 667"/>
                <a:gd name="T28" fmla="*/ 173 w 667"/>
                <a:gd name="T29" fmla="*/ 134 h 667"/>
                <a:gd name="T30" fmla="*/ 200 w 667"/>
                <a:gd name="T31" fmla="*/ 80 h 667"/>
                <a:gd name="T32" fmla="*/ 474 w 667"/>
                <a:gd name="T33" fmla="*/ 126 h 667"/>
                <a:gd name="T34" fmla="*/ 539 w 667"/>
                <a:gd name="T35" fmla="*/ 126 h 667"/>
                <a:gd name="T36" fmla="*/ 640 w 667"/>
                <a:gd name="T37" fmla="*/ 80 h 667"/>
                <a:gd name="T38" fmla="*/ 27 w 667"/>
                <a:gd name="T39" fmla="*/ 80 h 667"/>
                <a:gd name="T40" fmla="*/ 640 w 667"/>
                <a:gd name="T41" fmla="*/ 640 h 667"/>
                <a:gd name="T42" fmla="*/ 93 w 667"/>
                <a:gd name="T43" fmla="*/ 280 h 667"/>
                <a:gd name="T44" fmla="*/ 93 w 667"/>
                <a:gd name="T45" fmla="*/ 587 h 667"/>
                <a:gd name="T46" fmla="*/ 587 w 667"/>
                <a:gd name="T47" fmla="*/ 574 h 667"/>
                <a:gd name="T48" fmla="*/ 93 w 667"/>
                <a:gd name="T49" fmla="*/ 280 h 667"/>
                <a:gd name="T50" fmla="*/ 200 w 667"/>
                <a:gd name="T51" fmla="*/ 374 h 667"/>
                <a:gd name="T52" fmla="*/ 227 w 667"/>
                <a:gd name="T53" fmla="*/ 307 h 667"/>
                <a:gd name="T54" fmla="*/ 227 w 667"/>
                <a:gd name="T55" fmla="*/ 374 h 667"/>
                <a:gd name="T56" fmla="*/ 440 w 667"/>
                <a:gd name="T57" fmla="*/ 307 h 667"/>
                <a:gd name="T58" fmla="*/ 347 w 667"/>
                <a:gd name="T59" fmla="*/ 307 h 667"/>
                <a:gd name="T60" fmla="*/ 560 w 667"/>
                <a:gd name="T61" fmla="*/ 374 h 667"/>
                <a:gd name="T62" fmla="*/ 107 w 667"/>
                <a:gd name="T63" fmla="*/ 400 h 667"/>
                <a:gd name="T64" fmla="*/ 107 w 667"/>
                <a:gd name="T65" fmla="*/ 467 h 667"/>
                <a:gd name="T66" fmla="*/ 320 w 667"/>
                <a:gd name="T67" fmla="*/ 400 h 667"/>
                <a:gd name="T68" fmla="*/ 227 w 667"/>
                <a:gd name="T69" fmla="*/ 400 h 667"/>
                <a:gd name="T70" fmla="*/ 440 w 667"/>
                <a:gd name="T71" fmla="*/ 467 h 667"/>
                <a:gd name="T72" fmla="*/ 467 w 667"/>
                <a:gd name="T73" fmla="*/ 400 h 667"/>
                <a:gd name="T74" fmla="*/ 467 w 667"/>
                <a:gd name="T75" fmla="*/ 467 h 667"/>
                <a:gd name="T76" fmla="*/ 200 w 667"/>
                <a:gd name="T77" fmla="*/ 494 h 667"/>
                <a:gd name="T78" fmla="*/ 107 w 667"/>
                <a:gd name="T79" fmla="*/ 494 h 667"/>
                <a:gd name="T80" fmla="*/ 320 w 667"/>
                <a:gd name="T81" fmla="*/ 560 h 667"/>
                <a:gd name="T82" fmla="*/ 347 w 667"/>
                <a:gd name="T83" fmla="*/ 494 h 667"/>
                <a:gd name="T84" fmla="*/ 400 w 667"/>
                <a:gd name="T85" fmla="*/ 560 h 667"/>
                <a:gd name="T86" fmla="*/ 467 w 667"/>
                <a:gd name="T87" fmla="*/ 494 h 667"/>
                <a:gd name="T88" fmla="*/ 467 w 667"/>
                <a:gd name="T89" fmla="*/ 560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7" h="667">
                  <a:moveTo>
                    <a:pt x="147" y="0"/>
                  </a:moveTo>
                  <a:cubicBezTo>
                    <a:pt x="140" y="0"/>
                    <a:pt x="133" y="3"/>
                    <a:pt x="128" y="8"/>
                  </a:cubicBezTo>
                  <a:cubicBezTo>
                    <a:pt x="123" y="13"/>
                    <a:pt x="120" y="20"/>
                    <a:pt x="120" y="27"/>
                  </a:cubicBezTo>
                  <a:lnTo>
                    <a:pt x="120" y="54"/>
                  </a:lnTo>
                  <a:lnTo>
                    <a:pt x="27" y="54"/>
                  </a:lnTo>
                  <a:cubicBezTo>
                    <a:pt x="20" y="54"/>
                    <a:pt x="13" y="56"/>
                    <a:pt x="8" y="61"/>
                  </a:cubicBezTo>
                  <a:cubicBezTo>
                    <a:pt x="3" y="66"/>
                    <a:pt x="0" y="73"/>
                    <a:pt x="0" y="80"/>
                  </a:cubicBezTo>
                  <a:lnTo>
                    <a:pt x="0" y="640"/>
                  </a:lnTo>
                  <a:cubicBezTo>
                    <a:pt x="0" y="647"/>
                    <a:pt x="3" y="654"/>
                    <a:pt x="8" y="659"/>
                  </a:cubicBezTo>
                  <a:cubicBezTo>
                    <a:pt x="13" y="664"/>
                    <a:pt x="20" y="667"/>
                    <a:pt x="27" y="667"/>
                  </a:cubicBezTo>
                  <a:lnTo>
                    <a:pt x="640" y="667"/>
                  </a:lnTo>
                  <a:cubicBezTo>
                    <a:pt x="647" y="667"/>
                    <a:pt x="654" y="664"/>
                    <a:pt x="659" y="659"/>
                  </a:cubicBezTo>
                  <a:cubicBezTo>
                    <a:pt x="664" y="654"/>
                    <a:pt x="667" y="647"/>
                    <a:pt x="667" y="640"/>
                  </a:cubicBezTo>
                  <a:lnTo>
                    <a:pt x="667" y="80"/>
                  </a:lnTo>
                  <a:cubicBezTo>
                    <a:pt x="667" y="73"/>
                    <a:pt x="664" y="66"/>
                    <a:pt x="659" y="61"/>
                  </a:cubicBezTo>
                  <a:cubicBezTo>
                    <a:pt x="654" y="56"/>
                    <a:pt x="647" y="54"/>
                    <a:pt x="640" y="54"/>
                  </a:cubicBezTo>
                  <a:lnTo>
                    <a:pt x="547" y="54"/>
                  </a:lnTo>
                  <a:lnTo>
                    <a:pt x="547" y="27"/>
                  </a:lnTo>
                  <a:cubicBezTo>
                    <a:pt x="547" y="20"/>
                    <a:pt x="544" y="13"/>
                    <a:pt x="539" y="8"/>
                  </a:cubicBezTo>
                  <a:cubicBezTo>
                    <a:pt x="534" y="3"/>
                    <a:pt x="527" y="0"/>
                    <a:pt x="520" y="0"/>
                  </a:cubicBezTo>
                  <a:lnTo>
                    <a:pt x="493" y="0"/>
                  </a:lnTo>
                  <a:cubicBezTo>
                    <a:pt x="486" y="0"/>
                    <a:pt x="479" y="3"/>
                    <a:pt x="474" y="8"/>
                  </a:cubicBezTo>
                  <a:cubicBezTo>
                    <a:pt x="469" y="13"/>
                    <a:pt x="467" y="20"/>
                    <a:pt x="467" y="27"/>
                  </a:cubicBezTo>
                  <a:lnTo>
                    <a:pt x="467" y="54"/>
                  </a:lnTo>
                  <a:lnTo>
                    <a:pt x="200" y="54"/>
                  </a:lnTo>
                  <a:lnTo>
                    <a:pt x="200" y="27"/>
                  </a:lnTo>
                  <a:cubicBezTo>
                    <a:pt x="200" y="20"/>
                    <a:pt x="197" y="13"/>
                    <a:pt x="192" y="8"/>
                  </a:cubicBezTo>
                  <a:cubicBezTo>
                    <a:pt x="187" y="3"/>
                    <a:pt x="180" y="0"/>
                    <a:pt x="173" y="0"/>
                  </a:cubicBezTo>
                  <a:lnTo>
                    <a:pt x="147" y="0"/>
                  </a:lnTo>
                  <a:close/>
                  <a:moveTo>
                    <a:pt x="147" y="27"/>
                  </a:moveTo>
                  <a:lnTo>
                    <a:pt x="173" y="27"/>
                  </a:lnTo>
                  <a:lnTo>
                    <a:pt x="173" y="107"/>
                  </a:lnTo>
                  <a:lnTo>
                    <a:pt x="147" y="107"/>
                  </a:lnTo>
                  <a:lnTo>
                    <a:pt x="147" y="27"/>
                  </a:lnTo>
                  <a:close/>
                  <a:moveTo>
                    <a:pt x="493" y="27"/>
                  </a:moveTo>
                  <a:lnTo>
                    <a:pt x="520" y="27"/>
                  </a:lnTo>
                  <a:lnTo>
                    <a:pt x="520" y="107"/>
                  </a:lnTo>
                  <a:lnTo>
                    <a:pt x="493" y="107"/>
                  </a:lnTo>
                  <a:lnTo>
                    <a:pt x="493" y="27"/>
                  </a:lnTo>
                  <a:close/>
                  <a:moveTo>
                    <a:pt x="27" y="80"/>
                  </a:moveTo>
                  <a:lnTo>
                    <a:pt x="120" y="80"/>
                  </a:lnTo>
                  <a:lnTo>
                    <a:pt x="120" y="107"/>
                  </a:lnTo>
                  <a:cubicBezTo>
                    <a:pt x="120" y="114"/>
                    <a:pt x="123" y="121"/>
                    <a:pt x="128" y="126"/>
                  </a:cubicBezTo>
                  <a:cubicBezTo>
                    <a:pt x="133" y="131"/>
                    <a:pt x="140" y="134"/>
                    <a:pt x="147" y="134"/>
                  </a:cubicBezTo>
                  <a:lnTo>
                    <a:pt x="173" y="134"/>
                  </a:lnTo>
                  <a:cubicBezTo>
                    <a:pt x="180" y="134"/>
                    <a:pt x="187" y="131"/>
                    <a:pt x="192" y="126"/>
                  </a:cubicBezTo>
                  <a:cubicBezTo>
                    <a:pt x="197" y="121"/>
                    <a:pt x="200" y="114"/>
                    <a:pt x="200" y="107"/>
                  </a:cubicBezTo>
                  <a:lnTo>
                    <a:pt x="200" y="80"/>
                  </a:lnTo>
                  <a:lnTo>
                    <a:pt x="467" y="80"/>
                  </a:lnTo>
                  <a:lnTo>
                    <a:pt x="467" y="107"/>
                  </a:lnTo>
                  <a:cubicBezTo>
                    <a:pt x="467" y="114"/>
                    <a:pt x="469" y="121"/>
                    <a:pt x="474" y="126"/>
                  </a:cubicBezTo>
                  <a:cubicBezTo>
                    <a:pt x="479" y="131"/>
                    <a:pt x="486" y="134"/>
                    <a:pt x="493" y="134"/>
                  </a:cubicBezTo>
                  <a:lnTo>
                    <a:pt x="520" y="134"/>
                  </a:lnTo>
                  <a:cubicBezTo>
                    <a:pt x="527" y="134"/>
                    <a:pt x="534" y="131"/>
                    <a:pt x="539" y="126"/>
                  </a:cubicBezTo>
                  <a:cubicBezTo>
                    <a:pt x="544" y="121"/>
                    <a:pt x="547" y="114"/>
                    <a:pt x="547" y="107"/>
                  </a:cubicBezTo>
                  <a:lnTo>
                    <a:pt x="547" y="80"/>
                  </a:lnTo>
                  <a:lnTo>
                    <a:pt x="640" y="80"/>
                  </a:lnTo>
                  <a:lnTo>
                    <a:pt x="640" y="187"/>
                  </a:lnTo>
                  <a:lnTo>
                    <a:pt x="27" y="187"/>
                  </a:lnTo>
                  <a:lnTo>
                    <a:pt x="27" y="80"/>
                  </a:lnTo>
                  <a:close/>
                  <a:moveTo>
                    <a:pt x="27" y="214"/>
                  </a:moveTo>
                  <a:lnTo>
                    <a:pt x="640" y="214"/>
                  </a:lnTo>
                  <a:lnTo>
                    <a:pt x="640" y="640"/>
                  </a:lnTo>
                  <a:lnTo>
                    <a:pt x="27" y="640"/>
                  </a:lnTo>
                  <a:lnTo>
                    <a:pt x="27" y="214"/>
                  </a:lnTo>
                  <a:close/>
                  <a:moveTo>
                    <a:pt x="93" y="280"/>
                  </a:moveTo>
                  <a:cubicBezTo>
                    <a:pt x="86" y="280"/>
                    <a:pt x="80" y="286"/>
                    <a:pt x="80" y="294"/>
                  </a:cubicBezTo>
                  <a:lnTo>
                    <a:pt x="80" y="574"/>
                  </a:lnTo>
                  <a:cubicBezTo>
                    <a:pt x="80" y="581"/>
                    <a:pt x="86" y="587"/>
                    <a:pt x="93" y="587"/>
                  </a:cubicBezTo>
                  <a:lnTo>
                    <a:pt x="400" y="587"/>
                  </a:lnTo>
                  <a:lnTo>
                    <a:pt x="573" y="587"/>
                  </a:lnTo>
                  <a:cubicBezTo>
                    <a:pt x="581" y="587"/>
                    <a:pt x="587" y="581"/>
                    <a:pt x="587" y="574"/>
                  </a:cubicBezTo>
                  <a:lnTo>
                    <a:pt x="587" y="294"/>
                  </a:lnTo>
                  <a:cubicBezTo>
                    <a:pt x="587" y="286"/>
                    <a:pt x="581" y="280"/>
                    <a:pt x="573" y="280"/>
                  </a:cubicBezTo>
                  <a:lnTo>
                    <a:pt x="93" y="280"/>
                  </a:lnTo>
                  <a:close/>
                  <a:moveTo>
                    <a:pt x="107" y="307"/>
                  </a:moveTo>
                  <a:lnTo>
                    <a:pt x="200" y="307"/>
                  </a:lnTo>
                  <a:lnTo>
                    <a:pt x="200" y="374"/>
                  </a:lnTo>
                  <a:lnTo>
                    <a:pt x="107" y="374"/>
                  </a:lnTo>
                  <a:lnTo>
                    <a:pt x="107" y="307"/>
                  </a:lnTo>
                  <a:close/>
                  <a:moveTo>
                    <a:pt x="227" y="307"/>
                  </a:moveTo>
                  <a:lnTo>
                    <a:pt x="320" y="307"/>
                  </a:lnTo>
                  <a:lnTo>
                    <a:pt x="320" y="374"/>
                  </a:lnTo>
                  <a:lnTo>
                    <a:pt x="227" y="374"/>
                  </a:lnTo>
                  <a:lnTo>
                    <a:pt x="227" y="307"/>
                  </a:lnTo>
                  <a:close/>
                  <a:moveTo>
                    <a:pt x="347" y="307"/>
                  </a:moveTo>
                  <a:lnTo>
                    <a:pt x="440" y="307"/>
                  </a:lnTo>
                  <a:lnTo>
                    <a:pt x="440" y="374"/>
                  </a:lnTo>
                  <a:lnTo>
                    <a:pt x="347" y="374"/>
                  </a:lnTo>
                  <a:lnTo>
                    <a:pt x="347" y="307"/>
                  </a:lnTo>
                  <a:close/>
                  <a:moveTo>
                    <a:pt x="467" y="307"/>
                  </a:moveTo>
                  <a:lnTo>
                    <a:pt x="560" y="307"/>
                  </a:lnTo>
                  <a:lnTo>
                    <a:pt x="560" y="374"/>
                  </a:lnTo>
                  <a:lnTo>
                    <a:pt x="467" y="374"/>
                  </a:lnTo>
                  <a:lnTo>
                    <a:pt x="467" y="307"/>
                  </a:lnTo>
                  <a:close/>
                  <a:moveTo>
                    <a:pt x="107" y="400"/>
                  </a:moveTo>
                  <a:lnTo>
                    <a:pt x="200" y="400"/>
                  </a:lnTo>
                  <a:lnTo>
                    <a:pt x="200" y="467"/>
                  </a:lnTo>
                  <a:lnTo>
                    <a:pt x="107" y="467"/>
                  </a:lnTo>
                  <a:lnTo>
                    <a:pt x="107" y="400"/>
                  </a:lnTo>
                  <a:close/>
                  <a:moveTo>
                    <a:pt x="227" y="400"/>
                  </a:moveTo>
                  <a:lnTo>
                    <a:pt x="320" y="400"/>
                  </a:lnTo>
                  <a:lnTo>
                    <a:pt x="320" y="467"/>
                  </a:lnTo>
                  <a:lnTo>
                    <a:pt x="227" y="467"/>
                  </a:lnTo>
                  <a:lnTo>
                    <a:pt x="227" y="400"/>
                  </a:lnTo>
                  <a:close/>
                  <a:moveTo>
                    <a:pt x="347" y="400"/>
                  </a:moveTo>
                  <a:lnTo>
                    <a:pt x="440" y="400"/>
                  </a:lnTo>
                  <a:lnTo>
                    <a:pt x="440" y="467"/>
                  </a:lnTo>
                  <a:lnTo>
                    <a:pt x="347" y="467"/>
                  </a:lnTo>
                  <a:lnTo>
                    <a:pt x="347" y="400"/>
                  </a:lnTo>
                  <a:close/>
                  <a:moveTo>
                    <a:pt x="467" y="400"/>
                  </a:moveTo>
                  <a:lnTo>
                    <a:pt x="560" y="400"/>
                  </a:lnTo>
                  <a:lnTo>
                    <a:pt x="560" y="467"/>
                  </a:lnTo>
                  <a:lnTo>
                    <a:pt x="467" y="467"/>
                  </a:lnTo>
                  <a:lnTo>
                    <a:pt x="467" y="400"/>
                  </a:lnTo>
                  <a:close/>
                  <a:moveTo>
                    <a:pt x="107" y="494"/>
                  </a:moveTo>
                  <a:lnTo>
                    <a:pt x="200" y="494"/>
                  </a:lnTo>
                  <a:lnTo>
                    <a:pt x="200" y="560"/>
                  </a:lnTo>
                  <a:lnTo>
                    <a:pt x="107" y="560"/>
                  </a:lnTo>
                  <a:lnTo>
                    <a:pt x="107" y="494"/>
                  </a:lnTo>
                  <a:close/>
                  <a:moveTo>
                    <a:pt x="227" y="494"/>
                  </a:moveTo>
                  <a:lnTo>
                    <a:pt x="320" y="494"/>
                  </a:lnTo>
                  <a:lnTo>
                    <a:pt x="320" y="560"/>
                  </a:lnTo>
                  <a:lnTo>
                    <a:pt x="227" y="560"/>
                  </a:lnTo>
                  <a:lnTo>
                    <a:pt x="227" y="494"/>
                  </a:lnTo>
                  <a:close/>
                  <a:moveTo>
                    <a:pt x="347" y="494"/>
                  </a:moveTo>
                  <a:lnTo>
                    <a:pt x="440" y="494"/>
                  </a:lnTo>
                  <a:lnTo>
                    <a:pt x="440" y="560"/>
                  </a:lnTo>
                  <a:lnTo>
                    <a:pt x="400" y="560"/>
                  </a:lnTo>
                  <a:lnTo>
                    <a:pt x="347" y="560"/>
                  </a:lnTo>
                  <a:lnTo>
                    <a:pt x="347" y="494"/>
                  </a:lnTo>
                  <a:close/>
                  <a:moveTo>
                    <a:pt x="467" y="494"/>
                  </a:moveTo>
                  <a:lnTo>
                    <a:pt x="560" y="494"/>
                  </a:lnTo>
                  <a:lnTo>
                    <a:pt x="560" y="560"/>
                  </a:lnTo>
                  <a:lnTo>
                    <a:pt x="467" y="560"/>
                  </a:lnTo>
                  <a:lnTo>
                    <a:pt x="467" y="49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144" name="TextBox 4143">
            <a:extLst>
              <a:ext uri="{FF2B5EF4-FFF2-40B4-BE49-F238E27FC236}">
                <a16:creationId xmlns:a16="http://schemas.microsoft.com/office/drawing/2014/main" id="{C12071D8-3B60-3187-5134-B71D2DA1F1D7}"/>
              </a:ext>
            </a:extLst>
          </p:cNvPr>
          <p:cNvSpPr txBox="1"/>
          <p:nvPr/>
        </p:nvSpPr>
        <p:spPr>
          <a:xfrm>
            <a:off x="543975" y="6371930"/>
            <a:ext cx="495343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상기 일정은 사정에 의해 변경될 수 있습니다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A63F85B-78E5-15C9-1844-535C0C6C7952}"/>
              </a:ext>
            </a:extLst>
          </p:cNvPr>
          <p:cNvSpPr/>
          <p:nvPr/>
        </p:nvSpPr>
        <p:spPr>
          <a:xfrm>
            <a:off x="1066847" y="1579247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8B0C43C-E770-4C0C-A4D9-66157C6376B7}"/>
              </a:ext>
            </a:extLst>
          </p:cNvPr>
          <p:cNvSpPr/>
          <p:nvPr/>
        </p:nvSpPr>
        <p:spPr>
          <a:xfrm>
            <a:off x="5071986" y="1482555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5F05920-BC20-72F3-9D1B-A8973EB9FC8D}"/>
              </a:ext>
            </a:extLst>
          </p:cNvPr>
          <p:cNvSpPr/>
          <p:nvPr/>
        </p:nvSpPr>
        <p:spPr>
          <a:xfrm>
            <a:off x="4953000" y="2847899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AE0A2F6D-4882-BA22-91D0-AF4D3E823D5B}"/>
              </a:ext>
            </a:extLst>
          </p:cNvPr>
          <p:cNvGrpSpPr/>
          <p:nvPr/>
        </p:nvGrpSpPr>
        <p:grpSpPr>
          <a:xfrm>
            <a:off x="5217858" y="3380691"/>
            <a:ext cx="2148143" cy="215444"/>
            <a:chOff x="5217858" y="3467211"/>
            <a:chExt cx="2148143" cy="215444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117411A0-07B2-263A-0D65-0CEDD4C7A727}"/>
                </a:ext>
              </a:extLst>
            </p:cNvPr>
            <p:cNvSpPr/>
            <p:nvPr/>
          </p:nvSpPr>
          <p:spPr>
            <a:xfrm>
              <a:off x="5217858" y="350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5B6574C-C421-C112-B7E2-78B81D78F105}"/>
                </a:ext>
              </a:extLst>
            </p:cNvPr>
            <p:cNvSpPr txBox="1"/>
            <p:nvPr/>
          </p:nvSpPr>
          <p:spPr>
            <a:xfrm>
              <a:off x="5663159" y="346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양양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더퍼스트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1BDE8E3C-CB8B-275D-B222-B5593B21C373}"/>
              </a:ext>
            </a:extLst>
          </p:cNvPr>
          <p:cNvGrpSpPr/>
          <p:nvPr/>
        </p:nvGrpSpPr>
        <p:grpSpPr>
          <a:xfrm>
            <a:off x="5217858" y="3620895"/>
            <a:ext cx="2148143" cy="215444"/>
            <a:chOff x="5217858" y="3467211"/>
            <a:chExt cx="2148143" cy="215444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19ADA267-F3D1-2747-F1DA-688724F85A17}"/>
                </a:ext>
              </a:extLst>
            </p:cNvPr>
            <p:cNvSpPr/>
            <p:nvPr/>
          </p:nvSpPr>
          <p:spPr>
            <a:xfrm>
              <a:off x="5217858" y="350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D2F009E-B6DC-B442-34D2-7B1664B793DE}"/>
                </a:ext>
              </a:extLst>
            </p:cNvPr>
            <p:cNvSpPr txBox="1"/>
            <p:nvPr/>
          </p:nvSpPr>
          <p:spPr>
            <a:xfrm>
              <a:off x="5663159" y="346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양양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더퍼스트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1208D9D-29EC-A5C7-FF23-053A50084451}"/>
              </a:ext>
            </a:extLst>
          </p:cNvPr>
          <p:cNvGrpSpPr/>
          <p:nvPr/>
        </p:nvGrpSpPr>
        <p:grpSpPr>
          <a:xfrm>
            <a:off x="5217858" y="3861099"/>
            <a:ext cx="2148143" cy="215444"/>
            <a:chOff x="5217858" y="3467211"/>
            <a:chExt cx="2148143" cy="215444"/>
          </a:xfrm>
        </p:grpSpPr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5281ED71-77F4-3F25-11FC-CD46C57C0B47}"/>
                </a:ext>
              </a:extLst>
            </p:cNvPr>
            <p:cNvSpPr/>
            <p:nvPr/>
          </p:nvSpPr>
          <p:spPr>
            <a:xfrm>
              <a:off x="5217858" y="350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99D0347-0EBA-4681-31BD-F488E8252BF0}"/>
                </a:ext>
              </a:extLst>
            </p:cNvPr>
            <p:cNvSpPr txBox="1"/>
            <p:nvPr/>
          </p:nvSpPr>
          <p:spPr>
            <a:xfrm>
              <a:off x="5663159" y="346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양양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더퍼스트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07E43275-805F-D75A-4923-3126591583E4}"/>
              </a:ext>
            </a:extLst>
          </p:cNvPr>
          <p:cNvGrpSpPr/>
          <p:nvPr/>
        </p:nvGrpSpPr>
        <p:grpSpPr>
          <a:xfrm>
            <a:off x="5217858" y="4101303"/>
            <a:ext cx="2148143" cy="215444"/>
            <a:chOff x="5217858" y="3467211"/>
            <a:chExt cx="2148143" cy="215444"/>
          </a:xfrm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94E0B8E8-AD4D-6EE0-800F-094A351A9778}"/>
                </a:ext>
              </a:extLst>
            </p:cNvPr>
            <p:cNvSpPr/>
            <p:nvPr/>
          </p:nvSpPr>
          <p:spPr>
            <a:xfrm>
              <a:off x="5217858" y="350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32015AE-2A3A-3646-0BB7-2032F8DFDF07}"/>
                </a:ext>
              </a:extLst>
            </p:cNvPr>
            <p:cNvSpPr txBox="1"/>
            <p:nvPr/>
          </p:nvSpPr>
          <p:spPr>
            <a:xfrm>
              <a:off x="5663159" y="346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양양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더퍼스트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4104" name="그룹 4103">
            <a:extLst>
              <a:ext uri="{FF2B5EF4-FFF2-40B4-BE49-F238E27FC236}">
                <a16:creationId xmlns:a16="http://schemas.microsoft.com/office/drawing/2014/main" id="{318E743B-9A04-8069-32F2-EC5D46858860}"/>
              </a:ext>
            </a:extLst>
          </p:cNvPr>
          <p:cNvGrpSpPr/>
          <p:nvPr/>
        </p:nvGrpSpPr>
        <p:grpSpPr>
          <a:xfrm>
            <a:off x="5217858" y="4341505"/>
            <a:ext cx="2148143" cy="215444"/>
            <a:chOff x="5217858" y="3467211"/>
            <a:chExt cx="2148143" cy="215444"/>
          </a:xfrm>
        </p:grpSpPr>
        <p:sp>
          <p:nvSpPr>
            <p:cNvPr id="4105" name="사각형: 둥근 모서리 4104">
              <a:extLst>
                <a:ext uri="{FF2B5EF4-FFF2-40B4-BE49-F238E27FC236}">
                  <a16:creationId xmlns:a16="http://schemas.microsoft.com/office/drawing/2014/main" id="{A13EC415-1AAD-AFCC-3F6E-2CF47FBCD8ED}"/>
                </a:ext>
              </a:extLst>
            </p:cNvPr>
            <p:cNvSpPr/>
            <p:nvPr/>
          </p:nvSpPr>
          <p:spPr>
            <a:xfrm>
              <a:off x="5217858" y="3508342"/>
              <a:ext cx="449656" cy="135768"/>
            </a:xfrm>
            <a:prstGeom prst="roundRect">
              <a:avLst/>
            </a:prstGeom>
            <a:solidFill>
              <a:srgbClr val="F47F3F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700" dirty="0" err="1">
                  <a:solidFill>
                    <a:schemeClr val="bg1"/>
                  </a:solidFill>
                  <a:latin typeface="+mn-ea"/>
                </a:rPr>
                <a:t>분양중</a:t>
              </a:r>
              <a:endParaRPr lang="ko-KR" altLang="en-US" sz="7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107" name="TextBox 4106">
              <a:extLst>
                <a:ext uri="{FF2B5EF4-FFF2-40B4-BE49-F238E27FC236}">
                  <a16:creationId xmlns:a16="http://schemas.microsoft.com/office/drawing/2014/main" id="{B0661330-2DC8-5B3F-6C39-B45063568F88}"/>
                </a:ext>
              </a:extLst>
            </p:cNvPr>
            <p:cNvSpPr txBox="1"/>
            <p:nvPr/>
          </p:nvSpPr>
          <p:spPr>
            <a:xfrm>
              <a:off x="5663159" y="3467211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양양 </a:t>
              </a:r>
              <a:r>
                <a:rPr lang="ko-KR" altLang="en-US" sz="800" b="0" i="0" u="none" strike="noStrike" dirty="0" err="1">
                  <a:solidFill>
                    <a:srgbClr val="333333"/>
                  </a:solidFill>
                  <a:effectLst/>
                  <a:latin typeface="+mn-ea"/>
                </a:rPr>
                <a:t>금호어울림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 더퍼스트</a:t>
              </a:r>
              <a:endParaRPr lang="ko-KR" altLang="en-US" sz="800" dirty="0">
                <a:latin typeface="+mn-ea"/>
              </a:endParaRPr>
            </a:p>
          </p:txBody>
        </p:sp>
      </p:grpSp>
      <p:sp>
        <p:nvSpPr>
          <p:cNvPr id="4110" name="직사각형 4109">
            <a:extLst>
              <a:ext uri="{FF2B5EF4-FFF2-40B4-BE49-F238E27FC236}">
                <a16:creationId xmlns:a16="http://schemas.microsoft.com/office/drawing/2014/main" id="{1FD60681-30E1-FF89-7209-A7E0F08EE4AA}"/>
              </a:ext>
            </a:extLst>
          </p:cNvPr>
          <p:cNvSpPr/>
          <p:nvPr/>
        </p:nvSpPr>
        <p:spPr>
          <a:xfrm>
            <a:off x="7983071" y="5846119"/>
            <a:ext cx="1833282" cy="675703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분양일정 기본 화면은 목록보기 화면으로 변경</a:t>
            </a:r>
            <a:endParaRPr lang="en-US" altLang="ko-KR" sz="800" dirty="0"/>
          </a:p>
        </p:txBody>
      </p:sp>
      <p:grpSp>
        <p:nvGrpSpPr>
          <p:cNvPr id="4111" name="그룹 4110">
            <a:extLst>
              <a:ext uri="{FF2B5EF4-FFF2-40B4-BE49-F238E27FC236}">
                <a16:creationId xmlns:a16="http://schemas.microsoft.com/office/drawing/2014/main" id="{8F40CD7F-579E-839E-E996-1FF2CEFBC572}"/>
              </a:ext>
            </a:extLst>
          </p:cNvPr>
          <p:cNvGrpSpPr/>
          <p:nvPr/>
        </p:nvGrpSpPr>
        <p:grpSpPr>
          <a:xfrm>
            <a:off x="5208975" y="1631789"/>
            <a:ext cx="966245" cy="303857"/>
            <a:chOff x="6242634" y="1631789"/>
            <a:chExt cx="966245" cy="303857"/>
          </a:xfrm>
        </p:grpSpPr>
        <p:sp>
          <p:nvSpPr>
            <p:cNvPr id="4112" name="사각형: 둥근 모서리 4111">
              <a:extLst>
                <a:ext uri="{FF2B5EF4-FFF2-40B4-BE49-F238E27FC236}">
                  <a16:creationId xmlns:a16="http://schemas.microsoft.com/office/drawing/2014/main" id="{1D1422BF-64BB-3BC1-6BE2-1EA885E2C1A3}"/>
                </a:ext>
              </a:extLst>
            </p:cNvPr>
            <p:cNvSpPr/>
            <p:nvPr/>
          </p:nvSpPr>
          <p:spPr>
            <a:xfrm>
              <a:off x="6242634" y="1631789"/>
              <a:ext cx="966245" cy="30385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목록 보기</a:t>
              </a:r>
            </a:p>
          </p:txBody>
        </p:sp>
        <p:sp>
          <p:nvSpPr>
            <p:cNvPr id="4114" name="Menu">
              <a:extLst>
                <a:ext uri="{FF2B5EF4-FFF2-40B4-BE49-F238E27FC236}">
                  <a16:creationId xmlns:a16="http://schemas.microsoft.com/office/drawing/2014/main" id="{902CF374-6302-68BB-76C7-AB3EAE2B4E4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61074" y="1735985"/>
              <a:ext cx="142469" cy="97773"/>
            </a:xfrm>
            <a:custGeom>
              <a:avLst/>
              <a:gdLst>
                <a:gd name="T0" fmla="*/ 0 w 1411"/>
                <a:gd name="T1" fmla="*/ 0 h 977"/>
                <a:gd name="T2" fmla="*/ 0 w 1411"/>
                <a:gd name="T3" fmla="*/ 108 h 977"/>
                <a:gd name="T4" fmla="*/ 1411 w 1411"/>
                <a:gd name="T5" fmla="*/ 108 h 977"/>
                <a:gd name="T6" fmla="*/ 1411 w 1411"/>
                <a:gd name="T7" fmla="*/ 0 h 977"/>
                <a:gd name="T8" fmla="*/ 0 w 1411"/>
                <a:gd name="T9" fmla="*/ 0 h 977"/>
                <a:gd name="T10" fmla="*/ 0 w 1411"/>
                <a:gd name="T11" fmla="*/ 434 h 977"/>
                <a:gd name="T12" fmla="*/ 0 w 1411"/>
                <a:gd name="T13" fmla="*/ 542 h 977"/>
                <a:gd name="T14" fmla="*/ 1411 w 1411"/>
                <a:gd name="T15" fmla="*/ 542 h 977"/>
                <a:gd name="T16" fmla="*/ 1411 w 1411"/>
                <a:gd name="T17" fmla="*/ 434 h 977"/>
                <a:gd name="T18" fmla="*/ 0 w 1411"/>
                <a:gd name="T19" fmla="*/ 434 h 977"/>
                <a:gd name="T20" fmla="*/ 0 w 1411"/>
                <a:gd name="T21" fmla="*/ 868 h 977"/>
                <a:gd name="T22" fmla="*/ 0 w 1411"/>
                <a:gd name="T23" fmla="*/ 977 h 977"/>
                <a:gd name="T24" fmla="*/ 1411 w 1411"/>
                <a:gd name="T25" fmla="*/ 977 h 977"/>
                <a:gd name="T26" fmla="*/ 1411 w 1411"/>
                <a:gd name="T27" fmla="*/ 868 h 977"/>
                <a:gd name="T28" fmla="*/ 0 w 1411"/>
                <a:gd name="T29" fmla="*/ 868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1" h="977">
                  <a:moveTo>
                    <a:pt x="0" y="0"/>
                  </a:moveTo>
                  <a:lnTo>
                    <a:pt x="0" y="108"/>
                  </a:lnTo>
                  <a:lnTo>
                    <a:pt x="1411" y="108"/>
                  </a:lnTo>
                  <a:lnTo>
                    <a:pt x="1411" y="0"/>
                  </a:lnTo>
                  <a:lnTo>
                    <a:pt x="0" y="0"/>
                  </a:lnTo>
                  <a:close/>
                  <a:moveTo>
                    <a:pt x="0" y="434"/>
                  </a:moveTo>
                  <a:lnTo>
                    <a:pt x="0" y="542"/>
                  </a:lnTo>
                  <a:lnTo>
                    <a:pt x="1411" y="542"/>
                  </a:lnTo>
                  <a:lnTo>
                    <a:pt x="1411" y="434"/>
                  </a:lnTo>
                  <a:lnTo>
                    <a:pt x="0" y="434"/>
                  </a:lnTo>
                  <a:close/>
                  <a:moveTo>
                    <a:pt x="0" y="868"/>
                  </a:moveTo>
                  <a:lnTo>
                    <a:pt x="0" y="977"/>
                  </a:lnTo>
                  <a:lnTo>
                    <a:pt x="1411" y="977"/>
                  </a:lnTo>
                  <a:lnTo>
                    <a:pt x="1411" y="868"/>
                  </a:lnTo>
                  <a:lnTo>
                    <a:pt x="0" y="86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394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3743683D-01E3-3404-C456-9BD41C8D3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공사</a:t>
            </a:r>
            <a:r>
              <a:rPr lang="en-US" altLang="ko-KR" dirty="0"/>
              <a:t>/</a:t>
            </a:r>
            <a:r>
              <a:rPr lang="ko-KR" altLang="en-US" dirty="0"/>
              <a:t>입주정보</a:t>
            </a:r>
          </a:p>
        </p:txBody>
      </p:sp>
    </p:spTree>
    <p:extLst>
      <p:ext uri="{BB962C8B-B14F-4D97-AF65-F5344CB8AC3E}">
        <p14:creationId xmlns:p14="http://schemas.microsoft.com/office/powerpoint/2010/main" val="3802508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 descr="수원 금호 리첸시아 퍼스티지   (1단지)">
            <a:extLst>
              <a:ext uri="{FF2B5EF4-FFF2-40B4-BE49-F238E27FC236}">
                <a16:creationId xmlns:a16="http://schemas.microsoft.com/office/drawing/2014/main" id="{86168E40-31B1-3D62-83B5-A8D279DF7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19" y="1603980"/>
            <a:ext cx="2075633" cy="135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9A10FB-2063-4C45-A749-DA5C837466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D4D817-EC86-86BD-40CE-164217F3C89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336B67B-F147-62B0-48F2-4B956202520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CE2B53-9C4B-D337-1127-44AF56BDB496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48566CB-5D29-1BD6-ED65-77C5E0CD9F75}"/>
              </a:ext>
            </a:extLst>
          </p:cNvPr>
          <p:cNvGrpSpPr/>
          <p:nvPr/>
        </p:nvGrpSpPr>
        <p:grpSpPr>
          <a:xfrm>
            <a:off x="1198313" y="721776"/>
            <a:ext cx="2611858" cy="215444"/>
            <a:chOff x="1198313" y="721776"/>
            <a:chExt cx="2611858" cy="215444"/>
          </a:xfrm>
        </p:grpSpPr>
        <p:sp>
          <p:nvSpPr>
            <p:cNvPr id="37" name="Go Home">
              <a:extLst>
                <a:ext uri="{FF2B5EF4-FFF2-40B4-BE49-F238E27FC236}">
                  <a16:creationId xmlns:a16="http://schemas.microsoft.com/office/drawing/2014/main" id="{7D0D71DD-63C1-1EBA-0578-95D61BD8EB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64327-77AD-FC5C-B53D-C5D0F37ED9D5}"/>
                </a:ext>
              </a:extLst>
            </p:cNvPr>
            <p:cNvSpPr txBox="1"/>
            <p:nvPr/>
          </p:nvSpPr>
          <p:spPr>
            <a:xfrm>
              <a:off x="1320387" y="721776"/>
              <a:ext cx="24897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공사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입주정보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공사현장     입주단지</a:t>
              </a: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63B56FF-2B82-B980-D7B8-07FD2CB3A8B0}"/>
              </a:ext>
            </a:extLst>
          </p:cNvPr>
          <p:cNvCxnSpPr>
            <a:cxnSpLocks/>
          </p:cNvCxnSpPr>
          <p:nvPr/>
        </p:nvCxnSpPr>
        <p:spPr>
          <a:xfrm>
            <a:off x="2644346" y="951533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CC3FCBD-8C50-50F7-64F8-3F3E9E78470E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공사현장</a:t>
            </a:r>
          </a:p>
        </p:txBody>
      </p:sp>
      <p:pic>
        <p:nvPicPr>
          <p:cNvPr id="42" name="Picture 14" descr="문수로 금호어울림 더 퍼스트">
            <a:extLst>
              <a:ext uri="{FF2B5EF4-FFF2-40B4-BE49-F238E27FC236}">
                <a16:creationId xmlns:a16="http://schemas.microsoft.com/office/drawing/2014/main" id="{863BA482-9B9F-793A-2917-9D90B4B12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81" y="1590783"/>
            <a:ext cx="2095919" cy="137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F1B0A77-2A96-E01F-F00C-DFFC788C8B7F}"/>
              </a:ext>
            </a:extLst>
          </p:cNvPr>
          <p:cNvSpPr txBox="1"/>
          <p:nvPr/>
        </p:nvSpPr>
        <p:spPr>
          <a:xfrm>
            <a:off x="675401" y="3980900"/>
            <a:ext cx="1887807" cy="10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입주예정 </a:t>
            </a:r>
            <a:r>
              <a:rPr lang="en-US" altLang="ko-KR" sz="800" dirty="0">
                <a:latin typeface="+mn-ea"/>
              </a:rPr>
              <a:t>: 2024</a:t>
            </a:r>
            <a:r>
              <a:rPr lang="ko-KR" altLang="en-US" sz="800" dirty="0">
                <a:latin typeface="+mn-ea"/>
              </a:rPr>
              <a:t>년 </a:t>
            </a:r>
            <a:r>
              <a:rPr lang="en-US" altLang="ko-KR" sz="800" dirty="0">
                <a:latin typeface="+mn-ea"/>
              </a:rPr>
              <a:t>3</a:t>
            </a:r>
            <a:r>
              <a:rPr lang="ko-KR" altLang="en-US" sz="800" dirty="0">
                <a:latin typeface="+mn-ea"/>
              </a:rPr>
              <a:t>월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경기도 고양시 일산동구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</a:t>
            </a:r>
            <a:r>
              <a:rPr lang="ko-KR" altLang="en-US" sz="800" dirty="0">
                <a:latin typeface="+mn-ea"/>
              </a:rPr>
              <a:t> </a:t>
            </a:r>
            <a:r>
              <a:rPr lang="ko-KR" altLang="en-US" sz="800" dirty="0" err="1">
                <a:latin typeface="+mn-ea"/>
              </a:rPr>
              <a:t>장항동</a:t>
            </a:r>
            <a:r>
              <a:rPr lang="ko-KR" altLang="en-US" sz="800" dirty="0">
                <a:latin typeface="+mn-ea"/>
              </a:rPr>
              <a:t> </a:t>
            </a:r>
            <a:r>
              <a:rPr lang="ko-KR" altLang="en-US" sz="800" dirty="0" err="1">
                <a:latin typeface="+mn-ea"/>
              </a:rPr>
              <a:t>고양장항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</a:t>
            </a:r>
            <a:r>
              <a:rPr lang="ko-KR" altLang="en-US" sz="800" dirty="0">
                <a:latin typeface="+mn-ea"/>
              </a:rPr>
              <a:t> 공공주택지구 </a:t>
            </a:r>
            <a:r>
              <a:rPr lang="en-US" altLang="ko-KR" sz="800" dirty="0">
                <a:latin typeface="+mn-ea"/>
              </a:rPr>
              <a:t>B-3</a:t>
            </a:r>
            <a:r>
              <a:rPr lang="ko-KR" altLang="en-US" sz="800" dirty="0">
                <a:latin typeface="+mn-ea"/>
              </a:rPr>
              <a:t>블록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760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9A1EFA-5CFC-D21D-D7E0-104D6FA66180}"/>
              </a:ext>
            </a:extLst>
          </p:cNvPr>
          <p:cNvSpPr txBox="1"/>
          <p:nvPr/>
        </p:nvSpPr>
        <p:spPr>
          <a:xfrm>
            <a:off x="2947317" y="3007012"/>
            <a:ext cx="2187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수원 금호 </a:t>
            </a:r>
            <a:r>
              <a:rPr lang="ko-KR" altLang="en-US" sz="1200" b="1" dirty="0" err="1">
                <a:latin typeface="+mn-ea"/>
              </a:rPr>
              <a:t>리첸시아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ko-KR" altLang="en-US" sz="1200" b="1" dirty="0" err="1">
                <a:latin typeface="+mn-ea"/>
              </a:rPr>
              <a:t>퍼스티지</a:t>
            </a:r>
            <a:r>
              <a:rPr lang="en-US" altLang="ko-KR" sz="1200" b="1" dirty="0">
                <a:latin typeface="+mn-ea"/>
              </a:rPr>
              <a:t>(2</a:t>
            </a:r>
            <a:r>
              <a:rPr lang="ko-KR" altLang="en-US" sz="1200" b="1" dirty="0">
                <a:latin typeface="+mn-ea"/>
              </a:rPr>
              <a:t>단지</a:t>
            </a:r>
            <a:r>
              <a:rPr lang="en-US" altLang="ko-KR" sz="1200" b="1" dirty="0">
                <a:latin typeface="+mn-ea"/>
              </a:rPr>
              <a:t>)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4C77C1A-EF80-CC5B-B99E-E6EB91DA0E7D}"/>
              </a:ext>
            </a:extLst>
          </p:cNvPr>
          <p:cNvSpPr txBox="1"/>
          <p:nvPr/>
        </p:nvSpPr>
        <p:spPr>
          <a:xfrm>
            <a:off x="2949619" y="4151321"/>
            <a:ext cx="193335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입주예정 </a:t>
            </a:r>
            <a:r>
              <a:rPr lang="en-US" altLang="ko-KR" sz="800" dirty="0">
                <a:latin typeface="+mn-ea"/>
              </a:rPr>
              <a:t>: 2024</a:t>
            </a:r>
            <a:r>
              <a:rPr lang="ko-KR" altLang="en-US" sz="800" dirty="0">
                <a:latin typeface="+mn-ea"/>
              </a:rPr>
              <a:t>년 </a:t>
            </a:r>
            <a:r>
              <a:rPr lang="en-US" altLang="ko-KR" sz="800" dirty="0">
                <a:latin typeface="+mn-ea"/>
              </a:rPr>
              <a:t>1</a:t>
            </a:r>
            <a:r>
              <a:rPr lang="ko-KR" altLang="en-US" sz="800" dirty="0">
                <a:latin typeface="+mn-ea"/>
              </a:rPr>
              <a:t>월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충북 청주시 </a:t>
            </a:r>
            <a:r>
              <a:rPr lang="ko-KR" altLang="en-US" sz="800" dirty="0" err="1">
                <a:latin typeface="+mn-ea"/>
              </a:rPr>
              <a:t>송절동</a:t>
            </a:r>
            <a:r>
              <a:rPr lang="ko-KR" altLang="en-US" sz="800" dirty="0">
                <a:latin typeface="+mn-ea"/>
              </a:rPr>
              <a:t> 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 32-3</a:t>
            </a:r>
            <a:r>
              <a:rPr lang="ko-KR" altLang="en-US" sz="800" dirty="0">
                <a:latin typeface="+mn-ea"/>
              </a:rPr>
              <a:t>번지 일원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1,450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A6D369-5FFD-DF2C-532A-422A315EEE78}"/>
              </a:ext>
            </a:extLst>
          </p:cNvPr>
          <p:cNvSpPr txBox="1"/>
          <p:nvPr/>
        </p:nvSpPr>
        <p:spPr>
          <a:xfrm>
            <a:off x="5271296" y="3001601"/>
            <a:ext cx="2094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문수로 </a:t>
            </a:r>
            <a:r>
              <a:rPr lang="ko-KR" altLang="en-US" sz="1200" b="1" dirty="0" err="1">
                <a:latin typeface="+mn-ea"/>
              </a:rPr>
              <a:t>금호어울림</a:t>
            </a:r>
            <a:r>
              <a:rPr lang="ko-KR" altLang="en-US" sz="1200" b="1" dirty="0">
                <a:latin typeface="+mn-ea"/>
              </a:rPr>
              <a:t> </a:t>
            </a:r>
            <a:endParaRPr lang="en-US" altLang="ko-KR" sz="1200" b="1" dirty="0">
              <a:latin typeface="+mn-ea"/>
            </a:endParaRPr>
          </a:p>
          <a:p>
            <a:pPr algn="l"/>
            <a:r>
              <a:rPr lang="ko-KR" altLang="en-US" sz="1200" b="1" dirty="0">
                <a:latin typeface="+mn-ea"/>
              </a:rPr>
              <a:t>더 퍼스트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C92254-5723-DBA0-156B-FFFDA91C1A5A}"/>
              </a:ext>
            </a:extLst>
          </p:cNvPr>
          <p:cNvSpPr txBox="1"/>
          <p:nvPr/>
        </p:nvSpPr>
        <p:spPr>
          <a:xfrm>
            <a:off x="5271296" y="4151321"/>
            <a:ext cx="1940866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입주예정 </a:t>
            </a:r>
            <a:r>
              <a:rPr lang="en-US" altLang="ko-KR" sz="800" dirty="0">
                <a:latin typeface="+mn-ea"/>
              </a:rPr>
              <a:t>: 2025</a:t>
            </a:r>
            <a:r>
              <a:rPr lang="ko-KR" altLang="en-US" sz="800" dirty="0">
                <a:latin typeface="+mn-ea"/>
              </a:rPr>
              <a:t>년 </a:t>
            </a:r>
            <a:r>
              <a:rPr lang="en-US" altLang="ko-KR" sz="800" dirty="0">
                <a:latin typeface="+mn-ea"/>
              </a:rPr>
              <a:t>12</a:t>
            </a:r>
            <a:r>
              <a:rPr lang="ko-KR" altLang="en-US" sz="800" dirty="0">
                <a:latin typeface="+mn-ea"/>
              </a:rPr>
              <a:t>월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강원도 춘천시 동면 </a:t>
            </a:r>
            <a:r>
              <a:rPr lang="ko-KR" altLang="en-US" sz="800" dirty="0" err="1">
                <a:latin typeface="+mn-ea"/>
              </a:rPr>
              <a:t>만천리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770-6</a:t>
            </a:r>
            <a:r>
              <a:rPr lang="ko-KR" altLang="en-US" sz="800" dirty="0">
                <a:latin typeface="+mn-ea"/>
              </a:rPr>
              <a:t>번지 일원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299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b="0" i="0" dirty="0">
              <a:effectLst/>
              <a:latin typeface="+mn-ea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F1D84A4D-B264-D14C-1A02-0937F421C982}"/>
              </a:ext>
            </a:extLst>
          </p:cNvPr>
          <p:cNvSpPr/>
          <p:nvPr/>
        </p:nvSpPr>
        <p:spPr>
          <a:xfrm>
            <a:off x="610517" y="5190128"/>
            <a:ext cx="2094058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자세히 보기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C2A8592E-33F0-0D68-8E60-91243344C33A}"/>
              </a:ext>
            </a:extLst>
          </p:cNvPr>
          <p:cNvSpPr/>
          <p:nvPr/>
        </p:nvSpPr>
        <p:spPr>
          <a:xfrm>
            <a:off x="2944278" y="5190128"/>
            <a:ext cx="102680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자세히 보기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A42CB71D-B8DF-A2B6-4885-DC80AA5E86B0}"/>
              </a:ext>
            </a:extLst>
          </p:cNvPr>
          <p:cNvSpPr/>
          <p:nvPr/>
        </p:nvSpPr>
        <p:spPr>
          <a:xfrm>
            <a:off x="4009997" y="5190128"/>
            <a:ext cx="102680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91D5AE87-6068-F7F2-AB33-5B6E9D3B8A5E}"/>
              </a:ext>
            </a:extLst>
          </p:cNvPr>
          <p:cNvSpPr/>
          <p:nvPr/>
        </p:nvSpPr>
        <p:spPr>
          <a:xfrm>
            <a:off x="5276807" y="5184717"/>
            <a:ext cx="102680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자세히 보기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4D87FA48-F2D3-37A0-E321-DC47D4C5BCB5}"/>
              </a:ext>
            </a:extLst>
          </p:cNvPr>
          <p:cNvSpPr/>
          <p:nvPr/>
        </p:nvSpPr>
        <p:spPr>
          <a:xfrm>
            <a:off x="6327543" y="5184717"/>
            <a:ext cx="102680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22EE300-4446-0465-0EBB-B8C5C092F4ED}"/>
              </a:ext>
            </a:extLst>
          </p:cNvPr>
          <p:cNvSpPr/>
          <p:nvPr/>
        </p:nvSpPr>
        <p:spPr>
          <a:xfrm>
            <a:off x="4442037" y="2696395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+mn-ea"/>
              </a:rPr>
              <a:t>공사중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830F3E4-5B08-DB74-784E-24DACB7149F2}"/>
              </a:ext>
            </a:extLst>
          </p:cNvPr>
          <p:cNvSpPr/>
          <p:nvPr/>
        </p:nvSpPr>
        <p:spPr>
          <a:xfrm>
            <a:off x="6796022" y="2696395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+mn-ea"/>
              </a:rPr>
              <a:t>공사중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0FFC539E-BA48-5226-4895-5E5A1F6CE6DE}"/>
              </a:ext>
            </a:extLst>
          </p:cNvPr>
          <p:cNvGrpSpPr/>
          <p:nvPr/>
        </p:nvGrpSpPr>
        <p:grpSpPr>
          <a:xfrm>
            <a:off x="1700004" y="3461276"/>
            <a:ext cx="863204" cy="0"/>
            <a:chOff x="1700004" y="3450454"/>
            <a:chExt cx="863204" cy="0"/>
          </a:xfrm>
        </p:grpSpPr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70B552E1-F496-DD92-C741-0F3CC85378E3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863204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9F1D92D2-7110-67B3-F742-E18AB8CBBE90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863204" cy="0"/>
            </a:xfrm>
            <a:prstGeom prst="line">
              <a:avLst/>
            </a:prstGeom>
            <a:ln w="76200">
              <a:solidFill>
                <a:srgbClr val="F47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1EEA9737-3D93-FFE8-963F-9999AC057D46}"/>
              </a:ext>
            </a:extLst>
          </p:cNvPr>
          <p:cNvSpPr txBox="1"/>
          <p:nvPr/>
        </p:nvSpPr>
        <p:spPr>
          <a:xfrm>
            <a:off x="633883" y="3338166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 err="1">
                <a:latin typeface="+mn-ea"/>
              </a:rPr>
              <a:t>공정률</a:t>
            </a:r>
            <a:r>
              <a:rPr lang="ko-KR" altLang="en-US" sz="800" dirty="0">
                <a:latin typeface="+mn-ea"/>
              </a:rPr>
              <a:t>  </a:t>
            </a:r>
            <a:r>
              <a:rPr lang="en-US" altLang="ko-KR" sz="1000" b="1" dirty="0">
                <a:solidFill>
                  <a:srgbClr val="F47F3F"/>
                </a:solidFill>
                <a:latin typeface="+mn-ea"/>
              </a:rPr>
              <a:t>100.00</a:t>
            </a:r>
            <a:r>
              <a:rPr lang="en-US" altLang="ko-KR" sz="800" dirty="0">
                <a:latin typeface="+mn-ea"/>
              </a:rPr>
              <a:t>%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43F084C2-06BC-7204-51E6-6FF9DE6F3E8F}"/>
              </a:ext>
            </a:extLst>
          </p:cNvPr>
          <p:cNvGrpSpPr/>
          <p:nvPr/>
        </p:nvGrpSpPr>
        <p:grpSpPr>
          <a:xfrm>
            <a:off x="4072545" y="3617780"/>
            <a:ext cx="863204" cy="0"/>
            <a:chOff x="1700004" y="3450454"/>
            <a:chExt cx="863204" cy="0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C322914A-096A-1C77-70E8-8B7066B82BDF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863204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5147A5D3-C30B-24BF-F8B1-4CDCF82CC074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863204" cy="0"/>
            </a:xfrm>
            <a:prstGeom prst="line">
              <a:avLst/>
            </a:prstGeom>
            <a:ln w="76200">
              <a:solidFill>
                <a:srgbClr val="F47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596373DC-E99B-098B-4BEB-1C478A47BBB1}"/>
              </a:ext>
            </a:extLst>
          </p:cNvPr>
          <p:cNvSpPr txBox="1"/>
          <p:nvPr/>
        </p:nvSpPr>
        <p:spPr>
          <a:xfrm>
            <a:off x="3006424" y="3494670"/>
            <a:ext cx="10550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 err="1">
                <a:latin typeface="+mn-ea"/>
              </a:rPr>
              <a:t>공정률</a:t>
            </a:r>
            <a:r>
              <a:rPr lang="ko-KR" altLang="en-US" sz="800" dirty="0">
                <a:latin typeface="+mn-ea"/>
              </a:rPr>
              <a:t>  </a:t>
            </a:r>
            <a:r>
              <a:rPr lang="en-US" altLang="ko-KR" sz="1000" b="1" dirty="0">
                <a:solidFill>
                  <a:srgbClr val="F47F3F"/>
                </a:solidFill>
                <a:latin typeface="+mn-ea"/>
              </a:rPr>
              <a:t>10.000</a:t>
            </a:r>
            <a:r>
              <a:rPr lang="en-US" altLang="ko-KR" sz="800" dirty="0">
                <a:latin typeface="+mn-ea"/>
              </a:rPr>
              <a:t>%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332A7A16-72F5-32D7-5D8F-B38C98B583FF}"/>
              </a:ext>
            </a:extLst>
          </p:cNvPr>
          <p:cNvGrpSpPr/>
          <p:nvPr/>
        </p:nvGrpSpPr>
        <p:grpSpPr>
          <a:xfrm>
            <a:off x="6405074" y="3617780"/>
            <a:ext cx="863204" cy="0"/>
            <a:chOff x="1700004" y="3450454"/>
            <a:chExt cx="863204" cy="0"/>
          </a:xfrm>
        </p:grpSpPr>
        <p:cxnSp>
          <p:nvCxnSpPr>
            <p:cNvPr id="93" name="직선 연결선 92">
              <a:extLst>
                <a:ext uri="{FF2B5EF4-FFF2-40B4-BE49-F238E27FC236}">
                  <a16:creationId xmlns:a16="http://schemas.microsoft.com/office/drawing/2014/main" id="{F29272A7-7C7C-6780-D1A0-2890B893B28A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863204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FD829674-4039-0B5B-A017-154ED4E047B4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239240" cy="0"/>
            </a:xfrm>
            <a:prstGeom prst="line">
              <a:avLst/>
            </a:prstGeom>
            <a:ln w="76200">
              <a:solidFill>
                <a:srgbClr val="F47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F4D6F3B4-6FF6-4B76-6B41-0108A4B0A83A}"/>
              </a:ext>
            </a:extLst>
          </p:cNvPr>
          <p:cNvSpPr txBox="1"/>
          <p:nvPr/>
        </p:nvSpPr>
        <p:spPr>
          <a:xfrm>
            <a:off x="5338953" y="3494670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 err="1">
                <a:latin typeface="+mn-ea"/>
              </a:rPr>
              <a:t>공정률</a:t>
            </a:r>
            <a:r>
              <a:rPr lang="ko-KR" altLang="en-US" sz="800" dirty="0">
                <a:latin typeface="+mn-ea"/>
              </a:rPr>
              <a:t>  </a:t>
            </a:r>
            <a:r>
              <a:rPr lang="en-US" altLang="ko-KR" sz="1000" b="1" dirty="0">
                <a:solidFill>
                  <a:srgbClr val="F47F3F"/>
                </a:solidFill>
                <a:latin typeface="+mn-ea"/>
              </a:rPr>
              <a:t>24.80</a:t>
            </a:r>
            <a:r>
              <a:rPr lang="en-US" altLang="ko-KR" sz="800" dirty="0">
                <a:latin typeface="+mn-ea"/>
              </a:rPr>
              <a:t>%</a:t>
            </a:r>
            <a:endParaRPr lang="ko-KR" altLang="en-US" sz="800" dirty="0">
              <a:latin typeface="+mn-ea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2A7B655-0F49-18E2-1FDA-5D785BBCEA23}"/>
              </a:ext>
            </a:extLst>
          </p:cNvPr>
          <p:cNvSpPr txBox="1"/>
          <p:nvPr/>
        </p:nvSpPr>
        <p:spPr>
          <a:xfrm>
            <a:off x="633883" y="3598014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공사단계  </a:t>
            </a:r>
            <a:r>
              <a:rPr lang="ko-KR" altLang="en-US" sz="1000" b="1" dirty="0">
                <a:solidFill>
                  <a:srgbClr val="F47F3F"/>
                </a:solidFill>
                <a:latin typeface="+mn-ea"/>
              </a:rPr>
              <a:t>준공</a:t>
            </a:r>
            <a:endParaRPr lang="ko-KR" altLang="en-US" sz="800" dirty="0">
              <a:latin typeface="+mn-ea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B9884FF-FD90-E233-E89D-FEF1F521882B}"/>
              </a:ext>
            </a:extLst>
          </p:cNvPr>
          <p:cNvSpPr txBox="1"/>
          <p:nvPr/>
        </p:nvSpPr>
        <p:spPr>
          <a:xfrm>
            <a:off x="3006424" y="3754518"/>
            <a:ext cx="9252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공사단계  </a:t>
            </a:r>
            <a:r>
              <a:rPr lang="ko-KR" altLang="en-US" sz="1000" b="1" dirty="0">
                <a:solidFill>
                  <a:srgbClr val="F47F3F"/>
                </a:solidFill>
                <a:latin typeface="+mn-ea"/>
              </a:rPr>
              <a:t>준공</a:t>
            </a:r>
            <a:endParaRPr lang="ko-KR" altLang="en-US" sz="800" dirty="0">
              <a:latin typeface="+mn-ea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7D44A4-01D8-36D4-D835-E8858DE0F67F}"/>
              </a:ext>
            </a:extLst>
          </p:cNvPr>
          <p:cNvSpPr txBox="1"/>
          <p:nvPr/>
        </p:nvSpPr>
        <p:spPr>
          <a:xfrm>
            <a:off x="5338953" y="3754518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공사단계  </a:t>
            </a:r>
            <a:r>
              <a:rPr lang="ko-KR" altLang="en-US" sz="1000" b="1" dirty="0">
                <a:solidFill>
                  <a:srgbClr val="F47F3F"/>
                </a:solidFill>
                <a:latin typeface="+mn-ea"/>
              </a:rPr>
              <a:t>지하층 골조공사</a:t>
            </a:r>
            <a:endParaRPr lang="ko-KR" altLang="en-US" sz="800" dirty="0">
              <a:latin typeface="+mn-ea"/>
            </a:endParaRPr>
          </a:p>
        </p:txBody>
      </p:sp>
      <p:pic>
        <p:nvPicPr>
          <p:cNvPr id="101" name="Picture 4" descr="진천 금호어울림 센트럴파크">
            <a:extLst>
              <a:ext uri="{FF2B5EF4-FFF2-40B4-BE49-F238E27FC236}">
                <a16:creationId xmlns:a16="http://schemas.microsoft.com/office/drawing/2014/main" id="{37E49E58-FEFB-3815-C1B0-4FCD1D357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1" y="1592263"/>
            <a:ext cx="2108762" cy="137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D2256E49-8565-1990-C573-840B23BC7341}"/>
              </a:ext>
            </a:extLst>
          </p:cNvPr>
          <p:cNvSpPr txBox="1"/>
          <p:nvPr/>
        </p:nvSpPr>
        <p:spPr>
          <a:xfrm>
            <a:off x="606101" y="3012157"/>
            <a:ext cx="2187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진천 </a:t>
            </a:r>
            <a:r>
              <a:rPr lang="ko-KR" altLang="en-US" sz="1200" b="1" dirty="0" err="1">
                <a:latin typeface="+mn-ea"/>
              </a:rPr>
              <a:t>금호어울림</a:t>
            </a:r>
            <a:r>
              <a:rPr lang="ko-KR" altLang="en-US" sz="1200" b="1" dirty="0">
                <a:latin typeface="+mn-ea"/>
              </a:rPr>
              <a:t> 센트럴파크</a:t>
            </a: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D79F24CF-4038-088C-A364-AAC9948F8DC6}"/>
              </a:ext>
            </a:extLst>
          </p:cNvPr>
          <p:cNvSpPr/>
          <p:nvPr/>
        </p:nvSpPr>
        <p:spPr>
          <a:xfrm>
            <a:off x="2139283" y="2696395"/>
            <a:ext cx="528091" cy="21897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공사완료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090132B1-B4C5-D77E-6375-F449964EE333}"/>
              </a:ext>
            </a:extLst>
          </p:cNvPr>
          <p:cNvSpPr/>
          <p:nvPr/>
        </p:nvSpPr>
        <p:spPr>
          <a:xfrm>
            <a:off x="610468" y="1605267"/>
            <a:ext cx="2093371" cy="388113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07E0DB14-4DB4-DD6A-61BB-CEDE22DEC4F8}"/>
              </a:ext>
            </a:extLst>
          </p:cNvPr>
          <p:cNvSpPr/>
          <p:nvPr/>
        </p:nvSpPr>
        <p:spPr>
          <a:xfrm>
            <a:off x="2947317" y="1605267"/>
            <a:ext cx="2083061" cy="388113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10BCEC39-A03A-8B93-ABE8-D8987EF681FC}"/>
              </a:ext>
            </a:extLst>
          </p:cNvPr>
          <p:cNvSpPr/>
          <p:nvPr/>
        </p:nvSpPr>
        <p:spPr>
          <a:xfrm>
            <a:off x="5276509" y="1599856"/>
            <a:ext cx="2083061" cy="388113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4085D50-3613-FB5E-E6AF-33AABF9709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319344"/>
              </p:ext>
            </p:extLst>
          </p:nvPr>
        </p:nvGraphicFramePr>
        <p:xfrm>
          <a:off x="7931425" y="705659"/>
          <a:ext cx="1943281" cy="1943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공통사항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 상태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상태값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공사중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공사완료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분양단지명 전체 표시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공정률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%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값과 막대 그래프 표시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관리자에서 등록한 값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800" b="0" kern="1200" spc="-5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as-is </a:t>
                      </a:r>
                      <a:r>
                        <a:rPr lang="ko-KR" altLang="en-US" sz="800" b="0" kern="1200" spc="-5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막대그래프 방식 대신 실제 그래프 사용</a:t>
                      </a:r>
                      <a:endParaRPr lang="en-US" altLang="ko-KR" sz="800" b="0" kern="1200" spc="-5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공사단계 표시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관리자에서 등록한 값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공정률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공사단계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입주예정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 정보 노출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824725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C503CAA-C4A2-20F2-95EB-3D8F9D9C5C74}"/>
              </a:ext>
            </a:extLst>
          </p:cNvPr>
          <p:cNvSpPr/>
          <p:nvPr/>
        </p:nvSpPr>
        <p:spPr>
          <a:xfrm>
            <a:off x="2006447" y="2606928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8335DF2-7AC9-CE1E-D1A9-4D79A0227A79}"/>
              </a:ext>
            </a:extLst>
          </p:cNvPr>
          <p:cNvSpPr/>
          <p:nvPr/>
        </p:nvSpPr>
        <p:spPr>
          <a:xfrm>
            <a:off x="482660" y="2979341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459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내용 개체 틀 116">
            <a:extLst>
              <a:ext uri="{FF2B5EF4-FFF2-40B4-BE49-F238E27FC236}">
                <a16:creationId xmlns:a16="http://schemas.microsoft.com/office/drawing/2014/main" id="{8264BDD1-96E7-61D1-D148-BF1FD03C40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8" name="내용 개체 틀 117">
            <a:extLst>
              <a:ext uri="{FF2B5EF4-FFF2-40B4-BE49-F238E27FC236}">
                <a16:creationId xmlns:a16="http://schemas.microsoft.com/office/drawing/2014/main" id="{04237D89-762C-4A95-1BF8-B0115E4496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9" name="내용 개체 틀 118">
            <a:extLst>
              <a:ext uri="{FF2B5EF4-FFF2-40B4-BE49-F238E27FC236}">
                <a16:creationId xmlns:a16="http://schemas.microsoft.com/office/drawing/2014/main" id="{D8DC8944-CB9E-C4AE-5E08-E5B4ACB4E3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CE2B53-9C4B-D337-1127-44AF56BDB496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48566CB-5D29-1BD6-ED65-77C5E0CD9F75}"/>
              </a:ext>
            </a:extLst>
          </p:cNvPr>
          <p:cNvGrpSpPr/>
          <p:nvPr/>
        </p:nvGrpSpPr>
        <p:grpSpPr>
          <a:xfrm>
            <a:off x="1198313" y="721776"/>
            <a:ext cx="2611858" cy="215444"/>
            <a:chOff x="1198313" y="721776"/>
            <a:chExt cx="2611858" cy="215444"/>
          </a:xfrm>
        </p:grpSpPr>
        <p:sp>
          <p:nvSpPr>
            <p:cNvPr id="37" name="Go Home">
              <a:extLst>
                <a:ext uri="{FF2B5EF4-FFF2-40B4-BE49-F238E27FC236}">
                  <a16:creationId xmlns:a16="http://schemas.microsoft.com/office/drawing/2014/main" id="{7D0D71DD-63C1-1EBA-0578-95D61BD8EB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64327-77AD-FC5C-B53D-C5D0F37ED9D5}"/>
                </a:ext>
              </a:extLst>
            </p:cNvPr>
            <p:cNvSpPr txBox="1"/>
            <p:nvPr/>
          </p:nvSpPr>
          <p:spPr>
            <a:xfrm>
              <a:off x="1320387" y="721776"/>
              <a:ext cx="24897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공사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입주정보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공사현장     입주단지</a:t>
              </a: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63B56FF-2B82-B980-D7B8-07FD2CB3A8B0}"/>
              </a:ext>
            </a:extLst>
          </p:cNvPr>
          <p:cNvCxnSpPr>
            <a:cxnSpLocks/>
          </p:cNvCxnSpPr>
          <p:nvPr/>
        </p:nvCxnSpPr>
        <p:spPr>
          <a:xfrm>
            <a:off x="2644346" y="951533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CC3FCBD-8C50-50F7-64F8-3F3E9E78470E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공사현장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8F2953-4EB4-1A8D-6A19-E7E30E63DB38}"/>
              </a:ext>
            </a:extLst>
          </p:cNvPr>
          <p:cNvSpPr/>
          <p:nvPr/>
        </p:nvSpPr>
        <p:spPr>
          <a:xfrm>
            <a:off x="55699" y="1506330"/>
            <a:ext cx="7867553" cy="256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28BBD05-F7F1-0812-8E31-759668F902F5}"/>
              </a:ext>
            </a:extLst>
          </p:cNvPr>
          <p:cNvSpPr/>
          <p:nvPr/>
        </p:nvSpPr>
        <p:spPr>
          <a:xfrm>
            <a:off x="667026" y="1788274"/>
            <a:ext cx="527708" cy="155376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BD590-F091-2972-8EEE-73ED44F069F2}"/>
              </a:ext>
            </a:extLst>
          </p:cNvPr>
          <p:cNvSpPr txBox="1"/>
          <p:nvPr/>
        </p:nvSpPr>
        <p:spPr>
          <a:xfrm>
            <a:off x="1259899" y="1740450"/>
            <a:ext cx="4118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문수로 </a:t>
            </a:r>
            <a:r>
              <a:rPr lang="ko-KR" altLang="en-US" sz="1200" b="1" dirty="0" err="1">
                <a:latin typeface="+mn-ea"/>
              </a:rPr>
              <a:t>금호어울림</a:t>
            </a:r>
            <a:r>
              <a:rPr lang="ko-KR" altLang="en-US" sz="1200" b="1" dirty="0">
                <a:latin typeface="+mn-ea"/>
              </a:rPr>
              <a:t> 더 퍼스트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17A5B8-6CBA-EB6F-4BDC-15984813167B}"/>
              </a:ext>
            </a:extLst>
          </p:cNvPr>
          <p:cNvSpPr/>
          <p:nvPr/>
        </p:nvSpPr>
        <p:spPr>
          <a:xfrm>
            <a:off x="6242634" y="1630264"/>
            <a:ext cx="1018785" cy="313386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94C8F-6BF7-441F-6382-91EE30409B60}"/>
              </a:ext>
            </a:extLst>
          </p:cNvPr>
          <p:cNvSpPr txBox="1"/>
          <p:nvPr/>
        </p:nvSpPr>
        <p:spPr>
          <a:xfrm>
            <a:off x="4953000" y="2750620"/>
            <a:ext cx="2794089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울산시 남구 신정동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1154-7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번지 일원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402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분양시기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 2023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년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9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월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FF6D2-E8B8-3A83-A330-F7B126966131}"/>
              </a:ext>
            </a:extLst>
          </p:cNvPr>
          <p:cNvSpPr txBox="1"/>
          <p:nvPr/>
        </p:nvSpPr>
        <p:spPr>
          <a:xfrm>
            <a:off x="5059662" y="3666349"/>
            <a:ext cx="220175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100" b="1" i="0" dirty="0">
                <a:solidFill>
                  <a:srgbClr val="333333"/>
                </a:solidFill>
                <a:effectLst/>
                <a:latin typeface="+mn-ea"/>
              </a:rPr>
              <a:t>문의전화 </a:t>
            </a:r>
            <a:r>
              <a:rPr lang="en-US" altLang="ko-KR" sz="11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21" name="Image">
            <a:extLst>
              <a:ext uri="{FF2B5EF4-FFF2-40B4-BE49-F238E27FC236}">
                <a16:creationId xmlns:a16="http://schemas.microsoft.com/office/drawing/2014/main" id="{0504E860-2ACA-8402-76E0-3C1A17C7B87C}"/>
              </a:ext>
            </a:extLst>
          </p:cNvPr>
          <p:cNvGrpSpPr>
            <a:grpSpLocks/>
          </p:cNvGrpSpPr>
          <p:nvPr/>
        </p:nvGrpSpPr>
        <p:grpSpPr bwMode="auto">
          <a:xfrm>
            <a:off x="667026" y="2059240"/>
            <a:ext cx="4035406" cy="188549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2" name="Border">
              <a:extLst>
                <a:ext uri="{FF2B5EF4-FFF2-40B4-BE49-F238E27FC236}">
                  <a16:creationId xmlns:a16="http://schemas.microsoft.com/office/drawing/2014/main" id="{469263B5-35B1-35FB-C896-1255731F7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3" name="Line 2">
              <a:extLst>
                <a:ext uri="{FF2B5EF4-FFF2-40B4-BE49-F238E27FC236}">
                  <a16:creationId xmlns:a16="http://schemas.microsoft.com/office/drawing/2014/main" id="{9628D990-16E3-4977-CD67-4007F66A7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Line 1">
              <a:extLst>
                <a:ext uri="{FF2B5EF4-FFF2-40B4-BE49-F238E27FC236}">
                  <a16:creationId xmlns:a16="http://schemas.microsoft.com/office/drawing/2014/main" id="{460DB7E3-D0E0-F3A7-9A90-DA24F0268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62D142-C88E-3AC3-97A6-3FEDBB2CA39D}"/>
              </a:ext>
            </a:extLst>
          </p:cNvPr>
          <p:cNvGrpSpPr/>
          <p:nvPr/>
        </p:nvGrpSpPr>
        <p:grpSpPr>
          <a:xfrm>
            <a:off x="6019121" y="2152787"/>
            <a:ext cx="863204" cy="0"/>
            <a:chOff x="1700004" y="3450454"/>
            <a:chExt cx="863204" cy="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0C2743F-B64E-5BAD-58C4-373C47D027D0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863204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17F6F0F-7B77-B5AB-52D3-14FEDF8E425D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223513" cy="0"/>
            </a:xfrm>
            <a:prstGeom prst="line">
              <a:avLst/>
            </a:prstGeom>
            <a:ln w="76200">
              <a:solidFill>
                <a:srgbClr val="F47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6B539E-782E-CC12-B3DB-519D63017381}"/>
              </a:ext>
            </a:extLst>
          </p:cNvPr>
          <p:cNvSpPr txBox="1"/>
          <p:nvPr/>
        </p:nvSpPr>
        <p:spPr>
          <a:xfrm>
            <a:off x="4953000" y="2029677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 err="1">
                <a:latin typeface="+mn-ea"/>
              </a:rPr>
              <a:t>공정률</a:t>
            </a:r>
            <a:r>
              <a:rPr lang="ko-KR" altLang="en-US" sz="800" dirty="0">
                <a:latin typeface="+mn-ea"/>
              </a:rPr>
              <a:t>  </a:t>
            </a:r>
            <a:r>
              <a:rPr lang="en-US" altLang="ko-KR" sz="1000" b="1" dirty="0">
                <a:solidFill>
                  <a:srgbClr val="F47F3F"/>
                </a:solidFill>
                <a:latin typeface="+mn-ea"/>
              </a:rPr>
              <a:t>24.80</a:t>
            </a:r>
            <a:r>
              <a:rPr lang="en-US" altLang="ko-KR" sz="800" dirty="0">
                <a:latin typeface="+mn-ea"/>
              </a:rPr>
              <a:t>%</a:t>
            </a:r>
            <a:endParaRPr lang="ko-KR" altLang="en-US" sz="8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B0A98-2C07-320C-03AA-19E271FC1186}"/>
              </a:ext>
            </a:extLst>
          </p:cNvPr>
          <p:cNvSpPr txBox="1"/>
          <p:nvPr/>
        </p:nvSpPr>
        <p:spPr>
          <a:xfrm>
            <a:off x="4953000" y="2289525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공사단계  </a:t>
            </a:r>
            <a:r>
              <a:rPr lang="ko-KR" altLang="en-US" sz="1000" b="1" dirty="0">
                <a:solidFill>
                  <a:srgbClr val="F47F3F"/>
                </a:solidFill>
                <a:latin typeface="+mn-ea"/>
              </a:rPr>
              <a:t>지하층 골조공사</a:t>
            </a:r>
            <a:endParaRPr lang="ko-KR" altLang="en-US" sz="8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CB2E88-C6A7-426C-B319-B8335747EED9}"/>
              </a:ext>
            </a:extLst>
          </p:cNvPr>
          <p:cNvSpPr txBox="1"/>
          <p:nvPr/>
        </p:nvSpPr>
        <p:spPr>
          <a:xfrm>
            <a:off x="596900" y="4184007"/>
            <a:ext cx="1150740" cy="221106"/>
          </a:xfrm>
          <a:prstGeom prst="rect">
            <a:avLst/>
          </a:prstGeom>
          <a:solidFill>
            <a:srgbClr val="101548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공사현장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99C39-520B-AD77-45BD-57AAE5622E3F}"/>
              </a:ext>
            </a:extLst>
          </p:cNvPr>
          <p:cNvSpPr txBox="1"/>
          <p:nvPr/>
        </p:nvSpPr>
        <p:spPr>
          <a:xfrm>
            <a:off x="1807448" y="4184007"/>
            <a:ext cx="1150740" cy="2211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</a:rPr>
              <a:t>단지정보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8DE42D9-0FB8-63B4-1473-3FCD3F9C0A23}"/>
              </a:ext>
            </a:extLst>
          </p:cNvPr>
          <p:cNvSpPr/>
          <p:nvPr/>
        </p:nvSpPr>
        <p:spPr>
          <a:xfrm>
            <a:off x="596900" y="4584056"/>
            <a:ext cx="901401" cy="566884"/>
          </a:xfrm>
          <a:prstGeom prst="rect">
            <a:avLst/>
          </a:prstGeom>
          <a:solidFill>
            <a:srgbClr val="C2DDF2"/>
          </a:solidFill>
          <a:ln>
            <a:solidFill>
              <a:srgbClr val="C2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9B13406-E680-5783-F502-6C1793C5DCC0}"/>
              </a:ext>
            </a:extLst>
          </p:cNvPr>
          <p:cNvSpPr/>
          <p:nvPr/>
        </p:nvSpPr>
        <p:spPr>
          <a:xfrm>
            <a:off x="1574850" y="4584056"/>
            <a:ext cx="901401" cy="566884"/>
          </a:xfrm>
          <a:prstGeom prst="rect">
            <a:avLst/>
          </a:prstGeom>
          <a:solidFill>
            <a:srgbClr val="C2DDF2"/>
          </a:solidFill>
          <a:ln>
            <a:solidFill>
              <a:srgbClr val="C2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F74670-50EE-7542-075F-13AD05F7FEA6}"/>
              </a:ext>
            </a:extLst>
          </p:cNvPr>
          <p:cNvSpPr/>
          <p:nvPr/>
        </p:nvSpPr>
        <p:spPr>
          <a:xfrm>
            <a:off x="2552800" y="4584056"/>
            <a:ext cx="901401" cy="566884"/>
          </a:xfrm>
          <a:prstGeom prst="rect">
            <a:avLst/>
          </a:prstGeom>
          <a:solidFill>
            <a:srgbClr val="C2DDF2"/>
          </a:solidFill>
          <a:ln>
            <a:solidFill>
              <a:srgbClr val="C2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81CABAB-EF4B-D7B8-E7F7-D77887492CD6}"/>
              </a:ext>
            </a:extLst>
          </p:cNvPr>
          <p:cNvSpPr/>
          <p:nvPr/>
        </p:nvSpPr>
        <p:spPr>
          <a:xfrm>
            <a:off x="3530750" y="4584056"/>
            <a:ext cx="901401" cy="566884"/>
          </a:xfrm>
          <a:prstGeom prst="rect">
            <a:avLst/>
          </a:prstGeom>
          <a:solidFill>
            <a:srgbClr val="C2DDF2"/>
          </a:solidFill>
          <a:ln>
            <a:solidFill>
              <a:srgbClr val="C2DD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9892274-8841-154D-6679-7BD4B4E123E6}"/>
              </a:ext>
            </a:extLst>
          </p:cNvPr>
          <p:cNvSpPr/>
          <p:nvPr/>
        </p:nvSpPr>
        <p:spPr>
          <a:xfrm>
            <a:off x="4508700" y="4584056"/>
            <a:ext cx="901401" cy="56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741B432-C578-1474-7C0A-10228F4E9EE6}"/>
              </a:ext>
            </a:extLst>
          </p:cNvPr>
          <p:cNvSpPr/>
          <p:nvPr/>
        </p:nvSpPr>
        <p:spPr>
          <a:xfrm>
            <a:off x="5486650" y="4584056"/>
            <a:ext cx="901401" cy="56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BC78AAB-084A-73C8-2557-F5962C7A4C1A}"/>
              </a:ext>
            </a:extLst>
          </p:cNvPr>
          <p:cNvSpPr/>
          <p:nvPr/>
        </p:nvSpPr>
        <p:spPr>
          <a:xfrm>
            <a:off x="6464599" y="4584056"/>
            <a:ext cx="901401" cy="5668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898445C0-B224-8343-C538-448DE6440DA7}"/>
              </a:ext>
            </a:extLst>
          </p:cNvPr>
          <p:cNvGrpSpPr/>
          <p:nvPr/>
        </p:nvGrpSpPr>
        <p:grpSpPr>
          <a:xfrm>
            <a:off x="636153" y="4681286"/>
            <a:ext cx="839618" cy="246221"/>
            <a:chOff x="636153" y="4621328"/>
            <a:chExt cx="839618" cy="24622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1650CF7-4F20-B31D-237A-638739CB675B}"/>
                </a:ext>
              </a:extLst>
            </p:cNvPr>
            <p:cNvSpPr txBox="1"/>
            <p:nvPr/>
          </p:nvSpPr>
          <p:spPr>
            <a:xfrm>
              <a:off x="636153" y="4621328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 dirty="0">
                  <a:latin typeface="+mn-ea"/>
                </a:rPr>
                <a:t>1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3049360-C808-5D36-B23B-27729F281A62}"/>
                </a:ext>
              </a:extLst>
            </p:cNvPr>
            <p:cNvSpPr txBox="1"/>
            <p:nvPr/>
          </p:nvSpPr>
          <p:spPr>
            <a:xfrm>
              <a:off x="829440" y="4630410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공사준비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9A186430-7008-13C2-C9F0-97C04F3A9496}"/>
              </a:ext>
            </a:extLst>
          </p:cNvPr>
          <p:cNvGrpSpPr/>
          <p:nvPr/>
        </p:nvGrpSpPr>
        <p:grpSpPr>
          <a:xfrm>
            <a:off x="1574849" y="4681286"/>
            <a:ext cx="724202" cy="246221"/>
            <a:chOff x="636153" y="4621328"/>
            <a:chExt cx="724202" cy="246221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B17E6DB-C85E-9242-9324-7368E2DC2913}"/>
                </a:ext>
              </a:extLst>
            </p:cNvPr>
            <p:cNvSpPr txBox="1"/>
            <p:nvPr/>
          </p:nvSpPr>
          <p:spPr>
            <a:xfrm>
              <a:off x="636153" y="4621328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 dirty="0">
                  <a:latin typeface="+mn-ea"/>
                </a:rPr>
                <a:t>2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1117588-753D-3930-DB26-057CD8E75567}"/>
                </a:ext>
              </a:extLst>
            </p:cNvPr>
            <p:cNvSpPr txBox="1"/>
            <p:nvPr/>
          </p:nvSpPr>
          <p:spPr>
            <a:xfrm>
              <a:off x="829440" y="4630410"/>
              <a:ext cx="530915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 err="1">
                  <a:latin typeface="+mn-ea"/>
                </a:rPr>
                <a:t>토공사</a:t>
              </a:r>
              <a:endParaRPr lang="ko-KR" altLang="en-US" sz="900" b="1" dirty="0">
                <a:latin typeface="+mn-ea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5A33A3D-F77D-C29C-63AA-5EE06EF03DC9}"/>
              </a:ext>
            </a:extLst>
          </p:cNvPr>
          <p:cNvGrpSpPr/>
          <p:nvPr/>
        </p:nvGrpSpPr>
        <p:grpSpPr>
          <a:xfrm>
            <a:off x="2552799" y="4681286"/>
            <a:ext cx="839618" cy="246221"/>
            <a:chOff x="636153" y="4621328"/>
            <a:chExt cx="839618" cy="24622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0860F42B-F5FB-900A-B593-E7E3D71A45BA}"/>
                </a:ext>
              </a:extLst>
            </p:cNvPr>
            <p:cNvSpPr txBox="1"/>
            <p:nvPr/>
          </p:nvSpPr>
          <p:spPr>
            <a:xfrm>
              <a:off x="636153" y="4621328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 dirty="0">
                  <a:latin typeface="+mn-ea"/>
                </a:rPr>
                <a:t>3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A473EA-C152-5F83-FB57-1ED4F32175B8}"/>
                </a:ext>
              </a:extLst>
            </p:cNvPr>
            <p:cNvSpPr txBox="1"/>
            <p:nvPr/>
          </p:nvSpPr>
          <p:spPr>
            <a:xfrm>
              <a:off x="829440" y="4630410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기초공사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FA938E42-33B8-4542-74C5-C6145C094897}"/>
              </a:ext>
            </a:extLst>
          </p:cNvPr>
          <p:cNvGrpSpPr/>
          <p:nvPr/>
        </p:nvGrpSpPr>
        <p:grpSpPr>
          <a:xfrm>
            <a:off x="3530749" y="4681286"/>
            <a:ext cx="839618" cy="378414"/>
            <a:chOff x="636153" y="4621328"/>
            <a:chExt cx="839618" cy="378414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292A685-0758-5FBE-D087-B0E286BE90B5}"/>
                </a:ext>
              </a:extLst>
            </p:cNvPr>
            <p:cNvSpPr txBox="1"/>
            <p:nvPr/>
          </p:nvSpPr>
          <p:spPr>
            <a:xfrm>
              <a:off x="636153" y="4621328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 dirty="0">
                  <a:latin typeface="+mn-ea"/>
                </a:rPr>
                <a:t>4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377CF92-8139-3A5D-CFAF-F9C630D30738}"/>
                </a:ext>
              </a:extLst>
            </p:cNvPr>
            <p:cNvSpPr txBox="1"/>
            <p:nvPr/>
          </p:nvSpPr>
          <p:spPr>
            <a:xfrm>
              <a:off x="829440" y="463041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지하층</a:t>
              </a:r>
              <a:endParaRPr lang="en-US" altLang="ko-KR" sz="900" b="1" dirty="0">
                <a:latin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</a:rPr>
                <a:t>골조공사</a:t>
              </a:r>
            </a:p>
          </p:txBody>
        </p:sp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90E9186C-BA1E-35D2-A0A7-6D6A7F4E0806}"/>
              </a:ext>
            </a:extLst>
          </p:cNvPr>
          <p:cNvGrpSpPr/>
          <p:nvPr/>
        </p:nvGrpSpPr>
        <p:grpSpPr>
          <a:xfrm>
            <a:off x="4508699" y="4681286"/>
            <a:ext cx="839618" cy="378414"/>
            <a:chOff x="636153" y="4621328"/>
            <a:chExt cx="839618" cy="378414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04002E55-92E7-4B8D-CF4E-601B128DAFE9}"/>
                </a:ext>
              </a:extLst>
            </p:cNvPr>
            <p:cNvSpPr txBox="1"/>
            <p:nvPr/>
          </p:nvSpPr>
          <p:spPr>
            <a:xfrm>
              <a:off x="636153" y="4621328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 dirty="0">
                  <a:latin typeface="+mn-ea"/>
                </a:rPr>
                <a:t>5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FE8FF6D-5C56-195C-8EF1-0414BA89911D}"/>
                </a:ext>
              </a:extLst>
            </p:cNvPr>
            <p:cNvSpPr txBox="1"/>
            <p:nvPr/>
          </p:nvSpPr>
          <p:spPr>
            <a:xfrm>
              <a:off x="829440" y="463041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 err="1">
                  <a:latin typeface="+mn-ea"/>
                </a:rPr>
                <a:t>지상층</a:t>
              </a:r>
              <a:endParaRPr lang="en-US" altLang="ko-KR" sz="900" b="1" dirty="0">
                <a:latin typeface="+mn-ea"/>
              </a:endParaRPr>
            </a:p>
            <a:p>
              <a:pPr algn="l"/>
              <a:r>
                <a:rPr lang="ko-KR" altLang="en-US" sz="900" b="1" dirty="0">
                  <a:latin typeface="+mn-ea"/>
                </a:rPr>
                <a:t>골조공사</a:t>
              </a:r>
            </a:p>
          </p:txBody>
        </p:sp>
      </p:grp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FEB4FA2C-9B4E-F2C1-E458-036F44530CBF}"/>
              </a:ext>
            </a:extLst>
          </p:cNvPr>
          <p:cNvGrpSpPr/>
          <p:nvPr/>
        </p:nvGrpSpPr>
        <p:grpSpPr>
          <a:xfrm>
            <a:off x="5494897" y="4681286"/>
            <a:ext cx="839618" cy="246221"/>
            <a:chOff x="636153" y="4621328"/>
            <a:chExt cx="839618" cy="24622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9B5A9C8-A7BC-A2DC-DEC7-711AD276B873}"/>
                </a:ext>
              </a:extLst>
            </p:cNvPr>
            <p:cNvSpPr txBox="1"/>
            <p:nvPr/>
          </p:nvSpPr>
          <p:spPr>
            <a:xfrm>
              <a:off x="636153" y="4621328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 dirty="0">
                  <a:latin typeface="+mn-ea"/>
                </a:rPr>
                <a:t>6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18A4F44-09CE-CB0C-67AF-B0F0944C4989}"/>
                </a:ext>
              </a:extLst>
            </p:cNvPr>
            <p:cNvSpPr txBox="1"/>
            <p:nvPr/>
          </p:nvSpPr>
          <p:spPr>
            <a:xfrm>
              <a:off x="829440" y="4630410"/>
              <a:ext cx="64633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마감공사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0402BA5D-4A8E-C41F-449A-B031617351ED}"/>
              </a:ext>
            </a:extLst>
          </p:cNvPr>
          <p:cNvGrpSpPr/>
          <p:nvPr/>
        </p:nvGrpSpPr>
        <p:grpSpPr>
          <a:xfrm>
            <a:off x="6464599" y="4681286"/>
            <a:ext cx="608785" cy="246221"/>
            <a:chOff x="636153" y="4621328"/>
            <a:chExt cx="608785" cy="246221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87D235C-EBE6-9E76-3404-3DAD073D1D9E}"/>
                </a:ext>
              </a:extLst>
            </p:cNvPr>
            <p:cNvSpPr txBox="1"/>
            <p:nvPr/>
          </p:nvSpPr>
          <p:spPr>
            <a:xfrm>
              <a:off x="636153" y="4621328"/>
              <a:ext cx="2584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00" b="1" dirty="0">
                  <a:latin typeface="+mn-ea"/>
                </a:rPr>
                <a:t>6</a:t>
              </a:r>
              <a:endParaRPr lang="ko-KR" altLang="en-US" sz="1000" b="1" dirty="0">
                <a:latin typeface="+mn-ea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681FD17-4445-733F-8CDD-BDF624A5FE93}"/>
                </a:ext>
              </a:extLst>
            </p:cNvPr>
            <p:cNvSpPr txBox="1"/>
            <p:nvPr/>
          </p:nvSpPr>
          <p:spPr>
            <a:xfrm>
              <a:off x="829440" y="4630410"/>
              <a:ext cx="41549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준공</a:t>
              </a: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5C90F87-6DE5-24B5-2172-64924473A2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3261498"/>
              </p:ext>
            </p:extLst>
          </p:nvPr>
        </p:nvGraphicFramePr>
        <p:xfrm>
          <a:off x="7931425" y="705659"/>
          <a:ext cx="1943281" cy="27153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24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공통사항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460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공정률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공사단계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관리자에서 등록한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공정률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공사단계 값 표시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막대 그래프 표시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800" b="0" kern="1200" spc="-5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as-is </a:t>
                      </a:r>
                      <a:r>
                        <a:rPr lang="ko-KR" altLang="en-US" sz="800" b="0" kern="1200" spc="-5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+mn-cs"/>
                        </a:rPr>
                        <a:t>막대그래프 방식 대신 실제 그래프 사용</a:t>
                      </a:r>
                      <a:endParaRPr lang="en-US" altLang="ko-KR" sz="800" b="0" kern="1200" spc="-5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38878"/>
                  </a:ext>
                </a:extLst>
              </a:tr>
              <a:tr h="460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분양시기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문의전화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666249"/>
                  </a:ext>
                </a:extLst>
              </a:tr>
              <a:tr h="32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공사현장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관리자에서 공사현장 단계 표시하는 내용대로 진행단계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단지정보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조감도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투시도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분양예정 화면과 동일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487158"/>
                  </a:ext>
                </a:extLst>
              </a:tr>
              <a:tr h="413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19749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55F791B-8CE5-DFA0-541A-5CCC889E6AB9}"/>
              </a:ext>
            </a:extLst>
          </p:cNvPr>
          <p:cNvSpPr/>
          <p:nvPr/>
        </p:nvSpPr>
        <p:spPr>
          <a:xfrm>
            <a:off x="4767103" y="2171863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B6656FB-C61A-D2AE-D3E9-8E13C23F1FAD}"/>
              </a:ext>
            </a:extLst>
          </p:cNvPr>
          <p:cNvSpPr/>
          <p:nvPr/>
        </p:nvSpPr>
        <p:spPr>
          <a:xfrm>
            <a:off x="4767103" y="2858643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71719E9-6E97-D286-0EB4-F2808B622BBF}"/>
              </a:ext>
            </a:extLst>
          </p:cNvPr>
          <p:cNvSpPr/>
          <p:nvPr/>
        </p:nvSpPr>
        <p:spPr>
          <a:xfrm>
            <a:off x="461000" y="4068418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B13612A-FBE1-1417-F9B1-6EE97001FF47}"/>
              </a:ext>
            </a:extLst>
          </p:cNvPr>
          <p:cNvSpPr/>
          <p:nvPr/>
        </p:nvSpPr>
        <p:spPr>
          <a:xfrm>
            <a:off x="7983071" y="5846119"/>
            <a:ext cx="1833282" cy="675703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항목 변경 </a:t>
            </a:r>
            <a:r>
              <a:rPr lang="en-US" altLang="ko-KR" sz="800" dirty="0"/>
              <a:t>: </a:t>
            </a:r>
            <a:r>
              <a:rPr lang="ko-KR" altLang="en-US" sz="800" dirty="0"/>
              <a:t>위치</a:t>
            </a:r>
            <a:r>
              <a:rPr lang="en-US" altLang="ko-KR" sz="800" dirty="0"/>
              <a:t>, </a:t>
            </a:r>
            <a:r>
              <a:rPr lang="ko-KR" altLang="en-US" sz="800" dirty="0"/>
              <a:t>세대</a:t>
            </a:r>
            <a:r>
              <a:rPr lang="en-US" altLang="ko-KR" sz="800" dirty="0"/>
              <a:t>, </a:t>
            </a:r>
            <a:r>
              <a:rPr lang="ko-KR" altLang="en-US" sz="800" dirty="0"/>
              <a:t>분양시기</a:t>
            </a:r>
            <a:r>
              <a:rPr lang="en-US" altLang="ko-KR" sz="800" dirty="0"/>
              <a:t>, </a:t>
            </a:r>
            <a:r>
              <a:rPr lang="ko-KR" altLang="en-US" sz="800" dirty="0"/>
              <a:t>문의전화만 노출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9098380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A1E0E424-1F26-0246-D223-477FB8AA72E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22137873"/>
              </p:ext>
            </p:extLst>
          </p:nvPr>
        </p:nvGraphicFramePr>
        <p:xfrm>
          <a:off x="596900" y="673964"/>
          <a:ext cx="676910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235">
                  <a:extLst>
                    <a:ext uri="{9D8B030D-6E8A-4147-A177-3AD203B41FA5}">
                      <a16:colId xmlns:a16="http://schemas.microsoft.com/office/drawing/2014/main" val="4066049461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3548759316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2507289925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2850255163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118820281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2720529602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1010059945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3875114550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1724636959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3103711613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2285141117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1559265655"/>
                    </a:ext>
                  </a:extLst>
                </a:gridCol>
                <a:gridCol w="461739">
                  <a:extLst>
                    <a:ext uri="{9D8B030D-6E8A-4147-A177-3AD203B41FA5}">
                      <a16:colId xmlns:a16="http://schemas.microsoft.com/office/drawing/2014/main" val="413882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D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8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11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</a:t>
                      </a:r>
                      <a:r>
                        <a:rPr lang="ko-KR" altLang="en-US" sz="9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8521150"/>
                  </a:ext>
                </a:extLst>
              </a:tr>
            </a:tbl>
          </a:graphicData>
        </a:graphic>
      </p:graphicFrame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8BF793D4-AAAF-91DD-1264-C6D633F0F6F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62A67C8C-6314-8CF5-1692-741616E533B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6C36BB-4297-AAE9-FF52-9C4A41ACA0F7}"/>
              </a:ext>
            </a:extLst>
          </p:cNvPr>
          <p:cNvGrpSpPr/>
          <p:nvPr/>
        </p:nvGrpSpPr>
        <p:grpSpPr>
          <a:xfrm>
            <a:off x="641310" y="704651"/>
            <a:ext cx="1124064" cy="276999"/>
            <a:chOff x="693915" y="1632542"/>
            <a:chExt cx="1668266" cy="2769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2376125-6838-4D32-E417-7D23627037DE}"/>
                </a:ext>
              </a:extLst>
            </p:cNvPr>
            <p:cNvSpPr txBox="1"/>
            <p:nvPr/>
          </p:nvSpPr>
          <p:spPr>
            <a:xfrm>
              <a:off x="1198313" y="1632542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latin typeface="+mn-ea"/>
                </a:rPr>
                <a:t>2023</a:t>
              </a:r>
              <a:endParaRPr lang="ko-KR" altLang="en-US" sz="1200" b="1" dirty="0">
                <a:latin typeface="+mn-ea"/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39B30E3D-DCA9-6ACD-7493-17B43F3FF281}"/>
                </a:ext>
              </a:extLst>
            </p:cNvPr>
            <p:cNvCxnSpPr/>
            <p:nvPr/>
          </p:nvCxnSpPr>
          <p:spPr>
            <a:xfrm>
              <a:off x="2088302" y="1797878"/>
              <a:ext cx="2738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F8AEEB29-9649-6C6D-D0F4-0669693D45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3915" y="1797878"/>
              <a:ext cx="3062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463246-56AA-ED2A-6A7D-A448FDB03D1F}"/>
              </a:ext>
            </a:extLst>
          </p:cNvPr>
          <p:cNvSpPr/>
          <p:nvPr/>
        </p:nvSpPr>
        <p:spPr>
          <a:xfrm>
            <a:off x="596900" y="1177674"/>
            <a:ext cx="6769099" cy="371896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9" name="Image">
            <a:extLst>
              <a:ext uri="{FF2B5EF4-FFF2-40B4-BE49-F238E27FC236}">
                <a16:creationId xmlns:a16="http://schemas.microsoft.com/office/drawing/2014/main" id="{92B83BEF-D703-6C85-BBC5-A9A30EAB8005}"/>
              </a:ext>
            </a:extLst>
          </p:cNvPr>
          <p:cNvGrpSpPr>
            <a:grpSpLocks/>
          </p:cNvGrpSpPr>
          <p:nvPr/>
        </p:nvGrpSpPr>
        <p:grpSpPr bwMode="auto">
          <a:xfrm>
            <a:off x="682228" y="1237669"/>
            <a:ext cx="5413772" cy="3539936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0" name="Border">
              <a:extLst>
                <a:ext uri="{FF2B5EF4-FFF2-40B4-BE49-F238E27FC236}">
                  <a16:creationId xmlns:a16="http://schemas.microsoft.com/office/drawing/2014/main" id="{A381F230-6505-D3B4-4CFD-7D77C38F1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Line 2">
              <a:extLst>
                <a:ext uri="{FF2B5EF4-FFF2-40B4-BE49-F238E27FC236}">
                  <a16:creationId xmlns:a16="http://schemas.microsoft.com/office/drawing/2014/main" id="{10ED881E-31E6-1178-5F62-ECF9719CD1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Line 1">
              <a:extLst>
                <a:ext uri="{FF2B5EF4-FFF2-40B4-BE49-F238E27FC236}">
                  <a16:creationId xmlns:a16="http://schemas.microsoft.com/office/drawing/2014/main" id="{B19D4982-0DD8-9040-A04A-61E477CC2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0" name="Image">
            <a:extLst>
              <a:ext uri="{FF2B5EF4-FFF2-40B4-BE49-F238E27FC236}">
                <a16:creationId xmlns:a16="http://schemas.microsoft.com/office/drawing/2014/main" id="{BB447ED7-FF30-4F0C-807B-6DCD1A5BBB17}"/>
              </a:ext>
            </a:extLst>
          </p:cNvPr>
          <p:cNvGrpSpPr>
            <a:grpSpLocks/>
          </p:cNvGrpSpPr>
          <p:nvPr/>
        </p:nvGrpSpPr>
        <p:grpSpPr bwMode="auto">
          <a:xfrm>
            <a:off x="6250201" y="1237669"/>
            <a:ext cx="995097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1" name="Border">
              <a:extLst>
                <a:ext uri="{FF2B5EF4-FFF2-40B4-BE49-F238E27FC236}">
                  <a16:creationId xmlns:a16="http://schemas.microsoft.com/office/drawing/2014/main" id="{B3039E3A-76F9-4730-817F-C2A7A7A59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2" name="Line 2">
              <a:extLst>
                <a:ext uri="{FF2B5EF4-FFF2-40B4-BE49-F238E27FC236}">
                  <a16:creationId xmlns:a16="http://schemas.microsoft.com/office/drawing/2014/main" id="{4DCE2789-8F8D-5D31-4CE9-6793AADBD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3" name="Line 1">
              <a:extLst>
                <a:ext uri="{FF2B5EF4-FFF2-40B4-BE49-F238E27FC236}">
                  <a16:creationId xmlns:a16="http://schemas.microsoft.com/office/drawing/2014/main" id="{2B94EDF8-DB45-DE7A-D04A-BFDF917A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4" name="Image">
            <a:extLst>
              <a:ext uri="{FF2B5EF4-FFF2-40B4-BE49-F238E27FC236}">
                <a16:creationId xmlns:a16="http://schemas.microsoft.com/office/drawing/2014/main" id="{5007D161-88CD-9936-E721-D46DEAC261AF}"/>
              </a:ext>
            </a:extLst>
          </p:cNvPr>
          <p:cNvGrpSpPr>
            <a:grpSpLocks/>
          </p:cNvGrpSpPr>
          <p:nvPr/>
        </p:nvGrpSpPr>
        <p:grpSpPr bwMode="auto">
          <a:xfrm>
            <a:off x="6250201" y="1959985"/>
            <a:ext cx="995097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5" name="Border">
              <a:extLst>
                <a:ext uri="{FF2B5EF4-FFF2-40B4-BE49-F238E27FC236}">
                  <a16:creationId xmlns:a16="http://schemas.microsoft.com/office/drawing/2014/main" id="{A262DE4A-5886-A511-2551-97F6B5C7E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6" name="Line 2">
              <a:extLst>
                <a:ext uri="{FF2B5EF4-FFF2-40B4-BE49-F238E27FC236}">
                  <a16:creationId xmlns:a16="http://schemas.microsoft.com/office/drawing/2014/main" id="{05757505-C6B3-8371-9297-84F402F3A9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7" name="Line 1">
              <a:extLst>
                <a:ext uri="{FF2B5EF4-FFF2-40B4-BE49-F238E27FC236}">
                  <a16:creationId xmlns:a16="http://schemas.microsoft.com/office/drawing/2014/main" id="{2010637E-889E-FDA5-A063-BA1A6CA49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8" name="Image">
            <a:extLst>
              <a:ext uri="{FF2B5EF4-FFF2-40B4-BE49-F238E27FC236}">
                <a16:creationId xmlns:a16="http://schemas.microsoft.com/office/drawing/2014/main" id="{26B6456C-7E9A-A794-ED9F-C7ADF36F2A98}"/>
              </a:ext>
            </a:extLst>
          </p:cNvPr>
          <p:cNvGrpSpPr>
            <a:grpSpLocks/>
          </p:cNvGrpSpPr>
          <p:nvPr/>
        </p:nvGrpSpPr>
        <p:grpSpPr bwMode="auto">
          <a:xfrm>
            <a:off x="6250201" y="2682301"/>
            <a:ext cx="995097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9" name="Border">
              <a:extLst>
                <a:ext uri="{FF2B5EF4-FFF2-40B4-BE49-F238E27FC236}">
                  <a16:creationId xmlns:a16="http://schemas.microsoft.com/office/drawing/2014/main" id="{5F97EDCB-8DE1-E2B9-633D-0768FAC5D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Line 2">
              <a:extLst>
                <a:ext uri="{FF2B5EF4-FFF2-40B4-BE49-F238E27FC236}">
                  <a16:creationId xmlns:a16="http://schemas.microsoft.com/office/drawing/2014/main" id="{17526900-25F9-7E5E-19A8-433CCC061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1" name="Line 1">
              <a:extLst>
                <a:ext uri="{FF2B5EF4-FFF2-40B4-BE49-F238E27FC236}">
                  <a16:creationId xmlns:a16="http://schemas.microsoft.com/office/drawing/2014/main" id="{37001B03-1ADB-24E0-B83A-8A21DAC72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Image">
            <a:extLst>
              <a:ext uri="{FF2B5EF4-FFF2-40B4-BE49-F238E27FC236}">
                <a16:creationId xmlns:a16="http://schemas.microsoft.com/office/drawing/2014/main" id="{14CA0EA6-08A8-FAEE-D6AC-B694E2C15C7C}"/>
              </a:ext>
            </a:extLst>
          </p:cNvPr>
          <p:cNvGrpSpPr>
            <a:grpSpLocks/>
          </p:cNvGrpSpPr>
          <p:nvPr/>
        </p:nvGrpSpPr>
        <p:grpSpPr bwMode="auto">
          <a:xfrm>
            <a:off x="6250201" y="3404618"/>
            <a:ext cx="995097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53" name="Border">
              <a:extLst>
                <a:ext uri="{FF2B5EF4-FFF2-40B4-BE49-F238E27FC236}">
                  <a16:creationId xmlns:a16="http://schemas.microsoft.com/office/drawing/2014/main" id="{26CAF206-28A3-0A8A-75AA-07C75D56D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4" name="Line 2">
              <a:extLst>
                <a:ext uri="{FF2B5EF4-FFF2-40B4-BE49-F238E27FC236}">
                  <a16:creationId xmlns:a16="http://schemas.microsoft.com/office/drawing/2014/main" id="{A90279FD-5F62-3327-5E3A-6AC59DBD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Line 1">
              <a:extLst>
                <a:ext uri="{FF2B5EF4-FFF2-40B4-BE49-F238E27FC236}">
                  <a16:creationId xmlns:a16="http://schemas.microsoft.com/office/drawing/2014/main" id="{5AE6E728-8983-097F-178F-0B4BEB61E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6" name="Image">
            <a:extLst>
              <a:ext uri="{FF2B5EF4-FFF2-40B4-BE49-F238E27FC236}">
                <a16:creationId xmlns:a16="http://schemas.microsoft.com/office/drawing/2014/main" id="{6965240D-B4DF-5141-44FC-4448B1A6A454}"/>
              </a:ext>
            </a:extLst>
          </p:cNvPr>
          <p:cNvGrpSpPr>
            <a:grpSpLocks/>
          </p:cNvGrpSpPr>
          <p:nvPr/>
        </p:nvGrpSpPr>
        <p:grpSpPr bwMode="auto">
          <a:xfrm>
            <a:off x="6250201" y="4126935"/>
            <a:ext cx="995097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57" name="Border">
              <a:extLst>
                <a:ext uri="{FF2B5EF4-FFF2-40B4-BE49-F238E27FC236}">
                  <a16:creationId xmlns:a16="http://schemas.microsoft.com/office/drawing/2014/main" id="{D353C679-A239-D658-1666-401C3C217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8" name="Line 2">
              <a:extLst>
                <a:ext uri="{FF2B5EF4-FFF2-40B4-BE49-F238E27FC236}">
                  <a16:creationId xmlns:a16="http://schemas.microsoft.com/office/drawing/2014/main" id="{61BA5582-3A62-4E99-39F8-A7005AF8A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9" name="Line 1">
              <a:extLst>
                <a:ext uri="{FF2B5EF4-FFF2-40B4-BE49-F238E27FC236}">
                  <a16:creationId xmlns:a16="http://schemas.microsoft.com/office/drawing/2014/main" id="{99AA2D51-5D73-52CF-66D9-E00F7143E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4B5539F-1793-1F3E-CB5A-2E89C6022C1A}"/>
              </a:ext>
            </a:extLst>
          </p:cNvPr>
          <p:cNvSpPr/>
          <p:nvPr/>
        </p:nvSpPr>
        <p:spPr>
          <a:xfrm>
            <a:off x="3539876" y="5029510"/>
            <a:ext cx="846594" cy="259300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목록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7DF6378-864D-FDD0-6BD0-EC220BEB6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082880"/>
              </p:ext>
            </p:extLst>
          </p:nvPr>
        </p:nvGraphicFramePr>
        <p:xfrm>
          <a:off x="7931425" y="705659"/>
          <a:ext cx="1943281" cy="12844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55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공사현장 사진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관리자에서 등록된 사진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연도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월 선택 가능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관리자 콘텐츠 등록 영역 확인 필요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에디터 사용여부 확인</a:t>
                      </a: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5532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목록 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클릭 시 목록 화면으로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0505956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9FB33F2-B7DC-F606-D0C6-37FA5C237F69}"/>
              </a:ext>
            </a:extLst>
          </p:cNvPr>
          <p:cNvSpPr/>
          <p:nvPr/>
        </p:nvSpPr>
        <p:spPr>
          <a:xfrm>
            <a:off x="363599" y="666643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4E0BC34-DB04-D028-2A06-A7A0CAC15E41}"/>
              </a:ext>
            </a:extLst>
          </p:cNvPr>
          <p:cNvSpPr/>
          <p:nvPr/>
        </p:nvSpPr>
        <p:spPr>
          <a:xfrm>
            <a:off x="3443505" y="4966419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0791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내용 개체 틀 116">
            <a:extLst>
              <a:ext uri="{FF2B5EF4-FFF2-40B4-BE49-F238E27FC236}">
                <a16:creationId xmlns:a16="http://schemas.microsoft.com/office/drawing/2014/main" id="{8264BDD1-96E7-61D1-D148-BF1FD03C40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8" name="내용 개체 틀 117">
            <a:extLst>
              <a:ext uri="{FF2B5EF4-FFF2-40B4-BE49-F238E27FC236}">
                <a16:creationId xmlns:a16="http://schemas.microsoft.com/office/drawing/2014/main" id="{04237D89-762C-4A95-1BF8-B0115E4496D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9" name="내용 개체 틀 118">
            <a:extLst>
              <a:ext uri="{FF2B5EF4-FFF2-40B4-BE49-F238E27FC236}">
                <a16:creationId xmlns:a16="http://schemas.microsoft.com/office/drawing/2014/main" id="{D8DC8944-CB9E-C4AE-5E08-E5B4ACB4E33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CE2B53-9C4B-D337-1127-44AF56BDB496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48566CB-5D29-1BD6-ED65-77C5E0CD9F75}"/>
              </a:ext>
            </a:extLst>
          </p:cNvPr>
          <p:cNvGrpSpPr/>
          <p:nvPr/>
        </p:nvGrpSpPr>
        <p:grpSpPr>
          <a:xfrm>
            <a:off x="1198313" y="721776"/>
            <a:ext cx="2611858" cy="215444"/>
            <a:chOff x="1198313" y="721776"/>
            <a:chExt cx="2611858" cy="215444"/>
          </a:xfrm>
        </p:grpSpPr>
        <p:sp>
          <p:nvSpPr>
            <p:cNvPr id="37" name="Go Home">
              <a:extLst>
                <a:ext uri="{FF2B5EF4-FFF2-40B4-BE49-F238E27FC236}">
                  <a16:creationId xmlns:a16="http://schemas.microsoft.com/office/drawing/2014/main" id="{7D0D71DD-63C1-1EBA-0578-95D61BD8EB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64327-77AD-FC5C-B53D-C5D0F37ED9D5}"/>
                </a:ext>
              </a:extLst>
            </p:cNvPr>
            <p:cNvSpPr txBox="1"/>
            <p:nvPr/>
          </p:nvSpPr>
          <p:spPr>
            <a:xfrm>
              <a:off x="1320387" y="721776"/>
              <a:ext cx="248978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공사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입주정보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공사현장     입주단지</a:t>
              </a: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63B56FF-2B82-B980-D7B8-07FD2CB3A8B0}"/>
              </a:ext>
            </a:extLst>
          </p:cNvPr>
          <p:cNvCxnSpPr>
            <a:cxnSpLocks/>
          </p:cNvCxnSpPr>
          <p:nvPr/>
        </p:nvCxnSpPr>
        <p:spPr>
          <a:xfrm>
            <a:off x="2644346" y="951533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CC3FCBD-8C50-50F7-64F8-3F3E9E78470E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공사현장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8F2953-4EB4-1A8D-6A19-E7E30E63DB38}"/>
              </a:ext>
            </a:extLst>
          </p:cNvPr>
          <p:cNvSpPr/>
          <p:nvPr/>
        </p:nvSpPr>
        <p:spPr>
          <a:xfrm>
            <a:off x="55699" y="1506330"/>
            <a:ext cx="7867553" cy="256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28BBD05-F7F1-0812-8E31-759668F902F5}"/>
              </a:ext>
            </a:extLst>
          </p:cNvPr>
          <p:cNvSpPr/>
          <p:nvPr/>
        </p:nvSpPr>
        <p:spPr>
          <a:xfrm>
            <a:off x="667026" y="1788274"/>
            <a:ext cx="527708" cy="155376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BD590-F091-2972-8EEE-73ED44F069F2}"/>
              </a:ext>
            </a:extLst>
          </p:cNvPr>
          <p:cNvSpPr txBox="1"/>
          <p:nvPr/>
        </p:nvSpPr>
        <p:spPr>
          <a:xfrm>
            <a:off x="1259899" y="1740450"/>
            <a:ext cx="41189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문수로 </a:t>
            </a:r>
            <a:r>
              <a:rPr lang="ko-KR" altLang="en-US" sz="1200" b="1" dirty="0" err="1">
                <a:latin typeface="+mn-ea"/>
              </a:rPr>
              <a:t>금호어울림</a:t>
            </a:r>
            <a:r>
              <a:rPr lang="ko-KR" altLang="en-US" sz="1200" b="1" dirty="0">
                <a:latin typeface="+mn-ea"/>
              </a:rPr>
              <a:t> 더 퍼스트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117A5B8-6CBA-EB6F-4BDC-15984813167B}"/>
              </a:ext>
            </a:extLst>
          </p:cNvPr>
          <p:cNvSpPr/>
          <p:nvPr/>
        </p:nvSpPr>
        <p:spPr>
          <a:xfrm>
            <a:off x="6242634" y="1630264"/>
            <a:ext cx="1018785" cy="313386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2FF6D2-E8B8-3A83-A330-F7B126966131}"/>
              </a:ext>
            </a:extLst>
          </p:cNvPr>
          <p:cNvSpPr txBox="1"/>
          <p:nvPr/>
        </p:nvSpPr>
        <p:spPr>
          <a:xfrm>
            <a:off x="5059662" y="3675491"/>
            <a:ext cx="220175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100" b="1" i="0" dirty="0">
                <a:solidFill>
                  <a:srgbClr val="333333"/>
                </a:solidFill>
                <a:effectLst/>
                <a:latin typeface="+mn-ea"/>
              </a:rPr>
              <a:t>문의전화 </a:t>
            </a:r>
            <a:r>
              <a:rPr lang="en-US" altLang="ko-KR" sz="11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21" name="Image">
            <a:extLst>
              <a:ext uri="{FF2B5EF4-FFF2-40B4-BE49-F238E27FC236}">
                <a16:creationId xmlns:a16="http://schemas.microsoft.com/office/drawing/2014/main" id="{0504E860-2ACA-8402-76E0-3C1A17C7B87C}"/>
              </a:ext>
            </a:extLst>
          </p:cNvPr>
          <p:cNvGrpSpPr>
            <a:grpSpLocks/>
          </p:cNvGrpSpPr>
          <p:nvPr/>
        </p:nvGrpSpPr>
        <p:grpSpPr bwMode="auto">
          <a:xfrm>
            <a:off x="667026" y="2059240"/>
            <a:ext cx="4035406" cy="188549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2" name="Border">
              <a:extLst>
                <a:ext uri="{FF2B5EF4-FFF2-40B4-BE49-F238E27FC236}">
                  <a16:creationId xmlns:a16="http://schemas.microsoft.com/office/drawing/2014/main" id="{469263B5-35B1-35FB-C896-1255731F7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3" name="Line 2">
              <a:extLst>
                <a:ext uri="{FF2B5EF4-FFF2-40B4-BE49-F238E27FC236}">
                  <a16:creationId xmlns:a16="http://schemas.microsoft.com/office/drawing/2014/main" id="{9628D990-16E3-4977-CD67-4007F66A7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Line 1">
              <a:extLst>
                <a:ext uri="{FF2B5EF4-FFF2-40B4-BE49-F238E27FC236}">
                  <a16:creationId xmlns:a16="http://schemas.microsoft.com/office/drawing/2014/main" id="{460DB7E3-D0E0-F3A7-9A90-DA24F0268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62D142-C88E-3AC3-97A6-3FEDBB2CA39D}"/>
              </a:ext>
            </a:extLst>
          </p:cNvPr>
          <p:cNvGrpSpPr/>
          <p:nvPr/>
        </p:nvGrpSpPr>
        <p:grpSpPr>
          <a:xfrm>
            <a:off x="6019121" y="2152787"/>
            <a:ext cx="863204" cy="0"/>
            <a:chOff x="1700004" y="3450454"/>
            <a:chExt cx="863204" cy="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0C2743F-B64E-5BAD-58C4-373C47D027D0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863204" cy="0"/>
            </a:xfrm>
            <a:prstGeom prst="line">
              <a:avLst/>
            </a:prstGeom>
            <a:ln w="762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617F6F0F-7B77-B5AB-52D3-14FEDF8E425D}"/>
                </a:ext>
              </a:extLst>
            </p:cNvPr>
            <p:cNvCxnSpPr>
              <a:cxnSpLocks/>
            </p:cNvCxnSpPr>
            <p:nvPr/>
          </p:nvCxnSpPr>
          <p:spPr>
            <a:xfrm>
              <a:off x="1700004" y="3450454"/>
              <a:ext cx="223513" cy="0"/>
            </a:xfrm>
            <a:prstGeom prst="line">
              <a:avLst/>
            </a:prstGeom>
            <a:ln w="76200">
              <a:solidFill>
                <a:srgbClr val="F47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F6B539E-782E-CC12-B3DB-519D63017381}"/>
              </a:ext>
            </a:extLst>
          </p:cNvPr>
          <p:cNvSpPr txBox="1"/>
          <p:nvPr/>
        </p:nvSpPr>
        <p:spPr>
          <a:xfrm>
            <a:off x="4953000" y="2029677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 err="1">
                <a:latin typeface="+mn-ea"/>
              </a:rPr>
              <a:t>공정률</a:t>
            </a:r>
            <a:r>
              <a:rPr lang="ko-KR" altLang="en-US" sz="800" dirty="0">
                <a:latin typeface="+mn-ea"/>
              </a:rPr>
              <a:t>  </a:t>
            </a:r>
            <a:r>
              <a:rPr lang="en-US" altLang="ko-KR" sz="1000" b="1" dirty="0">
                <a:solidFill>
                  <a:srgbClr val="F47F3F"/>
                </a:solidFill>
                <a:latin typeface="+mn-ea"/>
              </a:rPr>
              <a:t>24.80</a:t>
            </a:r>
            <a:r>
              <a:rPr lang="en-US" altLang="ko-KR" sz="800" dirty="0">
                <a:latin typeface="+mn-ea"/>
              </a:rPr>
              <a:t>%</a:t>
            </a:r>
            <a:endParaRPr lang="ko-KR" altLang="en-US" sz="8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3B0A98-2C07-320C-03AA-19E271FC1186}"/>
              </a:ext>
            </a:extLst>
          </p:cNvPr>
          <p:cNvSpPr txBox="1"/>
          <p:nvPr/>
        </p:nvSpPr>
        <p:spPr>
          <a:xfrm>
            <a:off x="4953000" y="2289525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공사단계  </a:t>
            </a:r>
            <a:r>
              <a:rPr lang="ko-KR" altLang="en-US" sz="1000" b="1" dirty="0">
                <a:solidFill>
                  <a:srgbClr val="F47F3F"/>
                </a:solidFill>
                <a:latin typeface="+mn-ea"/>
              </a:rPr>
              <a:t>지하층 골조공사</a:t>
            </a:r>
            <a:endParaRPr lang="ko-KR" altLang="en-US" sz="800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CB2E88-C6A7-426C-B319-B8335747EED9}"/>
              </a:ext>
            </a:extLst>
          </p:cNvPr>
          <p:cNvSpPr txBox="1"/>
          <p:nvPr/>
        </p:nvSpPr>
        <p:spPr>
          <a:xfrm>
            <a:off x="596900" y="4184007"/>
            <a:ext cx="1150740" cy="2211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latin typeface="+mn-ea"/>
              </a:rPr>
              <a:t>공사현장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099C39-520B-AD77-45BD-57AAE5622E3F}"/>
              </a:ext>
            </a:extLst>
          </p:cNvPr>
          <p:cNvSpPr txBox="1"/>
          <p:nvPr/>
        </p:nvSpPr>
        <p:spPr>
          <a:xfrm>
            <a:off x="1807448" y="4184007"/>
            <a:ext cx="1150740" cy="221106"/>
          </a:xfrm>
          <a:prstGeom prst="rect">
            <a:avLst/>
          </a:prstGeom>
          <a:solidFill>
            <a:srgbClr val="101548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단지정보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94F6F8F-F3AD-99D2-D30E-E5DD9F4A978A}"/>
              </a:ext>
            </a:extLst>
          </p:cNvPr>
          <p:cNvSpPr/>
          <p:nvPr/>
        </p:nvSpPr>
        <p:spPr>
          <a:xfrm>
            <a:off x="596900" y="4774639"/>
            <a:ext cx="6769099" cy="21469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7" name="Image">
            <a:extLst>
              <a:ext uri="{FF2B5EF4-FFF2-40B4-BE49-F238E27FC236}">
                <a16:creationId xmlns:a16="http://schemas.microsoft.com/office/drawing/2014/main" id="{1337EA54-EE78-ABDA-0A75-A6098F0DF585}"/>
              </a:ext>
            </a:extLst>
          </p:cNvPr>
          <p:cNvGrpSpPr>
            <a:grpSpLocks/>
          </p:cNvGrpSpPr>
          <p:nvPr/>
        </p:nvGrpSpPr>
        <p:grpSpPr bwMode="auto">
          <a:xfrm>
            <a:off x="682228" y="4834634"/>
            <a:ext cx="5413772" cy="204227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8" name="Border">
              <a:extLst>
                <a:ext uri="{FF2B5EF4-FFF2-40B4-BE49-F238E27FC236}">
                  <a16:creationId xmlns:a16="http://schemas.microsoft.com/office/drawing/2014/main" id="{D229C155-4ED6-3860-DF74-8EC3134F0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5" name="Line 2">
              <a:extLst>
                <a:ext uri="{FF2B5EF4-FFF2-40B4-BE49-F238E27FC236}">
                  <a16:creationId xmlns:a16="http://schemas.microsoft.com/office/drawing/2014/main" id="{EA9AAAED-3C13-B159-0692-50789C0BF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6" name="Line 1">
              <a:extLst>
                <a:ext uri="{FF2B5EF4-FFF2-40B4-BE49-F238E27FC236}">
                  <a16:creationId xmlns:a16="http://schemas.microsoft.com/office/drawing/2014/main" id="{B0D7B867-A736-AF77-6811-6906969ED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Image">
            <a:extLst>
              <a:ext uri="{FF2B5EF4-FFF2-40B4-BE49-F238E27FC236}">
                <a16:creationId xmlns:a16="http://schemas.microsoft.com/office/drawing/2014/main" id="{61AB417B-135A-852F-094F-E2E53677FF12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4836520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58" name="Border">
              <a:extLst>
                <a:ext uri="{FF2B5EF4-FFF2-40B4-BE49-F238E27FC236}">
                  <a16:creationId xmlns:a16="http://schemas.microsoft.com/office/drawing/2014/main" id="{F309F46B-B507-D4DB-5AB4-45643AA3B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9" name="Line 2">
              <a:extLst>
                <a:ext uri="{FF2B5EF4-FFF2-40B4-BE49-F238E27FC236}">
                  <a16:creationId xmlns:a16="http://schemas.microsoft.com/office/drawing/2014/main" id="{8DCAA91F-3AC7-4031-8515-3787D9144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0" name="Line 1">
              <a:extLst>
                <a:ext uri="{FF2B5EF4-FFF2-40B4-BE49-F238E27FC236}">
                  <a16:creationId xmlns:a16="http://schemas.microsoft.com/office/drawing/2014/main" id="{DEF5FB39-CC0F-E67D-6750-3972644A6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Image">
            <a:extLst>
              <a:ext uri="{FF2B5EF4-FFF2-40B4-BE49-F238E27FC236}">
                <a16:creationId xmlns:a16="http://schemas.microsoft.com/office/drawing/2014/main" id="{A18A94BD-AFFE-033F-3BF9-99B6DC8D5D0C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5520321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62" name="Border">
              <a:extLst>
                <a:ext uri="{FF2B5EF4-FFF2-40B4-BE49-F238E27FC236}">
                  <a16:creationId xmlns:a16="http://schemas.microsoft.com/office/drawing/2014/main" id="{107D600B-73D6-2769-3509-DD95175EB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Line 2">
              <a:extLst>
                <a:ext uri="{FF2B5EF4-FFF2-40B4-BE49-F238E27FC236}">
                  <a16:creationId xmlns:a16="http://schemas.microsoft.com/office/drawing/2014/main" id="{E6242725-C42F-B54E-1776-9F104EA89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4" name="Line 1">
              <a:extLst>
                <a:ext uri="{FF2B5EF4-FFF2-40B4-BE49-F238E27FC236}">
                  <a16:creationId xmlns:a16="http://schemas.microsoft.com/office/drawing/2014/main" id="{06EE0A9D-0BA8-D8D0-42A2-A9B7207D4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Image">
            <a:extLst>
              <a:ext uri="{FF2B5EF4-FFF2-40B4-BE49-F238E27FC236}">
                <a16:creationId xmlns:a16="http://schemas.microsoft.com/office/drawing/2014/main" id="{C3A3D30C-9320-42CA-DBC1-78752769899F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6226243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66" name="Border">
              <a:extLst>
                <a:ext uri="{FF2B5EF4-FFF2-40B4-BE49-F238E27FC236}">
                  <a16:creationId xmlns:a16="http://schemas.microsoft.com/office/drawing/2014/main" id="{0DB27522-C964-2FCD-F380-AEA950D2C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7" name="Line 2">
              <a:extLst>
                <a:ext uri="{FF2B5EF4-FFF2-40B4-BE49-F238E27FC236}">
                  <a16:creationId xmlns:a16="http://schemas.microsoft.com/office/drawing/2014/main" id="{CA5E621B-70FB-DE78-3542-3C13E4F9A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8" name="Line 1">
              <a:extLst>
                <a:ext uri="{FF2B5EF4-FFF2-40B4-BE49-F238E27FC236}">
                  <a16:creationId xmlns:a16="http://schemas.microsoft.com/office/drawing/2014/main" id="{B096555E-C68B-D87F-7B9F-7EC4A4E66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D7FDCCA-8F03-C3B1-B88F-0E5B8B80220B}"/>
              </a:ext>
            </a:extLst>
          </p:cNvPr>
          <p:cNvSpPr txBox="1"/>
          <p:nvPr/>
        </p:nvSpPr>
        <p:spPr>
          <a:xfrm>
            <a:off x="596900" y="4497640"/>
            <a:ext cx="2544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조감도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31D62A4-BBA1-AAD2-531B-18780E2F2E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167032"/>
              </p:ext>
            </p:extLst>
          </p:nvPr>
        </p:nvGraphicFramePr>
        <p:xfrm>
          <a:off x="7931425" y="705659"/>
          <a:ext cx="1943281" cy="14745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2456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공통사항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3528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공정률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공사단계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목록과 동일하게 적용</a:t>
                      </a:r>
                      <a:endParaRPr lang="en-US" altLang="ko-KR" sz="800" b="0" kern="1200" spc="-5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4638878"/>
                  </a:ext>
                </a:extLst>
              </a:tr>
              <a:tr h="4042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입주예정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평면정보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문의전화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666249"/>
                  </a:ext>
                </a:extLst>
              </a:tr>
              <a:tr h="4130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단지정보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조감도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투시도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분양예정 화면과 동일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19749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EF6AB16-4039-B2E3-9AAB-31CEC4951AB7}"/>
              </a:ext>
            </a:extLst>
          </p:cNvPr>
          <p:cNvSpPr/>
          <p:nvPr/>
        </p:nvSpPr>
        <p:spPr>
          <a:xfrm>
            <a:off x="4809023" y="1989347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9C24A92-F7E5-3EF9-B705-E330BB80FAD4}"/>
              </a:ext>
            </a:extLst>
          </p:cNvPr>
          <p:cNvSpPr/>
          <p:nvPr/>
        </p:nvSpPr>
        <p:spPr>
          <a:xfrm>
            <a:off x="4809023" y="2851514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FD6DBF8-80FD-452C-ABE5-1A64581D83B0}"/>
              </a:ext>
            </a:extLst>
          </p:cNvPr>
          <p:cNvSpPr/>
          <p:nvPr/>
        </p:nvSpPr>
        <p:spPr>
          <a:xfrm>
            <a:off x="1747640" y="4064574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6B017D-11BD-58F2-C96C-358BDF2B0D1B}"/>
              </a:ext>
            </a:extLst>
          </p:cNvPr>
          <p:cNvSpPr txBox="1"/>
          <p:nvPr/>
        </p:nvSpPr>
        <p:spPr>
          <a:xfrm>
            <a:off x="4953000" y="2750620"/>
            <a:ext cx="2794089" cy="622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울산시 남구 신정동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1154-7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번지 일원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402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분양시기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 2023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년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9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월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77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13177948-262B-9B57-C68A-7430238A4F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AE43031-E979-5A41-5955-E5E3343E500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CB32619-7992-E697-1BC3-34E3CD1146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575ED-6DD0-349F-29F9-EB965B94EDB6}"/>
              </a:ext>
            </a:extLst>
          </p:cNvPr>
          <p:cNvSpPr/>
          <p:nvPr/>
        </p:nvSpPr>
        <p:spPr>
          <a:xfrm>
            <a:off x="596900" y="986951"/>
            <a:ext cx="6769099" cy="21469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Image">
            <a:extLst>
              <a:ext uri="{FF2B5EF4-FFF2-40B4-BE49-F238E27FC236}">
                <a16:creationId xmlns:a16="http://schemas.microsoft.com/office/drawing/2014/main" id="{E8122221-D945-7029-6F81-1AB72C839AF0}"/>
              </a:ext>
            </a:extLst>
          </p:cNvPr>
          <p:cNvGrpSpPr>
            <a:grpSpLocks/>
          </p:cNvGrpSpPr>
          <p:nvPr/>
        </p:nvGrpSpPr>
        <p:grpSpPr bwMode="auto">
          <a:xfrm>
            <a:off x="682228" y="1046946"/>
            <a:ext cx="5413772" cy="204227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11" name="Border">
              <a:extLst>
                <a:ext uri="{FF2B5EF4-FFF2-40B4-BE49-F238E27FC236}">
                  <a16:creationId xmlns:a16="http://schemas.microsoft.com/office/drawing/2014/main" id="{4EF74766-69A2-D694-7616-0EE5381ED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2" name="Line 2">
              <a:extLst>
                <a:ext uri="{FF2B5EF4-FFF2-40B4-BE49-F238E27FC236}">
                  <a16:creationId xmlns:a16="http://schemas.microsoft.com/office/drawing/2014/main" id="{B57A3BAA-F0D7-DDF9-112D-720753C7D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Line 1">
              <a:extLst>
                <a:ext uri="{FF2B5EF4-FFF2-40B4-BE49-F238E27FC236}">
                  <a16:creationId xmlns:a16="http://schemas.microsoft.com/office/drawing/2014/main" id="{40E6FA59-0E6D-1709-FC5B-DECD9857C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Image">
            <a:extLst>
              <a:ext uri="{FF2B5EF4-FFF2-40B4-BE49-F238E27FC236}">
                <a16:creationId xmlns:a16="http://schemas.microsoft.com/office/drawing/2014/main" id="{37DEC7AB-1D26-525D-630E-C5824FDF334E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1048832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15" name="Border">
              <a:extLst>
                <a:ext uri="{FF2B5EF4-FFF2-40B4-BE49-F238E27FC236}">
                  <a16:creationId xmlns:a16="http://schemas.microsoft.com/office/drawing/2014/main" id="{6DA6EBFC-849E-9085-F84C-B79EDCB29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Line 2">
              <a:extLst>
                <a:ext uri="{FF2B5EF4-FFF2-40B4-BE49-F238E27FC236}">
                  <a16:creationId xmlns:a16="http://schemas.microsoft.com/office/drawing/2014/main" id="{8FCA10BA-3766-AB1B-8FEB-CBB2D9284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7" name="Line 1">
              <a:extLst>
                <a:ext uri="{FF2B5EF4-FFF2-40B4-BE49-F238E27FC236}">
                  <a16:creationId xmlns:a16="http://schemas.microsoft.com/office/drawing/2014/main" id="{C855A65B-3077-C371-B137-BFB8FAFD6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18" name="Image">
            <a:extLst>
              <a:ext uri="{FF2B5EF4-FFF2-40B4-BE49-F238E27FC236}">
                <a16:creationId xmlns:a16="http://schemas.microsoft.com/office/drawing/2014/main" id="{A9D04AE5-057F-C036-2E94-9845BADC19F3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1732633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19" name="Border">
              <a:extLst>
                <a:ext uri="{FF2B5EF4-FFF2-40B4-BE49-F238E27FC236}">
                  <a16:creationId xmlns:a16="http://schemas.microsoft.com/office/drawing/2014/main" id="{6A8120F6-80AD-8E92-2453-2842636DC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Line 2">
              <a:extLst>
                <a:ext uri="{FF2B5EF4-FFF2-40B4-BE49-F238E27FC236}">
                  <a16:creationId xmlns:a16="http://schemas.microsoft.com/office/drawing/2014/main" id="{3329E99F-54BA-EC7B-13B8-F07D8069A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Line 1">
              <a:extLst>
                <a:ext uri="{FF2B5EF4-FFF2-40B4-BE49-F238E27FC236}">
                  <a16:creationId xmlns:a16="http://schemas.microsoft.com/office/drawing/2014/main" id="{19B4E649-FCAE-018E-DD38-A7A67B967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Image">
            <a:extLst>
              <a:ext uri="{FF2B5EF4-FFF2-40B4-BE49-F238E27FC236}">
                <a16:creationId xmlns:a16="http://schemas.microsoft.com/office/drawing/2014/main" id="{FA8E34F7-7D91-0F75-122F-E2FE261C990E}"/>
              </a:ext>
            </a:extLst>
          </p:cNvPr>
          <p:cNvGrpSpPr>
            <a:grpSpLocks/>
          </p:cNvGrpSpPr>
          <p:nvPr/>
        </p:nvGrpSpPr>
        <p:grpSpPr bwMode="auto">
          <a:xfrm>
            <a:off x="6258753" y="2438555"/>
            <a:ext cx="986546" cy="65067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3" name="Border">
              <a:extLst>
                <a:ext uri="{FF2B5EF4-FFF2-40B4-BE49-F238E27FC236}">
                  <a16:creationId xmlns:a16="http://schemas.microsoft.com/office/drawing/2014/main" id="{63283A17-03A4-4798-1FE4-B1D302138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4" name="Line 2">
              <a:extLst>
                <a:ext uri="{FF2B5EF4-FFF2-40B4-BE49-F238E27FC236}">
                  <a16:creationId xmlns:a16="http://schemas.microsoft.com/office/drawing/2014/main" id="{F1A66D5C-C771-782A-23B4-E89F9305D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Line 1">
              <a:extLst>
                <a:ext uri="{FF2B5EF4-FFF2-40B4-BE49-F238E27FC236}">
                  <a16:creationId xmlns:a16="http://schemas.microsoft.com/office/drawing/2014/main" id="{94CD230A-3F89-02F2-77E6-28E13463B9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F809B3D-E389-1481-CB3B-3EC6F28B6079}"/>
              </a:ext>
            </a:extLst>
          </p:cNvPr>
          <p:cNvSpPr txBox="1"/>
          <p:nvPr/>
        </p:nvSpPr>
        <p:spPr>
          <a:xfrm>
            <a:off x="596900" y="709952"/>
            <a:ext cx="254491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i="0" dirty="0">
                <a:solidFill>
                  <a:srgbClr val="333333"/>
                </a:solidFill>
                <a:effectLst/>
                <a:latin typeface="+mn-ea"/>
              </a:rPr>
              <a:t>투시도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B99AC98-7A27-F2E0-B45E-DF90669B6A99}"/>
              </a:ext>
            </a:extLst>
          </p:cNvPr>
          <p:cNvSpPr/>
          <p:nvPr/>
        </p:nvSpPr>
        <p:spPr>
          <a:xfrm>
            <a:off x="3539876" y="3354126"/>
            <a:ext cx="846594" cy="259300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목록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256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316F7-766F-5C4B-86FE-2DFBEEA47ED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A47EFA-B282-91A7-1713-0B8F8FE8E72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24DF8F3-4D02-2EF0-A5B1-D9F0A79DFF6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CE2B53-9C4B-D337-1127-44AF56BDB496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48566CB-5D29-1BD6-ED65-77C5E0CD9F75}"/>
              </a:ext>
            </a:extLst>
          </p:cNvPr>
          <p:cNvGrpSpPr/>
          <p:nvPr/>
        </p:nvGrpSpPr>
        <p:grpSpPr>
          <a:xfrm>
            <a:off x="1198313" y="721776"/>
            <a:ext cx="3309165" cy="215444"/>
            <a:chOff x="1198313" y="721776"/>
            <a:chExt cx="3309165" cy="215444"/>
          </a:xfrm>
        </p:grpSpPr>
        <p:sp>
          <p:nvSpPr>
            <p:cNvPr id="37" name="Go Home">
              <a:extLst>
                <a:ext uri="{FF2B5EF4-FFF2-40B4-BE49-F238E27FC236}">
                  <a16:creationId xmlns:a16="http://schemas.microsoft.com/office/drawing/2014/main" id="{7D0D71DD-63C1-1EBA-0578-95D61BD8EBA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364327-77AD-FC5C-B53D-C5D0F37ED9D5}"/>
                </a:ext>
              </a:extLst>
            </p:cNvPr>
            <p:cNvSpPr txBox="1"/>
            <p:nvPr/>
          </p:nvSpPr>
          <p:spPr>
            <a:xfrm>
              <a:off x="1320387" y="721776"/>
              <a:ext cx="31870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공사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입주정보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공사현장     입주단지     입주가이드</a:t>
              </a: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63B56FF-2B82-B980-D7B8-07FD2CB3A8B0}"/>
              </a:ext>
            </a:extLst>
          </p:cNvPr>
          <p:cNvCxnSpPr>
            <a:cxnSpLocks/>
          </p:cNvCxnSpPr>
          <p:nvPr/>
        </p:nvCxnSpPr>
        <p:spPr>
          <a:xfrm>
            <a:off x="3239517" y="951533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CC3FCBD-8C50-50F7-64F8-3F3E9E78470E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입주단지</a:t>
            </a:r>
          </a:p>
        </p:txBody>
      </p:sp>
      <p:pic>
        <p:nvPicPr>
          <p:cNvPr id="12" name="Picture 8" descr="춘천 금호어울림 더퍼스트">
            <a:extLst>
              <a:ext uri="{FF2B5EF4-FFF2-40B4-BE49-F238E27FC236}">
                <a16:creationId xmlns:a16="http://schemas.microsoft.com/office/drawing/2014/main" id="{ECF76CC0-213A-4162-D187-8080E2E5C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29" y="1605267"/>
            <a:ext cx="2093371" cy="136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문수로 금호어울림 더 퍼스트">
            <a:extLst>
              <a:ext uri="{FF2B5EF4-FFF2-40B4-BE49-F238E27FC236}">
                <a16:creationId xmlns:a16="http://schemas.microsoft.com/office/drawing/2014/main" id="{9729AA1B-6B32-C579-46BD-F71B83960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81" y="1590783"/>
            <a:ext cx="2095919" cy="137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CB3FB6-2439-3217-29C8-AF54E9183C47}"/>
              </a:ext>
            </a:extLst>
          </p:cNvPr>
          <p:cNvSpPr txBox="1"/>
          <p:nvPr/>
        </p:nvSpPr>
        <p:spPr>
          <a:xfrm>
            <a:off x="606101" y="3012157"/>
            <a:ext cx="1940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latin typeface="+mn-ea"/>
              </a:rPr>
              <a:t>세종리첸시아파밀리에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H2BL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2990EA-1847-B464-52EB-0E137C41DC70}"/>
              </a:ext>
            </a:extLst>
          </p:cNvPr>
          <p:cNvSpPr txBox="1"/>
          <p:nvPr/>
        </p:nvSpPr>
        <p:spPr>
          <a:xfrm>
            <a:off x="2947317" y="3007012"/>
            <a:ext cx="2007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 err="1">
                <a:latin typeface="+mn-ea"/>
              </a:rPr>
              <a:t>세종리첸시아파밀리에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>
                <a:latin typeface="+mn-ea"/>
              </a:rPr>
              <a:t>H3BL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5D407A-0B15-5653-2165-D3D96CA61FBD}"/>
              </a:ext>
            </a:extLst>
          </p:cNvPr>
          <p:cNvSpPr txBox="1"/>
          <p:nvPr/>
        </p:nvSpPr>
        <p:spPr>
          <a:xfrm>
            <a:off x="5271296" y="3001601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홍천 </a:t>
            </a:r>
            <a:r>
              <a:rPr lang="ko-KR" altLang="en-US" sz="1200" b="1" dirty="0" err="1">
                <a:latin typeface="+mn-ea"/>
              </a:rPr>
              <a:t>금호어울림</a:t>
            </a:r>
            <a:r>
              <a:rPr lang="ko-KR" altLang="en-US" sz="1200" b="1" dirty="0">
                <a:latin typeface="+mn-ea"/>
              </a:rPr>
              <a:t> 더퍼스트</a:t>
            </a: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242D9760-953B-CB68-536A-385774596ACC}"/>
              </a:ext>
            </a:extLst>
          </p:cNvPr>
          <p:cNvSpPr/>
          <p:nvPr/>
        </p:nvSpPr>
        <p:spPr>
          <a:xfrm>
            <a:off x="4442037" y="2696395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입주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24414AF8-EE8D-67D8-0D2C-827F5CA7865E}"/>
              </a:ext>
            </a:extLst>
          </p:cNvPr>
          <p:cNvSpPr/>
          <p:nvPr/>
        </p:nvSpPr>
        <p:spPr>
          <a:xfrm>
            <a:off x="6796022" y="2696395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입주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8B36B99-1F58-A0A0-DE3D-C3902DE1CDB1}"/>
              </a:ext>
            </a:extLst>
          </p:cNvPr>
          <p:cNvSpPr/>
          <p:nvPr/>
        </p:nvSpPr>
        <p:spPr>
          <a:xfrm>
            <a:off x="610468" y="1605267"/>
            <a:ext cx="2093371" cy="369444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6B803A6-0748-C251-8117-1D45CA452C36}"/>
              </a:ext>
            </a:extLst>
          </p:cNvPr>
          <p:cNvSpPr/>
          <p:nvPr/>
        </p:nvSpPr>
        <p:spPr>
          <a:xfrm>
            <a:off x="2947317" y="1605266"/>
            <a:ext cx="2083061" cy="369444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69D29B0-57E0-5233-CD39-CDFA3CBF2B84}"/>
              </a:ext>
            </a:extLst>
          </p:cNvPr>
          <p:cNvSpPr/>
          <p:nvPr/>
        </p:nvSpPr>
        <p:spPr>
          <a:xfrm>
            <a:off x="5276509" y="1599856"/>
            <a:ext cx="2083061" cy="3699852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54" name="Picture 12" descr="도봉 금호어울림 리버파크">
            <a:extLst>
              <a:ext uri="{FF2B5EF4-FFF2-40B4-BE49-F238E27FC236}">
                <a16:creationId xmlns:a16="http://schemas.microsoft.com/office/drawing/2014/main" id="{488F02B1-D649-EB12-5EBD-4B5820C3B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1" y="1598400"/>
            <a:ext cx="2099377" cy="137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1E60134A-77E7-1C10-BA11-B00E72E678F6}"/>
              </a:ext>
            </a:extLst>
          </p:cNvPr>
          <p:cNvSpPr/>
          <p:nvPr/>
        </p:nvSpPr>
        <p:spPr>
          <a:xfrm>
            <a:off x="2139283" y="2696395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입주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8A4CF84-1291-916A-8407-E124D66DD1F0}"/>
              </a:ext>
            </a:extLst>
          </p:cNvPr>
          <p:cNvSpPr txBox="1"/>
          <p:nvPr/>
        </p:nvSpPr>
        <p:spPr>
          <a:xfrm>
            <a:off x="610468" y="3802102"/>
            <a:ext cx="2097689" cy="10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세종 행정중심 복합도시 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solidFill>
                  <a:srgbClr val="666666"/>
                </a:solidFill>
                <a:latin typeface="맑은 고딕" panose="020B0503020000020004" pitchFamily="50" charset="-127"/>
              </a:rPr>
              <a:t>            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6-3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생활권 내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H2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블록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,H3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블록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H2 BL -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아파트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770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, 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solidFill>
                  <a:srgbClr val="666666"/>
                </a:solidFill>
                <a:latin typeface="맑은 고딕" panose="020B0503020000020004" pitchFamily="50" charset="-127"/>
              </a:rPr>
              <a:t>             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오피스텔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130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2021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b="0" i="0" dirty="0">
                <a:effectLst/>
                <a:latin typeface="+mn-ea"/>
              </a:rPr>
              <a:t>1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endParaRPr lang="en-US" altLang="ko-KR" sz="800" b="0" i="0" dirty="0">
              <a:effectLst/>
              <a:latin typeface="+mn-ea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30B5BF01-0776-C24F-0A8C-F2889F15F495}"/>
              </a:ext>
            </a:extLst>
          </p:cNvPr>
          <p:cNvSpPr/>
          <p:nvPr/>
        </p:nvSpPr>
        <p:spPr>
          <a:xfrm>
            <a:off x="610517" y="4995851"/>
            <a:ext cx="103161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상세화면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B4553D7D-C647-A3E9-42FA-A821B39E8EB3}"/>
              </a:ext>
            </a:extLst>
          </p:cNvPr>
          <p:cNvSpPr/>
          <p:nvPr/>
        </p:nvSpPr>
        <p:spPr>
          <a:xfrm>
            <a:off x="1680928" y="4995851"/>
            <a:ext cx="103161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입주일 예약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E8F02D8-2F3C-F81B-569E-FBF4151DDE3A}"/>
              </a:ext>
            </a:extLst>
          </p:cNvPr>
          <p:cNvSpPr txBox="1"/>
          <p:nvPr/>
        </p:nvSpPr>
        <p:spPr>
          <a:xfrm>
            <a:off x="2966739" y="3802102"/>
            <a:ext cx="2097689" cy="10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세종 행정중심 복합도시 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solidFill>
                  <a:srgbClr val="666666"/>
                </a:solidFill>
                <a:latin typeface="맑은 고딕" panose="020B0503020000020004" pitchFamily="50" charset="-127"/>
              </a:rPr>
              <a:t>            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6-3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생활권 내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H2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블록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,H3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블록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H3 BL -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아파트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580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,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solidFill>
                  <a:srgbClr val="666666"/>
                </a:solidFill>
                <a:latin typeface="맑은 고딕" panose="020B0503020000020004" pitchFamily="50" charset="-127"/>
              </a:rPr>
              <a:t>            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오피스텔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87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2021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b="0" i="0" dirty="0">
                <a:effectLst/>
                <a:latin typeface="+mn-ea"/>
              </a:rPr>
              <a:t>1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endParaRPr lang="en-US" altLang="ko-KR" sz="800" b="0" i="0" dirty="0">
              <a:effectLst/>
              <a:latin typeface="+mn-ea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A4C9FD8-83A3-9160-F8FD-78F58AFFD74E}"/>
              </a:ext>
            </a:extLst>
          </p:cNvPr>
          <p:cNvSpPr txBox="1"/>
          <p:nvPr/>
        </p:nvSpPr>
        <p:spPr>
          <a:xfrm>
            <a:off x="5265147" y="3634027"/>
            <a:ext cx="2097689" cy="10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강원도 홍천군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홍천읍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희망리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solidFill>
                  <a:srgbClr val="666666"/>
                </a:solidFill>
                <a:latin typeface="맑은 고딕" panose="020B0503020000020004" pitchFamily="50" charset="-127"/>
              </a:rPr>
              <a:t>            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산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61-6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번지 일원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지하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6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층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~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지상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20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층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/ 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solidFill>
                  <a:srgbClr val="666666"/>
                </a:solidFill>
                <a:latin typeface="맑은 고딕" panose="020B0503020000020004" pitchFamily="50" charset="-127"/>
              </a:rPr>
              <a:t>             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총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580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2021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b="0" i="0" dirty="0">
                <a:effectLst/>
                <a:latin typeface="+mn-ea"/>
              </a:rPr>
              <a:t>3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endParaRPr lang="en-US" altLang="ko-KR" sz="800" b="0" i="0" dirty="0">
              <a:effectLst/>
              <a:latin typeface="+mn-ea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12978A1E-EEF6-B270-2F0A-9C705DB29020}"/>
              </a:ext>
            </a:extLst>
          </p:cNvPr>
          <p:cNvSpPr/>
          <p:nvPr/>
        </p:nvSpPr>
        <p:spPr>
          <a:xfrm>
            <a:off x="2939338" y="4995851"/>
            <a:ext cx="103161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상세화면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183AFF98-5A07-082D-866D-DB9AA893E1D3}"/>
              </a:ext>
            </a:extLst>
          </p:cNvPr>
          <p:cNvSpPr/>
          <p:nvPr/>
        </p:nvSpPr>
        <p:spPr>
          <a:xfrm>
            <a:off x="4009749" y="4995851"/>
            <a:ext cx="103161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입주일 예약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91D571CC-DFE5-8D7F-D466-D57C4817A2FF}"/>
              </a:ext>
            </a:extLst>
          </p:cNvPr>
          <p:cNvSpPr/>
          <p:nvPr/>
        </p:nvSpPr>
        <p:spPr>
          <a:xfrm>
            <a:off x="5271551" y="4995851"/>
            <a:ext cx="103161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상세화면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5A965AA-56A6-B4DE-E470-268CDAB13037}"/>
              </a:ext>
            </a:extLst>
          </p:cNvPr>
          <p:cNvSpPr/>
          <p:nvPr/>
        </p:nvSpPr>
        <p:spPr>
          <a:xfrm>
            <a:off x="6341962" y="4995851"/>
            <a:ext cx="103161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입주일 예약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FBDCABC-A2FA-9920-DA93-21F1C55095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13112"/>
              </p:ext>
            </p:extLst>
          </p:nvPr>
        </p:nvGraphicFramePr>
        <p:xfrm>
          <a:off x="7931425" y="705659"/>
          <a:ext cx="1943281" cy="1468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공통사항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 상태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상태값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확인 필요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입주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분양단지명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문의전화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분양시기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82472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입주일 예약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입주일 예약 화면으로 이동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로그인 후 이용 가능한 화면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731463"/>
                  </a:ext>
                </a:extLst>
              </a:tr>
            </a:tbl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47D97B8-7830-3E40-7BEE-0B2BA3340027}"/>
              </a:ext>
            </a:extLst>
          </p:cNvPr>
          <p:cNvSpPr/>
          <p:nvPr/>
        </p:nvSpPr>
        <p:spPr>
          <a:xfrm>
            <a:off x="2004528" y="2579481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AC610D1-1931-6A7C-96C4-B052B2A403F2}"/>
              </a:ext>
            </a:extLst>
          </p:cNvPr>
          <p:cNvSpPr/>
          <p:nvPr/>
        </p:nvSpPr>
        <p:spPr>
          <a:xfrm>
            <a:off x="420430" y="3084121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97FCF8-3A4B-060C-DE12-B32D08F3E232}"/>
              </a:ext>
            </a:extLst>
          </p:cNvPr>
          <p:cNvSpPr txBox="1"/>
          <p:nvPr/>
        </p:nvSpPr>
        <p:spPr>
          <a:xfrm>
            <a:off x="602962" y="3447094"/>
            <a:ext cx="1937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29963-4C41-6A21-6160-9771C7CA4810}"/>
              </a:ext>
            </a:extLst>
          </p:cNvPr>
          <p:cNvSpPr txBox="1"/>
          <p:nvPr/>
        </p:nvSpPr>
        <p:spPr>
          <a:xfrm>
            <a:off x="2947317" y="3447094"/>
            <a:ext cx="1937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9352D-49C0-1008-85CE-CDB647F82609}"/>
              </a:ext>
            </a:extLst>
          </p:cNvPr>
          <p:cNvSpPr txBox="1"/>
          <p:nvPr/>
        </p:nvSpPr>
        <p:spPr>
          <a:xfrm>
            <a:off x="5295997" y="3318416"/>
            <a:ext cx="1937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6100932-DC7F-C235-8ACB-B44A7745C4B7}"/>
              </a:ext>
            </a:extLst>
          </p:cNvPr>
          <p:cNvSpPr/>
          <p:nvPr/>
        </p:nvSpPr>
        <p:spPr>
          <a:xfrm>
            <a:off x="420430" y="4943404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366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내용 개체 틀 25">
            <a:extLst>
              <a:ext uri="{FF2B5EF4-FFF2-40B4-BE49-F238E27FC236}">
                <a16:creationId xmlns:a16="http://schemas.microsoft.com/office/drawing/2014/main" id="{F8E5F99E-8E9E-6A5E-296E-6607F69D22E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0" name="내용 개체 틀 29">
            <a:extLst>
              <a:ext uri="{FF2B5EF4-FFF2-40B4-BE49-F238E27FC236}">
                <a16:creationId xmlns:a16="http://schemas.microsoft.com/office/drawing/2014/main" id="{67E2041E-9275-8BB5-04DF-C12EDB68051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3" name="내용 개체 틀 32">
            <a:extLst>
              <a:ext uri="{FF2B5EF4-FFF2-40B4-BE49-F238E27FC236}">
                <a16:creationId xmlns:a16="http://schemas.microsoft.com/office/drawing/2014/main" id="{F456153A-D50C-8110-2EC0-B43308909A7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B9CDEC-CCC9-F3F2-A0CE-117855D8E5A7}"/>
              </a:ext>
            </a:extLst>
          </p:cNvPr>
          <p:cNvSpPr/>
          <p:nvPr/>
        </p:nvSpPr>
        <p:spPr>
          <a:xfrm>
            <a:off x="55699" y="1506330"/>
            <a:ext cx="7867553" cy="256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9C91E9C-74E1-7BDE-FE69-62C450B085F7}"/>
              </a:ext>
            </a:extLst>
          </p:cNvPr>
          <p:cNvSpPr/>
          <p:nvPr/>
        </p:nvSpPr>
        <p:spPr>
          <a:xfrm>
            <a:off x="667026" y="1788274"/>
            <a:ext cx="527708" cy="155376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B955C8-F75B-12C7-20E1-6F9F3DAA840B}"/>
              </a:ext>
            </a:extLst>
          </p:cNvPr>
          <p:cNvSpPr txBox="1"/>
          <p:nvPr/>
        </p:nvSpPr>
        <p:spPr>
          <a:xfrm>
            <a:off x="1259899" y="1740450"/>
            <a:ext cx="25449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333333"/>
                </a:solidFill>
                <a:effectLst/>
                <a:latin typeface="+mn-ea"/>
              </a:rPr>
              <a:t>고양 장항 아테라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8822A09-7EAD-5F32-1909-5175E5BD1B5F}"/>
              </a:ext>
            </a:extLst>
          </p:cNvPr>
          <p:cNvSpPr/>
          <p:nvPr/>
        </p:nvSpPr>
        <p:spPr>
          <a:xfrm>
            <a:off x="6242634" y="1630264"/>
            <a:ext cx="1018785" cy="313386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42901-C8A3-C844-1215-5B9CCFE48F45}"/>
              </a:ext>
            </a:extLst>
          </p:cNvPr>
          <p:cNvSpPr txBox="1"/>
          <p:nvPr/>
        </p:nvSpPr>
        <p:spPr>
          <a:xfrm>
            <a:off x="5059662" y="3683120"/>
            <a:ext cx="2201757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100" b="1" i="0" dirty="0">
                <a:solidFill>
                  <a:srgbClr val="333333"/>
                </a:solidFill>
                <a:effectLst/>
                <a:latin typeface="+mn-ea"/>
              </a:rPr>
              <a:t>문의전화 </a:t>
            </a:r>
            <a:r>
              <a:rPr lang="en-US" altLang="ko-KR" sz="11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100" dirty="0">
              <a:latin typeface="+mn-ea"/>
            </a:endParaRPr>
          </a:p>
        </p:txBody>
      </p:sp>
      <p:grpSp>
        <p:nvGrpSpPr>
          <p:cNvPr id="20" name="Image">
            <a:extLst>
              <a:ext uri="{FF2B5EF4-FFF2-40B4-BE49-F238E27FC236}">
                <a16:creationId xmlns:a16="http://schemas.microsoft.com/office/drawing/2014/main" id="{E10D0F56-972D-C87D-51B0-DF9DE4BC0479}"/>
              </a:ext>
            </a:extLst>
          </p:cNvPr>
          <p:cNvGrpSpPr>
            <a:grpSpLocks/>
          </p:cNvGrpSpPr>
          <p:nvPr/>
        </p:nvGrpSpPr>
        <p:grpSpPr bwMode="auto">
          <a:xfrm>
            <a:off x="667026" y="2059240"/>
            <a:ext cx="4035406" cy="188549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21" name="Border">
              <a:extLst>
                <a:ext uri="{FF2B5EF4-FFF2-40B4-BE49-F238E27FC236}">
                  <a16:creationId xmlns:a16="http://schemas.microsoft.com/office/drawing/2014/main" id="{9DBA0AA5-DD76-7C39-7E27-4D48E7290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Line 2">
              <a:extLst>
                <a:ext uri="{FF2B5EF4-FFF2-40B4-BE49-F238E27FC236}">
                  <a16:creationId xmlns:a16="http://schemas.microsoft.com/office/drawing/2014/main" id="{5B0D96B5-ED2F-A658-667D-38662757D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3" name="Line 1">
              <a:extLst>
                <a:ext uri="{FF2B5EF4-FFF2-40B4-BE49-F238E27FC236}">
                  <a16:creationId xmlns:a16="http://schemas.microsoft.com/office/drawing/2014/main" id="{00D38DE1-713A-8C5D-9326-2B2F7B779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B51729A-39FE-D15E-2AF1-12718079C981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365F753-6795-8881-2A70-3030E24E056C}"/>
              </a:ext>
            </a:extLst>
          </p:cNvPr>
          <p:cNvGrpSpPr/>
          <p:nvPr/>
        </p:nvGrpSpPr>
        <p:grpSpPr>
          <a:xfrm>
            <a:off x="1198313" y="721776"/>
            <a:ext cx="3309165" cy="215444"/>
            <a:chOff x="1198313" y="721776"/>
            <a:chExt cx="3309165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5C57B5B7-C549-F12A-7890-C44BA281075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2CB941-54EB-44E9-05E7-398670FA1162}"/>
                </a:ext>
              </a:extLst>
            </p:cNvPr>
            <p:cNvSpPr txBox="1"/>
            <p:nvPr/>
          </p:nvSpPr>
          <p:spPr>
            <a:xfrm>
              <a:off x="1320387" y="721776"/>
              <a:ext cx="31870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공사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입주정보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공사현장     입주단지     입주가이드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304FE8C-2D17-7442-B2F0-B2E0CBBF2460}"/>
              </a:ext>
            </a:extLst>
          </p:cNvPr>
          <p:cNvCxnSpPr>
            <a:cxnSpLocks/>
          </p:cNvCxnSpPr>
          <p:nvPr/>
        </p:nvCxnSpPr>
        <p:spPr>
          <a:xfrm>
            <a:off x="3239517" y="951533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5B4FFF9-ABE5-8BCF-DD93-98BA60355D34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입주단지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590ABA-5786-5019-1DF2-657F8CC70685}"/>
              </a:ext>
            </a:extLst>
          </p:cNvPr>
          <p:cNvSpPr txBox="1"/>
          <p:nvPr/>
        </p:nvSpPr>
        <p:spPr>
          <a:xfrm>
            <a:off x="4944827" y="2089947"/>
            <a:ext cx="2986598" cy="1099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세종 행정중심 복합도시 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solidFill>
                  <a:srgbClr val="666666"/>
                </a:solidFill>
                <a:latin typeface="맑은 고딕" panose="020B0503020000020004" pitchFamily="50" charset="-127"/>
              </a:rPr>
              <a:t>            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6-3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생활권 내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H2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블록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,H3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블록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H2 BL -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아파트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770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오피스텔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130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2021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b="0" i="0" dirty="0">
                <a:effectLst/>
                <a:latin typeface="+mn-ea"/>
              </a:rPr>
              <a:t>1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endParaRPr lang="en-US" altLang="ko-KR" sz="800" b="0" i="0" dirty="0">
              <a:effectLst/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b="0" i="0" dirty="0">
                <a:solidFill>
                  <a:srgbClr val="FF0000"/>
                </a:solidFill>
                <a:effectLst/>
                <a:latin typeface="+mn-ea"/>
              </a:rPr>
              <a:t>입주시기 </a:t>
            </a:r>
            <a:r>
              <a:rPr lang="en-US" altLang="ko-KR" sz="800" b="0" i="0" dirty="0">
                <a:effectLst/>
                <a:latin typeface="+mn-ea"/>
              </a:rPr>
              <a:t>: 2024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b="0" i="0" dirty="0">
                <a:effectLst/>
                <a:latin typeface="+mn-ea"/>
              </a:rPr>
              <a:t>1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endParaRPr lang="en-US" altLang="ko-KR" sz="800" b="0" i="0" dirty="0">
              <a:effectLst/>
              <a:latin typeface="+mn-ea"/>
            </a:endParaRP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305F0DA4-7AB8-1E77-0F38-B11F8CB94F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203385"/>
              </p:ext>
            </p:extLst>
          </p:nvPr>
        </p:nvGraphicFramePr>
        <p:xfrm>
          <a:off x="7931425" y="705659"/>
          <a:ext cx="1943281" cy="67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공통사항 적용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186936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분양시기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입주예정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문의전화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824725"/>
                  </a:ext>
                </a:extLst>
              </a:tr>
            </a:tbl>
          </a:graphicData>
        </a:graphic>
      </p:graphicFrame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DB54A6F4-E1C3-3B65-F248-A226FEC845D6}"/>
              </a:ext>
            </a:extLst>
          </p:cNvPr>
          <p:cNvSpPr/>
          <p:nvPr/>
        </p:nvSpPr>
        <p:spPr>
          <a:xfrm>
            <a:off x="4784676" y="2133325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689B7F-9983-C265-4F88-88E0A5E444A8}"/>
              </a:ext>
            </a:extLst>
          </p:cNvPr>
          <p:cNvSpPr/>
          <p:nvPr/>
        </p:nvSpPr>
        <p:spPr>
          <a:xfrm>
            <a:off x="7983071" y="5490882"/>
            <a:ext cx="1833282" cy="1030940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항목 변경 </a:t>
            </a:r>
            <a:r>
              <a:rPr lang="en-US" altLang="ko-KR" sz="800" dirty="0"/>
              <a:t>: </a:t>
            </a:r>
            <a:r>
              <a:rPr lang="ko-KR" altLang="en-US" sz="800" dirty="0"/>
              <a:t>입주예정 </a:t>
            </a:r>
            <a:r>
              <a:rPr lang="en-US" altLang="ko-KR" sz="800" dirty="0"/>
              <a:t>-&gt; </a:t>
            </a:r>
            <a:r>
              <a:rPr lang="ko-KR" altLang="en-US" sz="800" dirty="0"/>
              <a:t>입주시기로 사용자 화면에서만 변경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평면정보 삭제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797891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FE260C51-F5B1-57DA-28D2-32BDFE72C00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6" name="내용 개체 틀 25">
            <a:extLst>
              <a:ext uri="{FF2B5EF4-FFF2-40B4-BE49-F238E27FC236}">
                <a16:creationId xmlns:a16="http://schemas.microsoft.com/office/drawing/2014/main" id="{F904CD16-14F1-C7D1-1B3B-6BF65D2B99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7" name="내용 개체 틀 26">
            <a:extLst>
              <a:ext uri="{FF2B5EF4-FFF2-40B4-BE49-F238E27FC236}">
                <a16:creationId xmlns:a16="http://schemas.microsoft.com/office/drawing/2014/main" id="{D9CE3723-69BC-DBF6-70CB-9163AE031F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4441C38-BB8E-34E5-EBC4-06BCB53B0CD7}"/>
              </a:ext>
            </a:extLst>
          </p:cNvPr>
          <p:cNvSpPr/>
          <p:nvPr/>
        </p:nvSpPr>
        <p:spPr>
          <a:xfrm>
            <a:off x="756539" y="3354873"/>
            <a:ext cx="866656" cy="578554"/>
          </a:xfrm>
          <a:prstGeom prst="roundRect">
            <a:avLst/>
          </a:prstGeom>
          <a:solidFill>
            <a:srgbClr val="C2DD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1F3F0-E122-1C7A-C7A1-240934A922F4}"/>
              </a:ext>
            </a:extLst>
          </p:cNvPr>
          <p:cNvSpPr txBox="1"/>
          <p:nvPr/>
        </p:nvSpPr>
        <p:spPr>
          <a:xfrm>
            <a:off x="756539" y="3390234"/>
            <a:ext cx="91866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STEP</a:t>
            </a:r>
            <a:r>
              <a:rPr lang="ko-KR" altLang="en-US" sz="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bg1"/>
                </a:solidFill>
                <a:latin typeface="+mn-ea"/>
              </a:rPr>
              <a:t>3</a:t>
            </a: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관리비 예치금</a:t>
            </a:r>
            <a:endParaRPr lang="en-US" altLang="ko-KR" sz="900" b="1" i="0" dirty="0">
              <a:solidFill>
                <a:srgbClr val="333333"/>
              </a:solidFill>
              <a:effectLst/>
              <a:latin typeface="+mn-ea"/>
            </a:endParaRPr>
          </a:p>
          <a:p>
            <a:r>
              <a:rPr lang="ko-KR" altLang="en-US" sz="900" b="1" dirty="0">
                <a:solidFill>
                  <a:srgbClr val="333333"/>
                </a:solidFill>
                <a:latin typeface="+mn-ea"/>
              </a:rPr>
              <a:t>납부</a:t>
            </a:r>
            <a:endParaRPr lang="ko-KR" altLang="en-US" sz="9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56419B-398D-ED28-A610-A8BC306FD10D}"/>
              </a:ext>
            </a:extLst>
          </p:cNvPr>
          <p:cNvSpPr txBox="1"/>
          <p:nvPr/>
        </p:nvSpPr>
        <p:spPr>
          <a:xfrm>
            <a:off x="1747640" y="3474872"/>
            <a:ext cx="56580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입주기간 내에 단지 내 관리사무소에서 납부하셔야 하는 선수금 입니다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5B3818C-167A-ECAB-0EDF-ADB9C9B296DA}"/>
              </a:ext>
            </a:extLst>
          </p:cNvPr>
          <p:cNvSpPr/>
          <p:nvPr/>
        </p:nvSpPr>
        <p:spPr>
          <a:xfrm>
            <a:off x="756539" y="4082640"/>
            <a:ext cx="866656" cy="578554"/>
          </a:xfrm>
          <a:prstGeom prst="roundRect">
            <a:avLst/>
          </a:prstGeom>
          <a:solidFill>
            <a:srgbClr val="C2DD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0DE84D-4A6A-C2F4-9231-039C79DDEDFA}"/>
              </a:ext>
            </a:extLst>
          </p:cNvPr>
          <p:cNvSpPr txBox="1"/>
          <p:nvPr/>
        </p:nvSpPr>
        <p:spPr>
          <a:xfrm>
            <a:off x="756539" y="4118001"/>
            <a:ext cx="9186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4</a:t>
            </a: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열쇠 및 시설물 인수</a:t>
            </a:r>
            <a:endParaRPr lang="ko-KR" altLang="en-US" sz="900" dirty="0"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A300E0-AA2C-8ACF-66BD-5B19CFA41811}"/>
              </a:ext>
            </a:extLst>
          </p:cNvPr>
          <p:cNvSpPr txBox="1"/>
          <p:nvPr/>
        </p:nvSpPr>
        <p:spPr>
          <a:xfrm>
            <a:off x="1747640" y="4202639"/>
            <a:ext cx="5658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단지 내 입주지원센터로 입주증과 관리비 선수금 납부 영수증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주민등록증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인감도장을 지참하시고 열쇠를 인수받을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63B4A61-0E9D-D38F-9BEF-FEE05CBF15D0}"/>
              </a:ext>
            </a:extLst>
          </p:cNvPr>
          <p:cNvSpPr/>
          <p:nvPr/>
        </p:nvSpPr>
        <p:spPr>
          <a:xfrm>
            <a:off x="756539" y="4810406"/>
            <a:ext cx="866656" cy="578554"/>
          </a:xfrm>
          <a:prstGeom prst="roundRect">
            <a:avLst/>
          </a:prstGeom>
          <a:solidFill>
            <a:srgbClr val="C2DD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2EAA43-DF1F-4B9D-5989-87342693EC47}"/>
              </a:ext>
            </a:extLst>
          </p:cNvPr>
          <p:cNvSpPr txBox="1"/>
          <p:nvPr/>
        </p:nvSpPr>
        <p:spPr>
          <a:xfrm>
            <a:off x="756539" y="4845767"/>
            <a:ext cx="9186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5</a:t>
            </a: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endParaRPr lang="en-US" altLang="ko-KR" sz="9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입주</a:t>
            </a:r>
            <a:endParaRPr lang="ko-KR" altLang="en-US" sz="900" dirty="0"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DC92D4-03D1-2727-39E3-EB9AEA553747}"/>
              </a:ext>
            </a:extLst>
          </p:cNvPr>
          <p:cNvSpPr txBox="1"/>
          <p:nvPr/>
        </p:nvSpPr>
        <p:spPr>
          <a:xfrm>
            <a:off x="1747640" y="4930405"/>
            <a:ext cx="5658049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전입신고 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이사를 하신 후 입주일로부터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15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일 이내에 신고해야 합니다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dirty="0">
                <a:solidFill>
                  <a:srgbClr val="666666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방문신청 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시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해당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동주민센터 또는 읍사무소 방문</a:t>
            </a:r>
            <a:b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dirty="0">
                <a:solidFill>
                  <a:srgbClr val="666666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구비서류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전입신고서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동주민센터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),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자동차등록증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주민등록증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전가족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),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세대주 인감도장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운전면허증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온라인신청 시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dirty="0">
                <a:solidFill>
                  <a:srgbClr val="333333"/>
                </a:solidFill>
                <a:latin typeface="맑은 고딕" panose="020B0503020000020004" pitchFamily="50" charset="-127"/>
              </a:rPr>
              <a:t>  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정부민원 포털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en-US" altLang="ko-KR" sz="800" b="0" i="0" u="none" strike="noStrike" dirty="0">
                <a:solidFill>
                  <a:srgbClr val="666666"/>
                </a:solidFill>
                <a:effectLst/>
                <a:latin typeface="맑은 고딕" panose="020B0503020000020004" pitchFamily="50" charset="-127"/>
                <a:hlinkClick r:id="rId2" tooltip="새창열림"/>
              </a:rPr>
              <a:t>www.minwon.go.kr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)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접속 →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"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전입신고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"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클릭</a:t>
            </a:r>
            <a:b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  구비서류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공인인증서</a:t>
            </a:r>
            <a:endParaRPr lang="en-US" altLang="ko-KR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0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취득세 신고</a:t>
            </a:r>
            <a:endParaRPr lang="en-US" altLang="ko-KR" sz="800" b="1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dirty="0">
                <a:solidFill>
                  <a:srgbClr val="666666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잔금 납 자진 신고납부를 하셔야 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소유권 이전</a:t>
            </a:r>
            <a:endParaRPr lang="en-US" altLang="ko-KR" sz="800" b="1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dirty="0">
                <a:solidFill>
                  <a:srgbClr val="666666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잔금 납부 세대의 경우 입주와 상관없이 기한 내 소유권 이전 등기 및 등록세 자진 신고납부를 하셔야 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5AFCFA4-3AA9-F293-1410-33202F1907C9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4BD5251-9AD3-8806-37BC-2CA36792A6FE}"/>
              </a:ext>
            </a:extLst>
          </p:cNvPr>
          <p:cNvGrpSpPr/>
          <p:nvPr/>
        </p:nvGrpSpPr>
        <p:grpSpPr>
          <a:xfrm>
            <a:off x="1198313" y="721776"/>
            <a:ext cx="3309165" cy="215444"/>
            <a:chOff x="1198313" y="721776"/>
            <a:chExt cx="3309165" cy="215444"/>
          </a:xfrm>
        </p:grpSpPr>
        <p:sp>
          <p:nvSpPr>
            <p:cNvPr id="30" name="Go Home">
              <a:extLst>
                <a:ext uri="{FF2B5EF4-FFF2-40B4-BE49-F238E27FC236}">
                  <a16:creationId xmlns:a16="http://schemas.microsoft.com/office/drawing/2014/main" id="{406966F0-8ECA-9C71-F220-9CFE6F06B32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4BDFC5-995A-5033-DABD-2FC236537E7C}"/>
                </a:ext>
              </a:extLst>
            </p:cNvPr>
            <p:cNvSpPr txBox="1"/>
            <p:nvPr/>
          </p:nvSpPr>
          <p:spPr>
            <a:xfrm>
              <a:off x="1320387" y="721776"/>
              <a:ext cx="31870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공사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입주정보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공사현장     입주단지     입주가이드</a:t>
              </a:r>
            </a:p>
          </p:txBody>
        </p:sp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A518A2B-61AD-BDE4-8DD1-E6800A7E19F6}"/>
              </a:ext>
            </a:extLst>
          </p:cNvPr>
          <p:cNvCxnSpPr>
            <a:cxnSpLocks/>
          </p:cNvCxnSpPr>
          <p:nvPr/>
        </p:nvCxnSpPr>
        <p:spPr>
          <a:xfrm>
            <a:off x="3843169" y="951533"/>
            <a:ext cx="574659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6B9F563-EEBD-E741-F135-698012F90616}"/>
              </a:ext>
            </a:extLst>
          </p:cNvPr>
          <p:cNvSpPr txBox="1"/>
          <p:nvPr/>
        </p:nvSpPr>
        <p:spPr>
          <a:xfrm>
            <a:off x="596900" y="117153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입주가이드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DB5442-1E1B-F39C-3946-1CE8F61244D3}"/>
              </a:ext>
            </a:extLst>
          </p:cNvPr>
          <p:cNvSpPr txBox="1"/>
          <p:nvPr/>
        </p:nvSpPr>
        <p:spPr>
          <a:xfrm>
            <a:off x="539712" y="1557745"/>
            <a:ext cx="682628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내부 업무 편의가 아닌 고객 만족을 위해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고객서비스팀은 언제 어디서나 고객 여러분의 불만족 사항을 접수하고 있습니다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5DE1511-A241-0A0A-47EA-3731ADAC0801}"/>
              </a:ext>
            </a:extLst>
          </p:cNvPr>
          <p:cNvSpPr/>
          <p:nvPr/>
        </p:nvSpPr>
        <p:spPr>
          <a:xfrm>
            <a:off x="756539" y="1894440"/>
            <a:ext cx="866656" cy="578554"/>
          </a:xfrm>
          <a:prstGeom prst="roundRect">
            <a:avLst/>
          </a:prstGeom>
          <a:solidFill>
            <a:srgbClr val="C2DD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0BF0E0-DFA1-BB67-74A5-C45CF168C0B7}"/>
              </a:ext>
            </a:extLst>
          </p:cNvPr>
          <p:cNvSpPr txBox="1"/>
          <p:nvPr/>
        </p:nvSpPr>
        <p:spPr>
          <a:xfrm>
            <a:off x="756539" y="1929801"/>
            <a:ext cx="9186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1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분양대금 납부</a:t>
            </a:r>
            <a:endParaRPr lang="ko-KR" altLang="en-US" sz="9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04EC54-66F1-AFE0-73C4-CC93041E99EC}"/>
              </a:ext>
            </a:extLst>
          </p:cNvPr>
          <p:cNvSpPr txBox="1"/>
          <p:nvPr/>
        </p:nvSpPr>
        <p:spPr>
          <a:xfrm>
            <a:off x="1747640" y="2014439"/>
            <a:ext cx="5658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입주를 하시고자 할 경우에는 분양대금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별도품목 및 후불제 대납이자 등 모든 미납금 포함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전액을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입주증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발급 이전에 완납하셔야 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F6DD7EE-5F2F-DD74-1F37-14437D02E2EE}"/>
              </a:ext>
            </a:extLst>
          </p:cNvPr>
          <p:cNvSpPr/>
          <p:nvPr/>
        </p:nvSpPr>
        <p:spPr>
          <a:xfrm>
            <a:off x="756539" y="2622207"/>
            <a:ext cx="866656" cy="578554"/>
          </a:xfrm>
          <a:prstGeom prst="roundRect">
            <a:avLst/>
          </a:prstGeom>
          <a:solidFill>
            <a:srgbClr val="C2DD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AEF01E-2B6D-2FF8-B0B1-A1F93B820E4A}"/>
              </a:ext>
            </a:extLst>
          </p:cNvPr>
          <p:cNvSpPr txBox="1"/>
          <p:nvPr/>
        </p:nvSpPr>
        <p:spPr>
          <a:xfrm>
            <a:off x="756539" y="2657568"/>
            <a:ext cx="9186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STEP</a:t>
            </a:r>
            <a:r>
              <a:rPr lang="ko-KR" altLang="en-US" sz="9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900" b="1" dirty="0">
                <a:solidFill>
                  <a:schemeClr val="bg1"/>
                </a:solidFill>
                <a:latin typeface="+mn-ea"/>
              </a:rPr>
              <a:t>2</a:t>
            </a:r>
          </a:p>
          <a:p>
            <a:endParaRPr lang="en-US" altLang="ko-KR" sz="900" b="1" dirty="0">
              <a:solidFill>
                <a:srgbClr val="333333"/>
              </a:solidFill>
              <a:latin typeface="+mn-ea"/>
            </a:endParaRPr>
          </a:p>
          <a:p>
            <a:r>
              <a:rPr lang="ko-KR" altLang="en-US" sz="900" b="1" i="0" dirty="0" err="1">
                <a:solidFill>
                  <a:srgbClr val="333333"/>
                </a:solidFill>
                <a:effectLst/>
                <a:latin typeface="+mn-ea"/>
              </a:rPr>
              <a:t>입주증</a:t>
            </a:r>
            <a:r>
              <a:rPr lang="en-US" altLang="ko-KR" sz="900" b="1" i="0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발급</a:t>
            </a:r>
            <a:endParaRPr lang="ko-KR" altLang="en-US" sz="900" dirty="0">
              <a:latin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06911A-A4A9-32C4-8296-9A5C57CD2C70}"/>
              </a:ext>
            </a:extLst>
          </p:cNvPr>
          <p:cNvSpPr txBox="1"/>
          <p:nvPr/>
        </p:nvSpPr>
        <p:spPr>
          <a:xfrm>
            <a:off x="1747640" y="2742206"/>
            <a:ext cx="56580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분양대금을 전액 완납하신 분에 한해 단지 내 입주지원센터에서 발급됩니다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AF67318-B7B2-18CA-CA52-D8EC1FA3BAF9}"/>
              </a:ext>
            </a:extLst>
          </p:cNvPr>
          <p:cNvSpPr/>
          <p:nvPr/>
        </p:nvSpPr>
        <p:spPr>
          <a:xfrm>
            <a:off x="7983071" y="5846119"/>
            <a:ext cx="1833282" cy="675703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입주가이드 메뉴 삭제 여부 </a:t>
            </a:r>
            <a:r>
              <a:rPr lang="ko-KR" altLang="en-US" sz="800" dirty="0" err="1"/>
              <a:t>확인중</a:t>
            </a:r>
            <a:endParaRPr lang="en-US" altLang="ko-KR" sz="800" dirty="0"/>
          </a:p>
        </p:txBody>
      </p:sp>
    </p:spTree>
    <p:extLst>
      <p:ext uri="{BB962C8B-B14F-4D97-AF65-F5344CB8AC3E}">
        <p14:creationId xmlns:p14="http://schemas.microsoft.com/office/powerpoint/2010/main" val="328280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B195DE-587B-9929-2E6E-9AB04CAF41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76363A-3612-1D9A-D243-E05F1AC3088B}"/>
              </a:ext>
            </a:extLst>
          </p:cNvPr>
          <p:cNvSpPr txBox="1"/>
          <p:nvPr/>
        </p:nvSpPr>
        <p:spPr>
          <a:xfrm>
            <a:off x="155574" y="649048"/>
            <a:ext cx="9594852" cy="307777"/>
          </a:xfrm>
          <a:prstGeom prst="rect">
            <a:avLst/>
          </a:prstGeom>
          <a:pattFill prst="pct2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269875" indent="-269875">
              <a:spcAft>
                <a:spcPts val="300"/>
              </a:spcAft>
              <a:buFont typeface="Wingdings" panose="05000000000000000000" pitchFamily="2" charset="2"/>
              <a:buChar char="q"/>
              <a:defRPr sz="1400" b="1" spc="-50">
                <a:latin typeface="+mn-ea"/>
              </a:defRPr>
            </a:lvl1pPr>
          </a:lstStyle>
          <a:p>
            <a:r>
              <a:rPr lang="ko-KR" altLang="en-US" dirty="0"/>
              <a:t>화면 공통사항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1BA126F-B7DC-C9B4-3AC1-32B3CF942729}"/>
              </a:ext>
            </a:extLst>
          </p:cNvPr>
          <p:cNvSpPr/>
          <p:nvPr/>
        </p:nvSpPr>
        <p:spPr>
          <a:xfrm>
            <a:off x="157797" y="5181813"/>
            <a:ext cx="9594851" cy="126399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BB6209-2C43-51CA-59F7-8248ACD36BE3}"/>
              </a:ext>
            </a:extLst>
          </p:cNvPr>
          <p:cNvSpPr/>
          <p:nvPr/>
        </p:nvSpPr>
        <p:spPr>
          <a:xfrm>
            <a:off x="155574" y="1514693"/>
            <a:ext cx="9594851" cy="320989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77D473-EAA5-56F3-2073-8A5FDC0B78FB}"/>
              </a:ext>
            </a:extLst>
          </p:cNvPr>
          <p:cNvSpPr txBox="1"/>
          <p:nvPr/>
        </p:nvSpPr>
        <p:spPr>
          <a:xfrm>
            <a:off x="155574" y="1206918"/>
            <a:ext cx="9594851" cy="307777"/>
          </a:xfrm>
          <a:prstGeom prst="rect">
            <a:avLst/>
          </a:prstGeom>
          <a:pattFill prst="pct2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/>
          <a:p>
            <a:pPr marL="269875" indent="-269875">
              <a:spcAft>
                <a:spcPts val="300"/>
              </a:spcAft>
              <a:buFont typeface="Wingdings" panose="05000000000000000000" pitchFamily="2" charset="2"/>
              <a:buChar char="q"/>
            </a:pPr>
            <a:r>
              <a:rPr lang="en-US" altLang="ko-KR" sz="1400" b="1" spc="-50" dirty="0">
                <a:latin typeface="+mn-ea"/>
              </a:rPr>
              <a:t>GNB</a:t>
            </a:r>
            <a:endParaRPr lang="ko-KR" altLang="en-US" sz="1400" b="1" spc="-5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2BEB36-EEDC-A88E-0C2F-F5D8DC9A8D99}"/>
              </a:ext>
            </a:extLst>
          </p:cNvPr>
          <p:cNvSpPr txBox="1"/>
          <p:nvPr/>
        </p:nvSpPr>
        <p:spPr>
          <a:xfrm>
            <a:off x="157796" y="4875264"/>
            <a:ext cx="9594851" cy="307777"/>
          </a:xfrm>
          <a:prstGeom prst="rect">
            <a:avLst/>
          </a:prstGeom>
          <a:pattFill prst="pct2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269875" indent="-269875">
              <a:spcAft>
                <a:spcPts val="300"/>
              </a:spcAft>
              <a:buFont typeface="Wingdings" panose="05000000000000000000" pitchFamily="2" charset="2"/>
              <a:buChar char="q"/>
              <a:defRPr sz="1400" b="1" spc="-50">
                <a:latin typeface="+mn-ea"/>
              </a:defRPr>
            </a:lvl1pPr>
          </a:lstStyle>
          <a:p>
            <a:r>
              <a:rPr lang="en-US" altLang="ko-KR" dirty="0"/>
              <a:t>Footer</a:t>
            </a:r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AA2349-67ED-5218-8D0B-2F79AB35CE5D}"/>
              </a:ext>
            </a:extLst>
          </p:cNvPr>
          <p:cNvSpPr txBox="1"/>
          <p:nvPr/>
        </p:nvSpPr>
        <p:spPr>
          <a:xfrm>
            <a:off x="1628783" y="680549"/>
            <a:ext cx="81216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88"/>
              </a:spcAft>
            </a:pPr>
            <a:r>
              <a:rPr lang="en-US" altLang="ko-KR" sz="1000" b="1" spc="-41" dirty="0">
                <a:latin typeface="+mj-lt"/>
                <a:ea typeface="나눔바른고딕" panose="020B0603020101020101" pitchFamily="50" charset="-127"/>
              </a:rPr>
              <a:t> • TOP </a:t>
            </a:r>
            <a:r>
              <a:rPr lang="ko-KR" altLang="en-US" sz="1000" b="1" spc="-41" dirty="0">
                <a:latin typeface="+mj-lt"/>
                <a:ea typeface="나눔바른고딕" panose="020B0603020101020101" pitchFamily="50" charset="-127"/>
              </a:rPr>
              <a:t>버튼 </a:t>
            </a:r>
            <a:r>
              <a:rPr lang="en-US" altLang="ko-KR" sz="1000" b="1" spc="-41" dirty="0">
                <a:latin typeface="+mj-lt"/>
                <a:ea typeface="나눔바른고딕" panose="020B0603020101020101" pitchFamily="50" charset="-127"/>
              </a:rPr>
              <a:t>(</a:t>
            </a:r>
            <a:r>
              <a:rPr lang="ko-KR" altLang="en-US" sz="1000" b="1" spc="-41" dirty="0">
                <a:latin typeface="+mj-lt"/>
                <a:ea typeface="나눔바른고딕" panose="020B0603020101020101" pitchFamily="50" charset="-127"/>
              </a:rPr>
              <a:t>화면 최상단으로 이동</a:t>
            </a:r>
            <a:r>
              <a:rPr lang="en-US" altLang="ko-KR" sz="1000" b="1" spc="-41" dirty="0">
                <a:latin typeface="+mj-lt"/>
                <a:ea typeface="나눔바른고딕" panose="020B0603020101020101" pitchFamily="50" charset="-127"/>
              </a:rPr>
              <a:t>)</a:t>
            </a:r>
            <a:endParaRPr lang="en-US" altLang="ko-KR" sz="1000" b="1" spc="-41" dirty="0">
              <a:latin typeface="+mj-lt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8CFB8C2-F581-30BF-F16D-706C0E2640BA}"/>
              </a:ext>
            </a:extLst>
          </p:cNvPr>
          <p:cNvGrpSpPr/>
          <p:nvPr/>
        </p:nvGrpSpPr>
        <p:grpSpPr>
          <a:xfrm>
            <a:off x="1989946" y="1837868"/>
            <a:ext cx="3219397" cy="215444"/>
            <a:chOff x="1198313" y="721776"/>
            <a:chExt cx="3219397" cy="215444"/>
          </a:xfrm>
        </p:grpSpPr>
        <p:sp>
          <p:nvSpPr>
            <p:cNvPr id="49" name="Go Home">
              <a:extLst>
                <a:ext uri="{FF2B5EF4-FFF2-40B4-BE49-F238E27FC236}">
                  <a16:creationId xmlns:a16="http://schemas.microsoft.com/office/drawing/2014/main" id="{6FADB871-C00E-5311-CD52-6161B3A9CC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943C7AC-EBB9-0F48-F6F5-7F97CFD04CAB}"/>
                </a:ext>
              </a:extLst>
            </p:cNvPr>
            <p:cNvSpPr txBox="1"/>
            <p:nvPr/>
          </p:nvSpPr>
          <p:spPr>
            <a:xfrm>
              <a:off x="1320387" y="721776"/>
              <a:ext cx="30973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분양정보    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분양단지     분양예정     분양일정</a:t>
              </a:r>
            </a:p>
          </p:txBody>
        </p:sp>
      </p:grp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A414909-3963-A3C0-EEC7-7B323445CD16}"/>
              </a:ext>
            </a:extLst>
          </p:cNvPr>
          <p:cNvCxnSpPr>
            <a:cxnSpLocks/>
          </p:cNvCxnSpPr>
          <p:nvPr/>
        </p:nvCxnSpPr>
        <p:spPr>
          <a:xfrm>
            <a:off x="3443487" y="2067625"/>
            <a:ext cx="49330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21">
            <a:extLst>
              <a:ext uri="{FF2B5EF4-FFF2-40B4-BE49-F238E27FC236}">
                <a16:creationId xmlns:a16="http://schemas.microsoft.com/office/drawing/2014/main" id="{D47B6B36-15D6-496A-7E64-F30502CB67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170990"/>
              </p:ext>
            </p:extLst>
          </p:nvPr>
        </p:nvGraphicFramePr>
        <p:xfrm>
          <a:off x="839258" y="1591481"/>
          <a:ext cx="7877178" cy="22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863">
                  <a:extLst>
                    <a:ext uri="{9D8B030D-6E8A-4147-A177-3AD203B41FA5}">
                      <a16:colId xmlns:a16="http://schemas.microsoft.com/office/drawing/2014/main" val="238854394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50231951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54453459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721210978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401651455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321105993"/>
                    </a:ext>
                  </a:extLst>
                </a:gridCol>
              </a:tblGrid>
              <a:tr h="2297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브랜드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분양정보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공사</a:t>
                      </a:r>
                      <a:r>
                        <a:rPr lang="en-US" altLang="ko-KR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입주정보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마이 아테라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27101"/>
                  </a:ext>
                </a:extLst>
              </a:tr>
            </a:tbl>
          </a:graphicData>
        </a:graphic>
      </p:graphicFrame>
      <p:grpSp>
        <p:nvGrpSpPr>
          <p:cNvPr id="53" name="그룹 52">
            <a:extLst>
              <a:ext uri="{FF2B5EF4-FFF2-40B4-BE49-F238E27FC236}">
                <a16:creationId xmlns:a16="http://schemas.microsoft.com/office/drawing/2014/main" id="{007B1032-F795-4819-F69D-627457B3D579}"/>
              </a:ext>
            </a:extLst>
          </p:cNvPr>
          <p:cNvGrpSpPr/>
          <p:nvPr/>
        </p:nvGrpSpPr>
        <p:grpSpPr>
          <a:xfrm>
            <a:off x="8097113" y="1627870"/>
            <a:ext cx="416637" cy="161925"/>
            <a:chOff x="7335087" y="521497"/>
            <a:chExt cx="416637" cy="161925"/>
          </a:xfrm>
        </p:grpSpPr>
        <p:sp>
          <p:nvSpPr>
            <p:cNvPr id="54" name="Menu">
              <a:extLst>
                <a:ext uri="{FF2B5EF4-FFF2-40B4-BE49-F238E27FC236}">
                  <a16:creationId xmlns:a16="http://schemas.microsoft.com/office/drawing/2014/main" id="{1C1A599E-B0DB-8D8A-44D5-64A5D4A5F39C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589799" y="555555"/>
              <a:ext cx="161925" cy="103188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Search">
              <a:extLst>
                <a:ext uri="{FF2B5EF4-FFF2-40B4-BE49-F238E27FC236}">
                  <a16:creationId xmlns:a16="http://schemas.microsoft.com/office/drawing/2014/main" id="{28C36722-0781-587F-CBF5-9B5B3848AC94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335087" y="521497"/>
              <a:ext cx="161925" cy="161925"/>
            </a:xfrm>
            <a:custGeom>
              <a:avLst/>
              <a:gdLst>
                <a:gd name="T0" fmla="*/ 533 w 1402"/>
                <a:gd name="T1" fmla="*/ 0 h 1402"/>
                <a:gd name="T2" fmla="*/ 0 w 1402"/>
                <a:gd name="T3" fmla="*/ 532 h 1402"/>
                <a:gd name="T4" fmla="*/ 533 w 1402"/>
                <a:gd name="T5" fmla="*/ 1065 h 1402"/>
                <a:gd name="T6" fmla="*/ 862 w 1402"/>
                <a:gd name="T7" fmla="*/ 950 h 1402"/>
                <a:gd name="T8" fmla="*/ 909 w 1402"/>
                <a:gd name="T9" fmla="*/ 997 h 1402"/>
                <a:gd name="T10" fmla="*/ 928 w 1402"/>
                <a:gd name="T11" fmla="*/ 1113 h 1402"/>
                <a:gd name="T12" fmla="*/ 1177 w 1402"/>
                <a:gd name="T13" fmla="*/ 1364 h 1402"/>
                <a:gd name="T14" fmla="*/ 1318 w 1402"/>
                <a:gd name="T15" fmla="*/ 1364 h 1402"/>
                <a:gd name="T16" fmla="*/ 1364 w 1402"/>
                <a:gd name="T17" fmla="*/ 1318 h 1402"/>
                <a:gd name="T18" fmla="*/ 1364 w 1402"/>
                <a:gd name="T19" fmla="*/ 1177 h 1402"/>
                <a:gd name="T20" fmla="*/ 1114 w 1402"/>
                <a:gd name="T21" fmla="*/ 926 h 1402"/>
                <a:gd name="T22" fmla="*/ 997 w 1402"/>
                <a:gd name="T23" fmla="*/ 909 h 1402"/>
                <a:gd name="T24" fmla="*/ 950 w 1402"/>
                <a:gd name="T25" fmla="*/ 861 h 1402"/>
                <a:gd name="T26" fmla="*/ 1065 w 1402"/>
                <a:gd name="T27" fmla="*/ 532 h 1402"/>
                <a:gd name="T28" fmla="*/ 533 w 1402"/>
                <a:gd name="T29" fmla="*/ 0 h 1402"/>
                <a:gd name="T30" fmla="*/ 533 w 1402"/>
                <a:gd name="T31" fmla="*/ 98 h 1402"/>
                <a:gd name="T32" fmla="*/ 967 w 1402"/>
                <a:gd name="T33" fmla="*/ 532 h 1402"/>
                <a:gd name="T34" fmla="*/ 533 w 1402"/>
                <a:gd name="T35" fmla="*/ 965 h 1402"/>
                <a:gd name="T36" fmla="*/ 98 w 1402"/>
                <a:gd name="T37" fmla="*/ 532 h 1402"/>
                <a:gd name="T38" fmla="*/ 533 w 1402"/>
                <a:gd name="T39" fmla="*/ 98 h 1402"/>
                <a:gd name="T40" fmla="*/ 258 w 1402"/>
                <a:gd name="T41" fmla="*/ 393 h 1402"/>
                <a:gd name="T42" fmla="*/ 214 w 1402"/>
                <a:gd name="T43" fmla="*/ 549 h 1402"/>
                <a:gd name="T44" fmla="*/ 511 w 1402"/>
                <a:gd name="T45" fmla="*/ 848 h 1402"/>
                <a:gd name="T46" fmla="*/ 682 w 1402"/>
                <a:gd name="T47" fmla="*/ 794 h 1402"/>
                <a:gd name="T48" fmla="*/ 641 w 1402"/>
                <a:gd name="T49" fmla="*/ 795 h 1402"/>
                <a:gd name="T50" fmla="*/ 256 w 1402"/>
                <a:gd name="T51" fmla="*/ 410 h 1402"/>
                <a:gd name="T52" fmla="*/ 258 w 1402"/>
                <a:gd name="T53" fmla="*/ 393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2" h="1402">
                  <a:moveTo>
                    <a:pt x="533" y="0"/>
                  </a:moveTo>
                  <a:cubicBezTo>
                    <a:pt x="238" y="0"/>
                    <a:pt x="0" y="238"/>
                    <a:pt x="0" y="532"/>
                  </a:cubicBezTo>
                  <a:cubicBezTo>
                    <a:pt x="0" y="827"/>
                    <a:pt x="238" y="1065"/>
                    <a:pt x="533" y="1065"/>
                  </a:cubicBezTo>
                  <a:cubicBezTo>
                    <a:pt x="657" y="1065"/>
                    <a:pt x="771" y="1021"/>
                    <a:pt x="862" y="950"/>
                  </a:cubicBezTo>
                  <a:lnTo>
                    <a:pt x="909" y="997"/>
                  </a:lnTo>
                  <a:cubicBezTo>
                    <a:pt x="890" y="1035"/>
                    <a:pt x="896" y="1081"/>
                    <a:pt x="928" y="1113"/>
                  </a:cubicBezTo>
                  <a:lnTo>
                    <a:pt x="1177" y="1364"/>
                  </a:lnTo>
                  <a:cubicBezTo>
                    <a:pt x="1216" y="1402"/>
                    <a:pt x="1279" y="1402"/>
                    <a:pt x="1318" y="1364"/>
                  </a:cubicBezTo>
                  <a:lnTo>
                    <a:pt x="1364" y="1318"/>
                  </a:lnTo>
                  <a:cubicBezTo>
                    <a:pt x="1402" y="1279"/>
                    <a:pt x="1402" y="1216"/>
                    <a:pt x="1364" y="1177"/>
                  </a:cubicBezTo>
                  <a:lnTo>
                    <a:pt x="1114" y="926"/>
                  </a:lnTo>
                  <a:cubicBezTo>
                    <a:pt x="1083" y="894"/>
                    <a:pt x="1035" y="889"/>
                    <a:pt x="997" y="909"/>
                  </a:cubicBezTo>
                  <a:lnTo>
                    <a:pt x="950" y="861"/>
                  </a:lnTo>
                  <a:cubicBezTo>
                    <a:pt x="1022" y="771"/>
                    <a:pt x="1065" y="657"/>
                    <a:pt x="1065" y="532"/>
                  </a:cubicBezTo>
                  <a:cubicBezTo>
                    <a:pt x="1065" y="238"/>
                    <a:pt x="827" y="0"/>
                    <a:pt x="533" y="0"/>
                  </a:cubicBezTo>
                  <a:close/>
                  <a:moveTo>
                    <a:pt x="533" y="98"/>
                  </a:moveTo>
                  <a:cubicBezTo>
                    <a:pt x="772" y="98"/>
                    <a:pt x="967" y="293"/>
                    <a:pt x="967" y="532"/>
                  </a:cubicBezTo>
                  <a:cubicBezTo>
                    <a:pt x="967" y="772"/>
                    <a:pt x="772" y="965"/>
                    <a:pt x="533" y="965"/>
                  </a:cubicBezTo>
                  <a:cubicBezTo>
                    <a:pt x="293" y="965"/>
                    <a:pt x="98" y="772"/>
                    <a:pt x="98" y="532"/>
                  </a:cubicBezTo>
                  <a:cubicBezTo>
                    <a:pt x="98" y="293"/>
                    <a:pt x="293" y="98"/>
                    <a:pt x="533" y="98"/>
                  </a:cubicBezTo>
                  <a:close/>
                  <a:moveTo>
                    <a:pt x="258" y="393"/>
                  </a:moveTo>
                  <a:cubicBezTo>
                    <a:pt x="230" y="439"/>
                    <a:pt x="214" y="492"/>
                    <a:pt x="214" y="549"/>
                  </a:cubicBezTo>
                  <a:cubicBezTo>
                    <a:pt x="214" y="714"/>
                    <a:pt x="346" y="848"/>
                    <a:pt x="511" y="848"/>
                  </a:cubicBezTo>
                  <a:cubicBezTo>
                    <a:pt x="574" y="848"/>
                    <a:pt x="634" y="827"/>
                    <a:pt x="682" y="794"/>
                  </a:cubicBezTo>
                  <a:cubicBezTo>
                    <a:pt x="669" y="795"/>
                    <a:pt x="654" y="795"/>
                    <a:pt x="641" y="795"/>
                  </a:cubicBezTo>
                  <a:cubicBezTo>
                    <a:pt x="429" y="795"/>
                    <a:pt x="256" y="623"/>
                    <a:pt x="256" y="410"/>
                  </a:cubicBezTo>
                  <a:cubicBezTo>
                    <a:pt x="256" y="405"/>
                    <a:pt x="258" y="399"/>
                    <a:pt x="258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56" name="그림 55">
            <a:extLst>
              <a:ext uri="{FF2B5EF4-FFF2-40B4-BE49-F238E27FC236}">
                <a16:creationId xmlns:a16="http://schemas.microsoft.com/office/drawing/2014/main" id="{344026A8-4302-FC5D-F9A1-428F6E76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68" y="1626698"/>
            <a:ext cx="975082" cy="167696"/>
          </a:xfrm>
          <a:prstGeom prst="rect">
            <a:avLst/>
          </a:prstGeom>
        </p:spPr>
      </p:pic>
      <p:sp>
        <p:nvSpPr>
          <p:cNvPr id="57" name="직사각형 56">
            <a:extLst>
              <a:ext uri="{FF2B5EF4-FFF2-40B4-BE49-F238E27FC236}">
                <a16:creationId xmlns:a16="http://schemas.microsoft.com/office/drawing/2014/main" id="{0B22399A-B46C-E69A-41B9-BFA4A906DB22}"/>
              </a:ext>
            </a:extLst>
          </p:cNvPr>
          <p:cNvSpPr/>
          <p:nvPr/>
        </p:nvSpPr>
        <p:spPr>
          <a:xfrm>
            <a:off x="839258" y="5445487"/>
            <a:ext cx="7879977" cy="8273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CD3954-16F3-400A-5432-48C8EEBFE9F4}"/>
              </a:ext>
            </a:extLst>
          </p:cNvPr>
          <p:cNvSpPr txBox="1"/>
          <p:nvPr/>
        </p:nvSpPr>
        <p:spPr>
          <a:xfrm>
            <a:off x="2500659" y="5775956"/>
            <a:ext cx="4952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서울시 종로구 </a:t>
            </a:r>
            <a:r>
              <a:rPr lang="ko-KR" altLang="en-US" sz="800" b="0" i="0" dirty="0" err="1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우정국로</a:t>
            </a:r>
            <a:r>
              <a:rPr lang="ko-KR" altLang="en-US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26 </a:t>
            </a:r>
            <a:r>
              <a:rPr lang="ko-KR" altLang="en-US" sz="800" b="0" i="0" dirty="0" err="1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센트로폴리스</a:t>
            </a:r>
            <a:r>
              <a:rPr lang="ko-KR" altLang="en-US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A</a:t>
            </a:r>
            <a:r>
              <a:rPr lang="ko-KR" altLang="en-US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동   </a:t>
            </a:r>
            <a:endParaRPr lang="en-US" altLang="ko-KR" sz="800" b="0" i="0" dirty="0">
              <a:solidFill>
                <a:srgbClr val="DFDFDF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사업자등록번호 </a:t>
            </a:r>
            <a:r>
              <a:rPr lang="en-US" altLang="ko-KR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: 104-81-31309      A/S</a:t>
            </a:r>
            <a:r>
              <a:rPr lang="ko-KR" altLang="en-US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콜센터 </a:t>
            </a:r>
            <a:r>
              <a:rPr lang="en-US" altLang="ko-KR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080-000-0082      </a:t>
            </a:r>
            <a:r>
              <a:rPr lang="ko-KR" altLang="en-US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분양 </a:t>
            </a:r>
            <a:r>
              <a:rPr lang="en-US" altLang="ko-KR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02-6303-0645</a:t>
            </a:r>
          </a:p>
          <a:p>
            <a:pPr algn="l"/>
            <a:r>
              <a:rPr lang="en-US" altLang="ko-KR" sz="800" b="0" i="0" dirty="0">
                <a:solidFill>
                  <a:srgbClr val="DFDFDF"/>
                </a:solidFill>
                <a:effectLst/>
                <a:latin typeface="맑은 고딕" panose="020B0503020000020004" pitchFamily="50" charset="-127"/>
              </a:rPr>
              <a:t>COPYRIGHT© KUMHO ENGINEERING &amp; CONSTRUCTION. ALL RIGHT RESERVED.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346730B-48B7-1BC3-4B7F-DD80A394FDA0}"/>
              </a:ext>
            </a:extLst>
          </p:cNvPr>
          <p:cNvSpPr txBox="1"/>
          <p:nvPr/>
        </p:nvSpPr>
        <p:spPr>
          <a:xfrm>
            <a:off x="2502663" y="5513975"/>
            <a:ext cx="928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개인정보처리방침</a:t>
            </a:r>
          </a:p>
        </p:txBody>
      </p:sp>
      <p:pic>
        <p:nvPicPr>
          <p:cNvPr id="60" name="Picture 2" descr="금호건설(로고)">
            <a:extLst>
              <a:ext uri="{FF2B5EF4-FFF2-40B4-BE49-F238E27FC236}">
                <a16:creationId xmlns:a16="http://schemas.microsoft.com/office/drawing/2014/main" id="{2F03CC0E-5F36-C915-C872-12B1BC45A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695" y="5729419"/>
            <a:ext cx="778531" cy="25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3" name="표 21">
            <a:extLst>
              <a:ext uri="{FF2B5EF4-FFF2-40B4-BE49-F238E27FC236}">
                <a16:creationId xmlns:a16="http://schemas.microsoft.com/office/drawing/2014/main" id="{42F6E246-5886-C085-47ED-6EFF819F6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04219"/>
              </p:ext>
            </p:extLst>
          </p:nvPr>
        </p:nvGraphicFramePr>
        <p:xfrm>
          <a:off x="839258" y="2701699"/>
          <a:ext cx="7877178" cy="22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863">
                  <a:extLst>
                    <a:ext uri="{9D8B030D-6E8A-4147-A177-3AD203B41FA5}">
                      <a16:colId xmlns:a16="http://schemas.microsoft.com/office/drawing/2014/main" val="238854394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50231951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54453459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721210978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401651455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321105993"/>
                    </a:ext>
                  </a:extLst>
                </a:gridCol>
              </a:tblGrid>
              <a:tr h="2297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브랜드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분양정보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공사</a:t>
                      </a:r>
                      <a:r>
                        <a:rPr lang="en-US" altLang="ko-KR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입주정보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마이 아테라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27101"/>
                  </a:ext>
                </a:extLst>
              </a:tr>
            </a:tbl>
          </a:graphicData>
        </a:graphic>
      </p:graphicFrame>
      <p:grpSp>
        <p:nvGrpSpPr>
          <p:cNvPr id="74" name="그룹 73">
            <a:extLst>
              <a:ext uri="{FF2B5EF4-FFF2-40B4-BE49-F238E27FC236}">
                <a16:creationId xmlns:a16="http://schemas.microsoft.com/office/drawing/2014/main" id="{5729FD33-069E-DD5D-E17F-6294788E80E8}"/>
              </a:ext>
            </a:extLst>
          </p:cNvPr>
          <p:cNvGrpSpPr/>
          <p:nvPr/>
        </p:nvGrpSpPr>
        <p:grpSpPr>
          <a:xfrm>
            <a:off x="8097113" y="2738088"/>
            <a:ext cx="416637" cy="161925"/>
            <a:chOff x="7335087" y="521497"/>
            <a:chExt cx="416637" cy="161925"/>
          </a:xfrm>
        </p:grpSpPr>
        <p:sp>
          <p:nvSpPr>
            <p:cNvPr id="75" name="Menu">
              <a:extLst>
                <a:ext uri="{FF2B5EF4-FFF2-40B4-BE49-F238E27FC236}">
                  <a16:creationId xmlns:a16="http://schemas.microsoft.com/office/drawing/2014/main" id="{4C152AC6-854C-51AE-B90C-AE57B239D3F0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589799" y="555555"/>
              <a:ext cx="161925" cy="103188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Search">
              <a:extLst>
                <a:ext uri="{FF2B5EF4-FFF2-40B4-BE49-F238E27FC236}">
                  <a16:creationId xmlns:a16="http://schemas.microsoft.com/office/drawing/2014/main" id="{07B3E656-9A65-F486-C063-70086136F2C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335087" y="521497"/>
              <a:ext cx="161925" cy="161925"/>
            </a:xfrm>
            <a:custGeom>
              <a:avLst/>
              <a:gdLst>
                <a:gd name="T0" fmla="*/ 533 w 1402"/>
                <a:gd name="T1" fmla="*/ 0 h 1402"/>
                <a:gd name="T2" fmla="*/ 0 w 1402"/>
                <a:gd name="T3" fmla="*/ 532 h 1402"/>
                <a:gd name="T4" fmla="*/ 533 w 1402"/>
                <a:gd name="T5" fmla="*/ 1065 h 1402"/>
                <a:gd name="T6" fmla="*/ 862 w 1402"/>
                <a:gd name="T7" fmla="*/ 950 h 1402"/>
                <a:gd name="T8" fmla="*/ 909 w 1402"/>
                <a:gd name="T9" fmla="*/ 997 h 1402"/>
                <a:gd name="T10" fmla="*/ 928 w 1402"/>
                <a:gd name="T11" fmla="*/ 1113 h 1402"/>
                <a:gd name="T12" fmla="*/ 1177 w 1402"/>
                <a:gd name="T13" fmla="*/ 1364 h 1402"/>
                <a:gd name="T14" fmla="*/ 1318 w 1402"/>
                <a:gd name="T15" fmla="*/ 1364 h 1402"/>
                <a:gd name="T16" fmla="*/ 1364 w 1402"/>
                <a:gd name="T17" fmla="*/ 1318 h 1402"/>
                <a:gd name="T18" fmla="*/ 1364 w 1402"/>
                <a:gd name="T19" fmla="*/ 1177 h 1402"/>
                <a:gd name="T20" fmla="*/ 1114 w 1402"/>
                <a:gd name="T21" fmla="*/ 926 h 1402"/>
                <a:gd name="T22" fmla="*/ 997 w 1402"/>
                <a:gd name="T23" fmla="*/ 909 h 1402"/>
                <a:gd name="T24" fmla="*/ 950 w 1402"/>
                <a:gd name="T25" fmla="*/ 861 h 1402"/>
                <a:gd name="T26" fmla="*/ 1065 w 1402"/>
                <a:gd name="T27" fmla="*/ 532 h 1402"/>
                <a:gd name="T28" fmla="*/ 533 w 1402"/>
                <a:gd name="T29" fmla="*/ 0 h 1402"/>
                <a:gd name="T30" fmla="*/ 533 w 1402"/>
                <a:gd name="T31" fmla="*/ 98 h 1402"/>
                <a:gd name="T32" fmla="*/ 967 w 1402"/>
                <a:gd name="T33" fmla="*/ 532 h 1402"/>
                <a:gd name="T34" fmla="*/ 533 w 1402"/>
                <a:gd name="T35" fmla="*/ 965 h 1402"/>
                <a:gd name="T36" fmla="*/ 98 w 1402"/>
                <a:gd name="T37" fmla="*/ 532 h 1402"/>
                <a:gd name="T38" fmla="*/ 533 w 1402"/>
                <a:gd name="T39" fmla="*/ 98 h 1402"/>
                <a:gd name="T40" fmla="*/ 258 w 1402"/>
                <a:gd name="T41" fmla="*/ 393 h 1402"/>
                <a:gd name="T42" fmla="*/ 214 w 1402"/>
                <a:gd name="T43" fmla="*/ 549 h 1402"/>
                <a:gd name="T44" fmla="*/ 511 w 1402"/>
                <a:gd name="T45" fmla="*/ 848 h 1402"/>
                <a:gd name="T46" fmla="*/ 682 w 1402"/>
                <a:gd name="T47" fmla="*/ 794 h 1402"/>
                <a:gd name="T48" fmla="*/ 641 w 1402"/>
                <a:gd name="T49" fmla="*/ 795 h 1402"/>
                <a:gd name="T50" fmla="*/ 256 w 1402"/>
                <a:gd name="T51" fmla="*/ 410 h 1402"/>
                <a:gd name="T52" fmla="*/ 258 w 1402"/>
                <a:gd name="T53" fmla="*/ 393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2" h="1402">
                  <a:moveTo>
                    <a:pt x="533" y="0"/>
                  </a:moveTo>
                  <a:cubicBezTo>
                    <a:pt x="238" y="0"/>
                    <a:pt x="0" y="238"/>
                    <a:pt x="0" y="532"/>
                  </a:cubicBezTo>
                  <a:cubicBezTo>
                    <a:pt x="0" y="827"/>
                    <a:pt x="238" y="1065"/>
                    <a:pt x="533" y="1065"/>
                  </a:cubicBezTo>
                  <a:cubicBezTo>
                    <a:pt x="657" y="1065"/>
                    <a:pt x="771" y="1021"/>
                    <a:pt x="862" y="950"/>
                  </a:cubicBezTo>
                  <a:lnTo>
                    <a:pt x="909" y="997"/>
                  </a:lnTo>
                  <a:cubicBezTo>
                    <a:pt x="890" y="1035"/>
                    <a:pt x="896" y="1081"/>
                    <a:pt x="928" y="1113"/>
                  </a:cubicBezTo>
                  <a:lnTo>
                    <a:pt x="1177" y="1364"/>
                  </a:lnTo>
                  <a:cubicBezTo>
                    <a:pt x="1216" y="1402"/>
                    <a:pt x="1279" y="1402"/>
                    <a:pt x="1318" y="1364"/>
                  </a:cubicBezTo>
                  <a:lnTo>
                    <a:pt x="1364" y="1318"/>
                  </a:lnTo>
                  <a:cubicBezTo>
                    <a:pt x="1402" y="1279"/>
                    <a:pt x="1402" y="1216"/>
                    <a:pt x="1364" y="1177"/>
                  </a:cubicBezTo>
                  <a:lnTo>
                    <a:pt x="1114" y="926"/>
                  </a:lnTo>
                  <a:cubicBezTo>
                    <a:pt x="1083" y="894"/>
                    <a:pt x="1035" y="889"/>
                    <a:pt x="997" y="909"/>
                  </a:cubicBezTo>
                  <a:lnTo>
                    <a:pt x="950" y="861"/>
                  </a:lnTo>
                  <a:cubicBezTo>
                    <a:pt x="1022" y="771"/>
                    <a:pt x="1065" y="657"/>
                    <a:pt x="1065" y="532"/>
                  </a:cubicBezTo>
                  <a:cubicBezTo>
                    <a:pt x="1065" y="238"/>
                    <a:pt x="827" y="0"/>
                    <a:pt x="533" y="0"/>
                  </a:cubicBezTo>
                  <a:close/>
                  <a:moveTo>
                    <a:pt x="533" y="98"/>
                  </a:moveTo>
                  <a:cubicBezTo>
                    <a:pt x="772" y="98"/>
                    <a:pt x="967" y="293"/>
                    <a:pt x="967" y="532"/>
                  </a:cubicBezTo>
                  <a:cubicBezTo>
                    <a:pt x="967" y="772"/>
                    <a:pt x="772" y="965"/>
                    <a:pt x="533" y="965"/>
                  </a:cubicBezTo>
                  <a:cubicBezTo>
                    <a:pt x="293" y="965"/>
                    <a:pt x="98" y="772"/>
                    <a:pt x="98" y="532"/>
                  </a:cubicBezTo>
                  <a:cubicBezTo>
                    <a:pt x="98" y="293"/>
                    <a:pt x="293" y="98"/>
                    <a:pt x="533" y="98"/>
                  </a:cubicBezTo>
                  <a:close/>
                  <a:moveTo>
                    <a:pt x="258" y="393"/>
                  </a:moveTo>
                  <a:cubicBezTo>
                    <a:pt x="230" y="439"/>
                    <a:pt x="214" y="492"/>
                    <a:pt x="214" y="549"/>
                  </a:cubicBezTo>
                  <a:cubicBezTo>
                    <a:pt x="214" y="714"/>
                    <a:pt x="346" y="848"/>
                    <a:pt x="511" y="848"/>
                  </a:cubicBezTo>
                  <a:cubicBezTo>
                    <a:pt x="574" y="848"/>
                    <a:pt x="634" y="827"/>
                    <a:pt x="682" y="794"/>
                  </a:cubicBezTo>
                  <a:cubicBezTo>
                    <a:pt x="669" y="795"/>
                    <a:pt x="654" y="795"/>
                    <a:pt x="641" y="795"/>
                  </a:cubicBezTo>
                  <a:cubicBezTo>
                    <a:pt x="429" y="795"/>
                    <a:pt x="256" y="623"/>
                    <a:pt x="256" y="410"/>
                  </a:cubicBezTo>
                  <a:cubicBezTo>
                    <a:pt x="256" y="405"/>
                    <a:pt x="258" y="399"/>
                    <a:pt x="258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2B9400FB-290D-5BC8-6E59-4C2123FD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68" y="2736916"/>
            <a:ext cx="975082" cy="167696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40D2FE6A-1EDF-B8E0-5E72-9F6C5CD42C98}"/>
              </a:ext>
            </a:extLst>
          </p:cNvPr>
          <p:cNvSpPr/>
          <p:nvPr/>
        </p:nvSpPr>
        <p:spPr>
          <a:xfrm>
            <a:off x="839258" y="2931462"/>
            <a:ext cx="7877178" cy="1647090"/>
          </a:xfrm>
          <a:prstGeom prst="rect">
            <a:avLst/>
          </a:prstGeom>
          <a:solidFill>
            <a:schemeClr val="bg1"/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57DDE7-EA7F-80CD-43A0-94F21D74BA9B}"/>
              </a:ext>
            </a:extLst>
          </p:cNvPr>
          <p:cNvSpPr txBox="1"/>
          <p:nvPr/>
        </p:nvSpPr>
        <p:spPr>
          <a:xfrm>
            <a:off x="2413000" y="2948081"/>
            <a:ext cx="837089" cy="991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아테라 스토리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BI</a:t>
            </a: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홍보영상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수상실적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 err="1">
                <a:latin typeface="+mn-ea"/>
              </a:rPr>
              <a:t>아테라뉴스</a:t>
            </a:r>
            <a:endParaRPr lang="ko-KR" altLang="en-US" sz="800" dirty="0">
              <a:latin typeface="+mn-ea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BBC13D-93B1-9DDB-C84C-88813B8DAD32}"/>
              </a:ext>
            </a:extLst>
          </p:cNvPr>
          <p:cNvSpPr txBox="1"/>
          <p:nvPr/>
        </p:nvSpPr>
        <p:spPr>
          <a:xfrm>
            <a:off x="3690137" y="2948081"/>
            <a:ext cx="595035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분양단지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분양일정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06599B2-1A6D-02B0-DC9A-B6FF00096A1E}"/>
              </a:ext>
            </a:extLst>
          </p:cNvPr>
          <p:cNvSpPr txBox="1"/>
          <p:nvPr/>
        </p:nvSpPr>
        <p:spPr>
          <a:xfrm>
            <a:off x="5097406" y="2948081"/>
            <a:ext cx="595035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공사단지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입주단지</a:t>
            </a:r>
            <a:endParaRPr lang="en-US" altLang="ko-KR" sz="8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36FB1C-46FC-7EB9-16CC-4013C7803EC2}"/>
              </a:ext>
            </a:extLst>
          </p:cNvPr>
          <p:cNvSpPr txBox="1"/>
          <p:nvPr/>
        </p:nvSpPr>
        <p:spPr>
          <a:xfrm>
            <a:off x="6189606" y="2948081"/>
            <a:ext cx="800219" cy="991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나의 정보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분양대금조회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입주일 예약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1:1</a:t>
            </a:r>
            <a:r>
              <a:rPr lang="ko-KR" altLang="en-US" sz="800" dirty="0">
                <a:latin typeface="+mn-ea"/>
              </a:rPr>
              <a:t>문의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AS</a:t>
            </a:r>
            <a:r>
              <a:rPr lang="ko-KR" altLang="en-US" sz="800" dirty="0">
                <a:latin typeface="+mn-ea"/>
              </a:rPr>
              <a:t>센터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6CB87EEA-9EDF-1182-23F0-593FE3DB1627}"/>
              </a:ext>
            </a:extLst>
          </p:cNvPr>
          <p:cNvGrpSpPr/>
          <p:nvPr/>
        </p:nvGrpSpPr>
        <p:grpSpPr>
          <a:xfrm>
            <a:off x="441151" y="1849500"/>
            <a:ext cx="1430200" cy="509852"/>
            <a:chOff x="4899106" y="2259854"/>
            <a:chExt cx="1430200" cy="50985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826815F-F9C7-5BD4-B488-CC8AC875EB53}"/>
                </a:ext>
              </a:extLst>
            </p:cNvPr>
            <p:cNvSpPr txBox="1"/>
            <p:nvPr/>
          </p:nvSpPr>
          <p:spPr>
            <a:xfrm>
              <a:off x="4899106" y="2431152"/>
              <a:ext cx="1430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</a:rPr>
                <a:t>아테라 </a:t>
              </a:r>
              <a:r>
                <a:rPr lang="en-US" altLang="ko-KR" sz="800" b="1" dirty="0">
                  <a:solidFill>
                    <a:srgbClr val="FF0000"/>
                  </a:solidFill>
                </a:rPr>
                <a:t>BI</a:t>
              </a:r>
            </a:p>
            <a:p>
              <a:r>
                <a:rPr lang="en-US" altLang="ko-KR" sz="800" dirty="0">
                  <a:solidFill>
                    <a:srgbClr val="FF0000"/>
                  </a:solidFill>
                </a:rPr>
                <a:t>: </a:t>
              </a:r>
              <a:r>
                <a:rPr lang="ko-KR" altLang="en-US" sz="800" dirty="0">
                  <a:solidFill>
                    <a:srgbClr val="FF0000"/>
                  </a:solidFill>
                </a:rPr>
                <a:t>클릭 시 </a:t>
              </a:r>
              <a:r>
                <a:rPr lang="ko-KR" altLang="en-US" sz="800" dirty="0" err="1">
                  <a:solidFill>
                    <a:srgbClr val="FF0000"/>
                  </a:solidFill>
                </a:rPr>
                <a:t>메인화면으로</a:t>
              </a:r>
              <a:r>
                <a:rPr lang="ko-KR" altLang="en-US" sz="800" dirty="0">
                  <a:solidFill>
                    <a:srgbClr val="FF0000"/>
                  </a:solidFill>
                </a:rPr>
                <a:t> 이동</a:t>
              </a: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82BA41CD-E18B-F803-0D33-31FCB25439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38586" y="2259854"/>
              <a:ext cx="0" cy="254102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F71F8353-65BD-22DD-1712-11CA1DC0FB87}"/>
              </a:ext>
            </a:extLst>
          </p:cNvPr>
          <p:cNvGrpSpPr/>
          <p:nvPr/>
        </p:nvGrpSpPr>
        <p:grpSpPr>
          <a:xfrm>
            <a:off x="2123626" y="2051006"/>
            <a:ext cx="1043065" cy="382452"/>
            <a:chOff x="5890944" y="4763702"/>
            <a:chExt cx="1043065" cy="382452"/>
          </a:xfrm>
        </p:grpSpPr>
        <p:cxnSp>
          <p:nvCxnSpPr>
            <p:cNvPr id="87" name="연결선: 꺾임 86">
              <a:extLst>
                <a:ext uri="{FF2B5EF4-FFF2-40B4-BE49-F238E27FC236}">
                  <a16:creationId xmlns:a16="http://schemas.microsoft.com/office/drawing/2014/main" id="{9FB1EC50-74A1-27B2-42D7-4A43F24375B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45043" y="4831136"/>
              <a:ext cx="134870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8DC2312-E0D8-C423-7D58-227ABC5946A2}"/>
                </a:ext>
              </a:extLst>
            </p:cNvPr>
            <p:cNvSpPr txBox="1"/>
            <p:nvPr/>
          </p:nvSpPr>
          <p:spPr>
            <a:xfrm>
              <a:off x="5890944" y="4930710"/>
              <a:ext cx="104306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</a:rPr>
                <a:t>1depth </a:t>
              </a:r>
              <a:r>
                <a:rPr lang="ko-KR" altLang="en-US" sz="800" b="1" dirty="0" err="1">
                  <a:solidFill>
                    <a:srgbClr val="FF0000"/>
                  </a:solidFill>
                </a:rPr>
                <a:t>메뉴명</a:t>
              </a:r>
              <a:r>
                <a:rPr lang="ko-KR" altLang="en-US" sz="800" b="1" dirty="0">
                  <a:solidFill>
                    <a:srgbClr val="FF0000"/>
                  </a:solidFill>
                </a:rPr>
                <a:t> 표시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5553CC4-2166-DED3-4B9A-0D8F12454822}"/>
              </a:ext>
            </a:extLst>
          </p:cNvPr>
          <p:cNvGrpSpPr/>
          <p:nvPr/>
        </p:nvGrpSpPr>
        <p:grpSpPr>
          <a:xfrm>
            <a:off x="3530395" y="2051006"/>
            <a:ext cx="1528950" cy="382452"/>
            <a:chOff x="5890944" y="4763702"/>
            <a:chExt cx="1528950" cy="382452"/>
          </a:xfrm>
        </p:grpSpPr>
        <p:cxnSp>
          <p:nvCxnSpPr>
            <p:cNvPr id="92" name="연결선: 꺾임 91">
              <a:extLst>
                <a:ext uri="{FF2B5EF4-FFF2-40B4-BE49-F238E27FC236}">
                  <a16:creationId xmlns:a16="http://schemas.microsoft.com/office/drawing/2014/main" id="{DC8D2FA6-25C3-E4ED-0898-6C4B1B92925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45043" y="4831136"/>
              <a:ext cx="134870" cy="1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9F1FCD-9E83-8C39-F273-1CE7D0EAD9A8}"/>
                </a:ext>
              </a:extLst>
            </p:cNvPr>
            <p:cNvSpPr txBox="1"/>
            <p:nvPr/>
          </p:nvSpPr>
          <p:spPr>
            <a:xfrm>
              <a:off x="5890944" y="4930710"/>
              <a:ext cx="152895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solidFill>
                    <a:srgbClr val="FF0000"/>
                  </a:solidFill>
                </a:rPr>
                <a:t>2depth </a:t>
              </a:r>
              <a:r>
                <a:rPr lang="ko-KR" altLang="en-US" sz="800" b="1" dirty="0" err="1">
                  <a:solidFill>
                    <a:srgbClr val="FF0000"/>
                  </a:solidFill>
                </a:rPr>
                <a:t>메뉴명</a:t>
              </a:r>
              <a:r>
                <a:rPr lang="ko-KR" altLang="en-US" sz="800" b="1" dirty="0">
                  <a:solidFill>
                    <a:srgbClr val="FF0000"/>
                  </a:solidFill>
                </a:rPr>
                <a:t> 전체 표시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8D70471B-ACAD-32C3-9B20-270BDF5012B0}"/>
              </a:ext>
            </a:extLst>
          </p:cNvPr>
          <p:cNvGrpSpPr/>
          <p:nvPr/>
        </p:nvGrpSpPr>
        <p:grpSpPr>
          <a:xfrm>
            <a:off x="8237997" y="1924067"/>
            <a:ext cx="1457308" cy="595337"/>
            <a:chOff x="1792998" y="2621191"/>
            <a:chExt cx="1457308" cy="595337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FA7BD069-7B6F-BB3A-D7BD-473816ED72C2}"/>
                </a:ext>
              </a:extLst>
            </p:cNvPr>
            <p:cNvSpPr txBox="1"/>
            <p:nvPr/>
          </p:nvSpPr>
          <p:spPr>
            <a:xfrm>
              <a:off x="1792998" y="2877974"/>
              <a:ext cx="14573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solidFill>
                    <a:srgbClr val="FF0000"/>
                  </a:solidFill>
                </a:rPr>
                <a:t>전체 메뉴</a:t>
              </a:r>
            </a:p>
            <a:p>
              <a:r>
                <a:rPr lang="en-US" altLang="ko-KR" sz="800" dirty="0">
                  <a:solidFill>
                    <a:srgbClr val="FF0000"/>
                  </a:solidFill>
                </a:rPr>
                <a:t>: </a:t>
              </a:r>
              <a:r>
                <a:rPr lang="ko-KR" altLang="en-US" sz="800" dirty="0">
                  <a:solidFill>
                    <a:srgbClr val="FF0000"/>
                  </a:solidFill>
                </a:rPr>
                <a:t>클릭 시 전체 메뉴 노출</a:t>
              </a:r>
            </a:p>
          </p:txBody>
        </p:sp>
        <p:cxnSp>
          <p:nvCxnSpPr>
            <p:cNvPr id="96" name="직선 화살표 연결선 95">
              <a:extLst>
                <a:ext uri="{FF2B5EF4-FFF2-40B4-BE49-F238E27FC236}">
                  <a16:creationId xmlns:a16="http://schemas.microsoft.com/office/drawing/2014/main" id="{BD16D90E-CAB2-6D5B-F76A-258CBA98AD7C}"/>
                </a:ext>
              </a:extLst>
            </p:cNvPr>
            <p:cNvCxnSpPr>
              <a:cxnSpLocks/>
            </p:cNvCxnSpPr>
            <p:nvPr/>
          </p:nvCxnSpPr>
          <p:spPr>
            <a:xfrm>
              <a:off x="1998022" y="2621191"/>
              <a:ext cx="1" cy="201853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0DEC2C38-0D6A-A2C3-7A24-AE0511552832}"/>
              </a:ext>
            </a:extLst>
          </p:cNvPr>
          <p:cNvSpPr txBox="1"/>
          <p:nvPr/>
        </p:nvSpPr>
        <p:spPr>
          <a:xfrm>
            <a:off x="7465231" y="2155579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800" b="1" dirty="0">
                <a:solidFill>
                  <a:srgbClr val="FF0000"/>
                </a:solidFill>
              </a:rPr>
              <a:t>검색</a:t>
            </a:r>
          </a:p>
          <a:p>
            <a:pPr algn="r"/>
            <a:r>
              <a:rPr lang="en-US" altLang="ko-KR" sz="800" dirty="0">
                <a:solidFill>
                  <a:srgbClr val="FF0000"/>
                </a:solidFill>
              </a:rPr>
              <a:t>: </a:t>
            </a:r>
            <a:r>
              <a:rPr lang="ko-KR" altLang="en-US" sz="800" dirty="0" err="1">
                <a:solidFill>
                  <a:srgbClr val="FF0000"/>
                </a:solidFill>
              </a:rPr>
              <a:t>검색창</a:t>
            </a:r>
            <a:r>
              <a:rPr lang="ko-KR" altLang="en-US" sz="800" dirty="0">
                <a:solidFill>
                  <a:srgbClr val="FF0000"/>
                </a:solidFill>
              </a:rPr>
              <a:t> 노출</a:t>
            </a: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10FB60D0-24D7-AB24-353C-4677D6169D47}"/>
              </a:ext>
            </a:extLst>
          </p:cNvPr>
          <p:cNvCxnSpPr>
            <a:cxnSpLocks/>
          </p:cNvCxnSpPr>
          <p:nvPr/>
        </p:nvCxnSpPr>
        <p:spPr>
          <a:xfrm>
            <a:off x="8173326" y="1918631"/>
            <a:ext cx="1" cy="201853"/>
          </a:xfrm>
          <a:prstGeom prst="straightConnector1">
            <a:avLst/>
          </a:prstGeom>
          <a:ln>
            <a:solidFill>
              <a:srgbClr val="FF0000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181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92A41E7A-5E7B-784E-9979-45642F092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마이 아테라</a:t>
            </a:r>
          </a:p>
        </p:txBody>
      </p:sp>
    </p:spTree>
    <p:extLst>
      <p:ext uri="{BB962C8B-B14F-4D97-AF65-F5344CB8AC3E}">
        <p14:creationId xmlns:p14="http://schemas.microsoft.com/office/powerpoint/2010/main" val="1496541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40342" cy="215444"/>
            <a:chOff x="1198313" y="721776"/>
            <a:chExt cx="7140342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0182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1794042" y="951533"/>
            <a:ext cx="455013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마이 아테라 정보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136F4E2-E8AB-4D78-AA1A-EEFBC3568765}"/>
              </a:ext>
            </a:extLst>
          </p:cNvPr>
          <p:cNvSpPr/>
          <p:nvPr/>
        </p:nvSpPr>
        <p:spPr>
          <a:xfrm>
            <a:off x="596900" y="1592263"/>
            <a:ext cx="6769100" cy="1313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449743-6A2E-0CE7-8B1A-AE01B793E295}"/>
              </a:ext>
            </a:extLst>
          </p:cNvPr>
          <p:cNvSpPr txBox="1"/>
          <p:nvPr/>
        </p:nvSpPr>
        <p:spPr>
          <a:xfrm>
            <a:off x="596900" y="1820683"/>
            <a:ext cx="6769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안녕하세요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? </a:t>
            </a:r>
            <a:r>
              <a:rPr lang="ko-KR" altLang="en-US" sz="1000" b="1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김금호</a:t>
            </a:r>
            <a:r>
              <a:rPr lang="ko-KR" altLang="en-US" sz="10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님은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현재 </a:t>
            </a:r>
            <a:r>
              <a:rPr lang="ko-KR" altLang="en-US" sz="1000" b="1" i="0" dirty="0">
                <a:solidFill>
                  <a:srgbClr val="F47F3F"/>
                </a:solidFill>
                <a:effectLst/>
                <a:latin typeface="맑은 고딕" panose="020B0503020000020004" pitchFamily="50" charset="-127"/>
              </a:rPr>
              <a:t>일반고객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입니다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ctr"/>
            <a:endParaRPr lang="en-US" altLang="ko-KR" sz="9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 </a:t>
            </a:r>
            <a:r>
              <a:rPr lang="ko-KR" altLang="en-US" sz="9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아테라를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분양 받아 계약하셨다면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분양고객 전환 후 분양대금납입조회 등을 확인하실 수 있습니다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900F8C5-221E-6EEA-2382-DBBA9937D837}"/>
              </a:ext>
            </a:extLst>
          </p:cNvPr>
          <p:cNvSpPr/>
          <p:nvPr/>
        </p:nvSpPr>
        <p:spPr>
          <a:xfrm>
            <a:off x="2516557" y="2506567"/>
            <a:ext cx="1472918" cy="241282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분양고객 전환하기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E72A8D38-5D48-A58B-C345-7C867A53C4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22326"/>
              </p:ext>
            </p:extLst>
          </p:nvPr>
        </p:nvGraphicFramePr>
        <p:xfrm>
          <a:off x="7931425" y="705659"/>
          <a:ext cx="1943281" cy="5970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고객타입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일반고객일 경우 보여지는 화면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분양고객 전환하기 버튼 클릭 시 전환 팝업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98DC8E2-6B05-C788-BD25-EE2396E647F0}"/>
              </a:ext>
            </a:extLst>
          </p:cNvPr>
          <p:cNvSpPr/>
          <p:nvPr/>
        </p:nvSpPr>
        <p:spPr>
          <a:xfrm>
            <a:off x="2349178" y="1745669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DB5CA6-4B3A-FC47-221E-8FC4A1E38C9A}"/>
              </a:ext>
            </a:extLst>
          </p:cNvPr>
          <p:cNvSpPr/>
          <p:nvPr/>
        </p:nvSpPr>
        <p:spPr>
          <a:xfrm>
            <a:off x="7983071" y="5846119"/>
            <a:ext cx="1833282" cy="675703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회원정보 수정 화면은 따로 구분하여 작업</a:t>
            </a:r>
            <a:endParaRPr lang="en-US" altLang="ko-KR" sz="800" dirty="0"/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339A905B-5869-2893-328A-36CB387B0715}"/>
              </a:ext>
            </a:extLst>
          </p:cNvPr>
          <p:cNvSpPr/>
          <p:nvPr/>
        </p:nvSpPr>
        <p:spPr>
          <a:xfrm>
            <a:off x="4066377" y="2506567"/>
            <a:ext cx="1472918" cy="2412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회원정보 수정</a:t>
            </a:r>
          </a:p>
        </p:txBody>
      </p:sp>
    </p:spTree>
    <p:extLst>
      <p:ext uri="{BB962C8B-B14F-4D97-AF65-F5344CB8AC3E}">
        <p14:creationId xmlns:p14="http://schemas.microsoft.com/office/powerpoint/2010/main" val="775725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마이 아테라 정보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7EC886-B546-83D2-65FB-562F5DEA112F}"/>
              </a:ext>
            </a:extLst>
          </p:cNvPr>
          <p:cNvSpPr txBox="1"/>
          <p:nvPr/>
        </p:nvSpPr>
        <p:spPr>
          <a:xfrm>
            <a:off x="596900" y="3049248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</a:t>
            </a:r>
            <a:r>
              <a:rPr lang="ko-KR" altLang="en-US" sz="800" b="1" dirty="0">
                <a:latin typeface="+mn-ea"/>
              </a:rPr>
              <a:t>회원정보</a:t>
            </a:r>
          </a:p>
        </p:txBody>
      </p:sp>
      <p:graphicFrame>
        <p:nvGraphicFramePr>
          <p:cNvPr id="20" name="표 17">
            <a:extLst>
              <a:ext uri="{FF2B5EF4-FFF2-40B4-BE49-F238E27FC236}">
                <a16:creationId xmlns:a16="http://schemas.microsoft.com/office/drawing/2014/main" id="{88C10379-B90F-CBE7-2A8C-8EF09043FE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496903"/>
              </p:ext>
            </p:extLst>
          </p:nvPr>
        </p:nvGraphicFramePr>
        <p:xfrm>
          <a:off x="596900" y="3300603"/>
          <a:ext cx="6769102" cy="1922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2175081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  <a:gridCol w="1163290">
                  <a:extLst>
                    <a:ext uri="{9D8B030D-6E8A-4147-A177-3AD203B41FA5}">
                      <a16:colId xmlns:a16="http://schemas.microsoft.com/office/drawing/2014/main" val="2945981602"/>
                    </a:ext>
                  </a:extLst>
                </a:gridCol>
                <a:gridCol w="2225884">
                  <a:extLst>
                    <a:ext uri="{9D8B030D-6E8A-4147-A177-3AD203B41FA5}">
                      <a16:colId xmlns:a16="http://schemas.microsoft.com/office/drawing/2014/main" val="3904099965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김금호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kumho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비밀번호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핸드폰 번호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134414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이메일 주소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90733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정보수신여부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348926"/>
                  </a:ext>
                </a:extLst>
              </a:tr>
              <a:tr h="5752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주소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29904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8CEAF59-D394-7189-968C-7F7631027125}"/>
              </a:ext>
            </a:extLst>
          </p:cNvPr>
          <p:cNvSpPr txBox="1"/>
          <p:nvPr/>
        </p:nvSpPr>
        <p:spPr>
          <a:xfrm>
            <a:off x="6482425" y="3058727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*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필수 입력사항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2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49A9456-5706-E3A7-2FE5-ABEF283D326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58484" y="3856213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5" name="Text Box">
              <a:extLst>
                <a:ext uri="{FF2B5EF4-FFF2-40B4-BE49-F238E27FC236}">
                  <a16:creationId xmlns:a16="http://schemas.microsoft.com/office/drawing/2014/main" id="{7BBC5BA3-2771-F856-4250-DE6CC4F41DDD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010</a:t>
              </a:r>
            </a:p>
          </p:txBody>
        </p:sp>
        <p:sp>
          <p:nvSpPr>
            <p:cNvPr id="2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5561BA-4EF8-023A-C689-B3569F85AEB0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Text Box">
            <a:extLst>
              <a:ext uri="{FF2B5EF4-FFF2-40B4-BE49-F238E27FC236}">
                <a16:creationId xmlns:a16="http://schemas.microsoft.com/office/drawing/2014/main" id="{198B136A-C367-0794-6CB1-F32F074666D7}"/>
              </a:ext>
            </a:extLst>
          </p:cNvPr>
          <p:cNvSpPr/>
          <p:nvPr/>
        </p:nvSpPr>
        <p:spPr>
          <a:xfrm>
            <a:off x="2917975" y="3856213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1234</a:t>
            </a:r>
          </a:p>
        </p:txBody>
      </p:sp>
      <p:sp>
        <p:nvSpPr>
          <p:cNvPr id="31" name="Text Box">
            <a:extLst>
              <a:ext uri="{FF2B5EF4-FFF2-40B4-BE49-F238E27FC236}">
                <a16:creationId xmlns:a16="http://schemas.microsoft.com/office/drawing/2014/main" id="{9B7AD043-2D58-04B6-5EF7-B2AC2AADD4C5}"/>
              </a:ext>
            </a:extLst>
          </p:cNvPr>
          <p:cNvSpPr/>
          <p:nvPr/>
        </p:nvSpPr>
        <p:spPr>
          <a:xfrm>
            <a:off x="3956820" y="3856213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5678</a:t>
            </a:r>
          </a:p>
        </p:txBody>
      </p:sp>
      <p:sp>
        <p:nvSpPr>
          <p:cNvPr id="34" name="Text Box">
            <a:extLst>
              <a:ext uri="{FF2B5EF4-FFF2-40B4-BE49-F238E27FC236}">
                <a16:creationId xmlns:a16="http://schemas.microsoft.com/office/drawing/2014/main" id="{E90035AF-90FD-10A3-7D7D-F4A2ECFF40C1}"/>
              </a:ext>
            </a:extLst>
          </p:cNvPr>
          <p:cNvSpPr/>
          <p:nvPr/>
        </p:nvSpPr>
        <p:spPr>
          <a:xfrm>
            <a:off x="1858484" y="4134018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kumho</a:t>
            </a:r>
          </a:p>
        </p:txBody>
      </p:sp>
      <p:sp>
        <p:nvSpPr>
          <p:cNvPr id="36" name="Text Box">
            <a:extLst>
              <a:ext uri="{FF2B5EF4-FFF2-40B4-BE49-F238E27FC236}">
                <a16:creationId xmlns:a16="http://schemas.microsoft.com/office/drawing/2014/main" id="{87F05B28-A529-5035-21C3-17588FBDEAA7}"/>
              </a:ext>
            </a:extLst>
          </p:cNvPr>
          <p:cNvSpPr/>
          <p:nvPr/>
        </p:nvSpPr>
        <p:spPr>
          <a:xfrm>
            <a:off x="2917975" y="4134018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naver.com</a:t>
            </a:r>
          </a:p>
        </p:txBody>
      </p:sp>
      <p:grpSp>
        <p:nvGrpSpPr>
          <p:cNvPr id="4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17B8A799-005C-493D-34F9-75162BB9B3C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956820" y="4134018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42" name="Text Box">
              <a:extLst>
                <a:ext uri="{FF2B5EF4-FFF2-40B4-BE49-F238E27FC236}">
                  <a16:creationId xmlns:a16="http://schemas.microsoft.com/office/drawing/2014/main" id="{DCF4928A-F67D-3568-C44C-C9F8E5D49E2E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naver.com</a:t>
              </a:r>
            </a:p>
          </p:txBody>
        </p:sp>
        <p:sp>
          <p:nvSpPr>
            <p:cNvPr id="4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73C7682-0919-080C-B730-8C1D4F5C687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9BEC0C2-EF0B-5722-D567-DDEFCF48B00A}"/>
              </a:ext>
            </a:extLst>
          </p:cNvPr>
          <p:cNvSpPr txBox="1"/>
          <p:nvPr/>
        </p:nvSpPr>
        <p:spPr>
          <a:xfrm>
            <a:off x="2720121" y="384925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7BBCC6-06F5-D494-502D-A0D4B841DC58}"/>
              </a:ext>
            </a:extLst>
          </p:cNvPr>
          <p:cNvSpPr txBox="1"/>
          <p:nvPr/>
        </p:nvSpPr>
        <p:spPr>
          <a:xfrm>
            <a:off x="3769289" y="384925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F3ADA1-FE2F-F46F-ADAD-25B5120D6446}"/>
              </a:ext>
            </a:extLst>
          </p:cNvPr>
          <p:cNvSpPr txBox="1"/>
          <p:nvPr/>
        </p:nvSpPr>
        <p:spPr>
          <a:xfrm>
            <a:off x="2693066" y="4137164"/>
            <a:ext cx="285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@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0FCEE864-AEB5-8915-F501-8DC3A446256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858484" y="4422645"/>
            <a:ext cx="587065" cy="196977"/>
            <a:chOff x="554563" y="2599933"/>
            <a:chExt cx="587065" cy="196977"/>
          </a:xfrm>
        </p:grpSpPr>
        <p:sp>
          <p:nvSpPr>
            <p:cNvPr id="48" name="Box">
              <a:extLst>
                <a:ext uri="{FF2B5EF4-FFF2-40B4-BE49-F238E27FC236}">
                  <a16:creationId xmlns:a16="http://schemas.microsoft.com/office/drawing/2014/main" id="{87C8CC0F-981D-1A3E-5EA8-8ED7AC8F5C7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Label">
              <a:extLst>
                <a:ext uri="{FF2B5EF4-FFF2-40B4-BE49-F238E27FC236}">
                  <a16:creationId xmlns:a16="http://schemas.microsoft.com/office/drawing/2014/main" id="{62ED43D4-72F4-4572-03F5-B3CC531F198F}"/>
                </a:ext>
              </a:extLst>
            </p:cNvPr>
            <p:cNvSpPr txBox="1"/>
            <p:nvPr/>
          </p:nvSpPr>
          <p:spPr>
            <a:xfrm>
              <a:off x="686119" y="2599933"/>
              <a:ext cx="455509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이메일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Check" hidden="1">
              <a:extLst>
                <a:ext uri="{FF2B5EF4-FFF2-40B4-BE49-F238E27FC236}">
                  <a16:creationId xmlns:a16="http://schemas.microsoft.com/office/drawing/2014/main" id="{0A8461C0-7690-8879-DDC1-D0EEF7B25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47F59AA9-69D3-ACF1-88DC-CB08062AC8D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624442" y="4422645"/>
            <a:ext cx="1053540" cy="196977"/>
            <a:chOff x="554563" y="2599933"/>
            <a:chExt cx="1053540" cy="196977"/>
          </a:xfrm>
        </p:grpSpPr>
        <p:sp>
          <p:nvSpPr>
            <p:cNvPr id="52" name="Box">
              <a:extLst>
                <a:ext uri="{FF2B5EF4-FFF2-40B4-BE49-F238E27FC236}">
                  <a16:creationId xmlns:a16="http://schemas.microsoft.com/office/drawing/2014/main" id="{157B9397-5577-8297-6821-DE22849A5F5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Label">
              <a:extLst>
                <a:ext uri="{FF2B5EF4-FFF2-40B4-BE49-F238E27FC236}">
                  <a16:creationId xmlns:a16="http://schemas.microsoft.com/office/drawing/2014/main" id="{59A2A2C1-356B-6B11-FCDC-1AF10E689B73}"/>
                </a:ext>
              </a:extLst>
            </p:cNvPr>
            <p:cNvSpPr txBox="1"/>
            <p:nvPr/>
          </p:nvSpPr>
          <p:spPr>
            <a:xfrm>
              <a:off x="686119" y="2599933"/>
              <a:ext cx="921984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SMS(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문자메시지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Check" hidden="1">
              <a:extLst>
                <a:ext uri="{FF2B5EF4-FFF2-40B4-BE49-F238E27FC236}">
                  <a16:creationId xmlns:a16="http://schemas.microsoft.com/office/drawing/2014/main" id="{5A6EE84A-C2FD-A36B-DFA8-870E21F3C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86E2795-A8DE-4314-2400-2D7C0EE541F6}"/>
              </a:ext>
            </a:extLst>
          </p:cNvPr>
          <p:cNvSpPr txBox="1"/>
          <p:nvPr/>
        </p:nvSpPr>
        <p:spPr>
          <a:xfrm>
            <a:off x="3769289" y="4404868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아테라에서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제공하는 정보를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받아보실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6" name="Text Box">
            <a:extLst>
              <a:ext uri="{FF2B5EF4-FFF2-40B4-BE49-F238E27FC236}">
                <a16:creationId xmlns:a16="http://schemas.microsoft.com/office/drawing/2014/main" id="{72DA4334-6840-31E6-8032-CBFC830F3F0C}"/>
              </a:ext>
            </a:extLst>
          </p:cNvPr>
          <p:cNvSpPr/>
          <p:nvPr/>
        </p:nvSpPr>
        <p:spPr>
          <a:xfrm>
            <a:off x="1858484" y="4682806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ext Box">
            <a:extLst>
              <a:ext uri="{FF2B5EF4-FFF2-40B4-BE49-F238E27FC236}">
                <a16:creationId xmlns:a16="http://schemas.microsoft.com/office/drawing/2014/main" id="{0D4BC962-071D-9625-CDF1-F1D38AC31F0A}"/>
              </a:ext>
            </a:extLst>
          </p:cNvPr>
          <p:cNvSpPr/>
          <p:nvPr/>
        </p:nvSpPr>
        <p:spPr>
          <a:xfrm>
            <a:off x="2826446" y="4682806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우편번호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 Box">
            <a:extLst>
              <a:ext uri="{FF2B5EF4-FFF2-40B4-BE49-F238E27FC236}">
                <a16:creationId xmlns:a16="http://schemas.microsoft.com/office/drawing/2014/main" id="{EDB8E49A-A868-CF52-0498-5FD1DFC80350}"/>
              </a:ext>
            </a:extLst>
          </p:cNvPr>
          <p:cNvSpPr/>
          <p:nvPr/>
        </p:nvSpPr>
        <p:spPr>
          <a:xfrm>
            <a:off x="1858484" y="4947570"/>
            <a:ext cx="272974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 Box">
            <a:extLst>
              <a:ext uri="{FF2B5EF4-FFF2-40B4-BE49-F238E27FC236}">
                <a16:creationId xmlns:a16="http://schemas.microsoft.com/office/drawing/2014/main" id="{CCD8CB96-8697-2B1C-4493-589E1EB09550}"/>
              </a:ext>
            </a:extLst>
          </p:cNvPr>
          <p:cNvSpPr/>
          <p:nvPr/>
        </p:nvSpPr>
        <p:spPr>
          <a:xfrm>
            <a:off x="4612242" y="4947570"/>
            <a:ext cx="272974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9160927-8073-AFF3-DBF6-4DA656870830}"/>
              </a:ext>
            </a:extLst>
          </p:cNvPr>
          <p:cNvGrpSpPr/>
          <p:nvPr/>
        </p:nvGrpSpPr>
        <p:grpSpPr>
          <a:xfrm>
            <a:off x="3234274" y="5368164"/>
            <a:ext cx="1785481" cy="243809"/>
            <a:chOff x="2946465" y="6400060"/>
            <a:chExt cx="1949929" cy="31338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0077B4D7-C9A0-B356-F914-59A2D0CFDD13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11CE3428-5047-99EC-8F62-50E394E8DCA9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+mn-ea"/>
                </a:rPr>
                <a:t>수정</a:t>
              </a:r>
              <a:endParaRPr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1425F62-582F-7BDE-BE4A-8F72109A8DC8}"/>
              </a:ext>
            </a:extLst>
          </p:cNvPr>
          <p:cNvSpPr/>
          <p:nvPr/>
        </p:nvSpPr>
        <p:spPr>
          <a:xfrm>
            <a:off x="596900" y="5357683"/>
            <a:ext cx="883146" cy="24380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회원탈퇴</a:t>
            </a:r>
          </a:p>
        </p:txBody>
      </p:sp>
      <p:sp>
        <p:nvSpPr>
          <p:cNvPr id="11" name="Text Box">
            <a:extLst>
              <a:ext uri="{FF2B5EF4-FFF2-40B4-BE49-F238E27FC236}">
                <a16:creationId xmlns:a16="http://schemas.microsoft.com/office/drawing/2014/main" id="{C5D06E4B-ED13-5113-2F27-4744AFD1AEF1}"/>
              </a:ext>
            </a:extLst>
          </p:cNvPr>
          <p:cNvSpPr/>
          <p:nvPr/>
        </p:nvSpPr>
        <p:spPr>
          <a:xfrm>
            <a:off x="6449754" y="3591566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 변경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Box">
            <a:extLst>
              <a:ext uri="{FF2B5EF4-FFF2-40B4-BE49-F238E27FC236}">
                <a16:creationId xmlns:a16="http://schemas.microsoft.com/office/drawing/2014/main" id="{0F80DE3B-6728-4F8B-5A82-8980A8B36BE7}"/>
              </a:ext>
            </a:extLst>
          </p:cNvPr>
          <p:cNvSpPr/>
          <p:nvPr/>
        </p:nvSpPr>
        <p:spPr>
          <a:xfrm>
            <a:off x="5163260" y="3593988"/>
            <a:ext cx="1260373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8457D5-10EA-53AF-204B-C5A27ECC26BC}"/>
              </a:ext>
            </a:extLst>
          </p:cNvPr>
          <p:cNvGrpSpPr/>
          <p:nvPr/>
        </p:nvGrpSpPr>
        <p:grpSpPr>
          <a:xfrm>
            <a:off x="6528391" y="1003998"/>
            <a:ext cx="1345880" cy="335075"/>
            <a:chOff x="6528391" y="1015275"/>
            <a:chExt cx="1345880" cy="335075"/>
          </a:xfrm>
        </p:grpSpPr>
        <p:sp>
          <p:nvSpPr>
            <p:cNvPr id="15" name="사각형: 모서리가 접힌 도형 14">
              <a:extLst>
                <a:ext uri="{FF2B5EF4-FFF2-40B4-BE49-F238E27FC236}">
                  <a16:creationId xmlns:a16="http://schemas.microsoft.com/office/drawing/2014/main" id="{091580C1-91D5-BE45-57A0-E49D304C20D4}"/>
                </a:ext>
              </a:extLst>
            </p:cNvPr>
            <p:cNvSpPr/>
            <p:nvPr/>
          </p:nvSpPr>
          <p:spPr>
            <a:xfrm>
              <a:off x="6528391" y="1015275"/>
              <a:ext cx="1345880" cy="335075"/>
            </a:xfrm>
            <a:prstGeom prst="foldedCorner">
              <a:avLst>
                <a:gd name="adj" fmla="val 404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3B00F9-1CC4-7050-4079-0F32097E5500}"/>
                </a:ext>
              </a:extLst>
            </p:cNvPr>
            <p:cNvSpPr txBox="1"/>
            <p:nvPr/>
          </p:nvSpPr>
          <p:spPr>
            <a:xfrm>
              <a:off x="6549657" y="1056515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분양고객 화면</a:t>
              </a: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B6655CAE-EF32-F9DA-0BB2-EA0F523D8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358494"/>
              </p:ext>
            </p:extLst>
          </p:nvPr>
        </p:nvGraphicFramePr>
        <p:xfrm>
          <a:off x="7931425" y="705659"/>
          <a:ext cx="1943281" cy="34590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회원정보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분양고객 정보 노출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421456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회원정보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아이디는 변경 불가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비밀번호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회원정보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'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수정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’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버튼 클릭 시 비밀번호 입력 체크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비밀번호 변경 버튼 클릭 시 변경 팝업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5935853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회원탈퇴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클릭 시 탈퇴 화면으로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9405305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취소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저장 없이 현재 화면 유지</a:t>
                      </a:r>
                      <a:r>
                        <a:rPr lang="en-US" altLang="ko-KR" sz="800" dirty="0">
                          <a:latin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</a:rPr>
                        <a:t>수정된 내용 모두 삭제</a:t>
                      </a:r>
                      <a:r>
                        <a:rPr lang="en-US" altLang="ko-KR" sz="800" dirty="0">
                          <a:latin typeface="+mn-ea"/>
                        </a:rPr>
                        <a:t>) </a:t>
                      </a:r>
                      <a:r>
                        <a:rPr lang="ko-KR" altLang="en-US" sz="800" dirty="0">
                          <a:latin typeface="+mn-ea"/>
                        </a:rPr>
                        <a:t>취소시에는 비밀번호 입력 체크 안함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수정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비밀번호 입력 체크 후 저장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Alert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message </a:t>
                      </a:r>
                      <a:endParaRPr lang="ko-KR" altLang="en-US" sz="800" dirty="0">
                        <a:latin typeface="+mn-ea"/>
                      </a:endParaRPr>
                    </a:p>
                    <a:p>
                      <a:pPr algn="l"/>
                      <a:r>
                        <a:rPr lang="en-US" altLang="ko-KR" sz="800" dirty="0">
                          <a:latin typeface="+mn-ea"/>
                        </a:rPr>
                        <a:t>- </a:t>
                      </a:r>
                      <a:r>
                        <a:rPr lang="ko-KR" altLang="en-US" sz="800" dirty="0">
                          <a:latin typeface="+mn-ea"/>
                        </a:rPr>
                        <a:t>변경되었습니다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800" dirty="0">
                          <a:latin typeface="+mn-ea"/>
                        </a:rPr>
                        <a:t>-</a:t>
                      </a:r>
                      <a:r>
                        <a:rPr lang="ko-KR" altLang="en-US" sz="800" dirty="0">
                          <a:latin typeface="+mn-ea"/>
                        </a:rPr>
                        <a:t> 이메일을 입력하여 주십시오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800" dirty="0">
                          <a:latin typeface="+mn-ea"/>
                        </a:rPr>
                        <a:t>- </a:t>
                      </a:r>
                      <a:r>
                        <a:rPr lang="ko-KR" altLang="en-US" sz="800" dirty="0">
                          <a:latin typeface="+mn-ea"/>
                        </a:rPr>
                        <a:t>핸드폰번호를 입력하여 주십시오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  <a:br>
                        <a:rPr lang="en-US" altLang="ko-KR" sz="800" dirty="0">
                          <a:latin typeface="+mn-ea"/>
                        </a:rPr>
                      </a:br>
                      <a:r>
                        <a:rPr lang="en-US" altLang="ko-KR" sz="800" dirty="0">
                          <a:latin typeface="+mn-ea"/>
                        </a:rPr>
                        <a:t>- </a:t>
                      </a:r>
                      <a:r>
                        <a:rPr lang="ko-KR" altLang="en-US" sz="800" dirty="0">
                          <a:latin typeface="+mn-ea"/>
                        </a:rPr>
                        <a:t>비밀번호를 입력하여 주십시오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79345"/>
                  </a:ext>
                </a:extLst>
              </a:tr>
            </a:tbl>
          </a:graphicData>
        </a:graphic>
      </p:graphicFrame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69D1B3FF-F81F-90D7-2755-356B31A06AB8}"/>
              </a:ext>
            </a:extLst>
          </p:cNvPr>
          <p:cNvSpPr/>
          <p:nvPr/>
        </p:nvSpPr>
        <p:spPr>
          <a:xfrm>
            <a:off x="3118714" y="5249589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5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42E8D2B-3AEF-2DE3-40D0-3A119B1212C1}"/>
              </a:ext>
            </a:extLst>
          </p:cNvPr>
          <p:cNvSpPr/>
          <p:nvPr/>
        </p:nvSpPr>
        <p:spPr>
          <a:xfrm>
            <a:off x="5053536" y="3496817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2CA0BDB-AF6F-27AF-CC65-57D358C2372C}"/>
              </a:ext>
            </a:extLst>
          </p:cNvPr>
          <p:cNvSpPr/>
          <p:nvPr/>
        </p:nvSpPr>
        <p:spPr>
          <a:xfrm>
            <a:off x="541859" y="5221092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4968E9C9-EFEF-A8F7-E893-95264863654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FB3EA5-8C5B-7D96-CC9C-B4F27DBD7F02}"/>
              </a:ext>
            </a:extLst>
          </p:cNvPr>
          <p:cNvSpPr/>
          <p:nvPr/>
        </p:nvSpPr>
        <p:spPr>
          <a:xfrm>
            <a:off x="596900" y="1592263"/>
            <a:ext cx="6769100" cy="1313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88E4B-8AA8-E9D4-457F-12D3399F3D01}"/>
              </a:ext>
            </a:extLst>
          </p:cNvPr>
          <p:cNvSpPr txBox="1"/>
          <p:nvPr/>
        </p:nvSpPr>
        <p:spPr>
          <a:xfrm>
            <a:off x="596900" y="1820683"/>
            <a:ext cx="6769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안녕하세요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? </a:t>
            </a:r>
            <a:r>
              <a:rPr lang="ko-KR" altLang="en-US" sz="1000" b="1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김금호</a:t>
            </a:r>
            <a:r>
              <a:rPr lang="ko-KR" altLang="en-US" sz="10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님은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현재 </a:t>
            </a:r>
            <a:r>
              <a:rPr lang="ko-KR" altLang="en-US" sz="1000" b="1" i="0" dirty="0">
                <a:solidFill>
                  <a:srgbClr val="F47F3F"/>
                </a:solidFill>
                <a:effectLst/>
                <a:latin typeface="맑은 고딕" panose="020B0503020000020004" pitchFamily="50" charset="-127"/>
              </a:rPr>
              <a:t>일반고객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입니다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ctr"/>
            <a:endParaRPr lang="en-US" altLang="ko-KR" sz="9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 </a:t>
            </a:r>
            <a:r>
              <a:rPr lang="ko-KR" altLang="en-US" sz="9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아테라를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분양 받아 계약하셨다면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분양고객 전환 후 분양대금납입조회 등을 확인하실 수 있습니다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C3D7C43-4C1E-EA9A-2BD9-E13E0E861F83}"/>
              </a:ext>
            </a:extLst>
          </p:cNvPr>
          <p:cNvSpPr/>
          <p:nvPr/>
        </p:nvSpPr>
        <p:spPr>
          <a:xfrm>
            <a:off x="2516557" y="2506567"/>
            <a:ext cx="1472918" cy="241282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분양고객 전환하기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6533816-D9F0-6EFD-7205-5C4C863568A8}"/>
              </a:ext>
            </a:extLst>
          </p:cNvPr>
          <p:cNvSpPr/>
          <p:nvPr/>
        </p:nvSpPr>
        <p:spPr>
          <a:xfrm>
            <a:off x="2349178" y="1745669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24C678A-7204-FD35-3A14-50DF37921FE5}"/>
              </a:ext>
            </a:extLst>
          </p:cNvPr>
          <p:cNvSpPr/>
          <p:nvPr/>
        </p:nvSpPr>
        <p:spPr>
          <a:xfrm>
            <a:off x="4066377" y="2506567"/>
            <a:ext cx="1472918" cy="2412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회원정보 수정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F446F99-AD05-A59A-02B1-DA8D041BD1A4}"/>
              </a:ext>
            </a:extLst>
          </p:cNvPr>
          <p:cNvSpPr/>
          <p:nvPr/>
        </p:nvSpPr>
        <p:spPr>
          <a:xfrm>
            <a:off x="452057" y="3429000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440E42A2-DBA8-E60B-58DE-99AA743A8D56}"/>
              </a:ext>
            </a:extLst>
          </p:cNvPr>
          <p:cNvGrpSpPr/>
          <p:nvPr/>
        </p:nvGrpSpPr>
        <p:grpSpPr>
          <a:xfrm>
            <a:off x="315546" y="721776"/>
            <a:ext cx="7140342" cy="215444"/>
            <a:chOff x="1198313" y="721776"/>
            <a:chExt cx="7140342" cy="215444"/>
          </a:xfrm>
        </p:grpSpPr>
        <p:sp>
          <p:nvSpPr>
            <p:cNvPr id="68" name="Go Home">
              <a:extLst>
                <a:ext uri="{FF2B5EF4-FFF2-40B4-BE49-F238E27FC236}">
                  <a16:creationId xmlns:a16="http://schemas.microsoft.com/office/drawing/2014/main" id="{1BCCAB3E-67B9-C3B2-80EE-F44EF606FEC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FC3660E-EDD4-07F7-82B6-850313D632A4}"/>
                </a:ext>
              </a:extLst>
            </p:cNvPr>
            <p:cNvSpPr txBox="1"/>
            <p:nvPr/>
          </p:nvSpPr>
          <p:spPr>
            <a:xfrm>
              <a:off x="1320387" y="721776"/>
              <a:ext cx="70182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D1D87C1-DE75-EE70-608C-DFE6578B05A1}"/>
              </a:ext>
            </a:extLst>
          </p:cNvPr>
          <p:cNvCxnSpPr>
            <a:cxnSpLocks/>
          </p:cNvCxnSpPr>
          <p:nvPr/>
        </p:nvCxnSpPr>
        <p:spPr>
          <a:xfrm>
            <a:off x="1794042" y="951533"/>
            <a:ext cx="455013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901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마이 아테라 정보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16B0DB-CF44-4729-EDEA-83ED017AEC95}"/>
              </a:ext>
            </a:extLst>
          </p:cNvPr>
          <p:cNvSpPr/>
          <p:nvPr/>
        </p:nvSpPr>
        <p:spPr>
          <a:xfrm>
            <a:off x="596900" y="1592263"/>
            <a:ext cx="6769100" cy="1313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DF370A-29FF-135A-5A9D-DE20CBEE8F66}"/>
              </a:ext>
            </a:extLst>
          </p:cNvPr>
          <p:cNvSpPr txBox="1"/>
          <p:nvPr/>
        </p:nvSpPr>
        <p:spPr>
          <a:xfrm>
            <a:off x="596900" y="1820683"/>
            <a:ext cx="6769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안녕하세요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? </a:t>
            </a:r>
            <a:r>
              <a:rPr lang="ko-KR" altLang="en-US" sz="1000" b="1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김금호</a:t>
            </a:r>
            <a:r>
              <a:rPr lang="ko-KR" altLang="en-US" sz="10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님은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현재 분양</a:t>
            </a:r>
            <a:r>
              <a:rPr lang="ko-KR" altLang="en-US" sz="1000" b="1" i="0" dirty="0">
                <a:solidFill>
                  <a:srgbClr val="F47F3F"/>
                </a:solidFill>
                <a:effectLst/>
                <a:latin typeface="맑은 고딕" panose="020B0503020000020004" pitchFamily="50" charset="-127"/>
              </a:rPr>
              <a:t>고객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입니다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ctr"/>
            <a:endParaRPr lang="en-US" altLang="ko-KR" sz="9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현재 분양중인 어울림 단지가 없으시면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일반고객으로 전환하실 수 있습니다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F72B1AFC-64D1-544C-5E1A-C4E5DD35745E}"/>
              </a:ext>
            </a:extLst>
          </p:cNvPr>
          <p:cNvSpPr/>
          <p:nvPr/>
        </p:nvSpPr>
        <p:spPr>
          <a:xfrm>
            <a:off x="2349178" y="1745669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6159F6-D3AB-49C6-5FE6-85885EDA161D}"/>
              </a:ext>
            </a:extLst>
          </p:cNvPr>
          <p:cNvSpPr/>
          <p:nvPr/>
        </p:nvSpPr>
        <p:spPr>
          <a:xfrm>
            <a:off x="596900" y="3276357"/>
            <a:ext cx="6769100" cy="539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605F86-69F5-C51C-A352-5F594D816F01}"/>
              </a:ext>
            </a:extLst>
          </p:cNvPr>
          <p:cNvSpPr txBox="1"/>
          <p:nvPr/>
        </p:nvSpPr>
        <p:spPr>
          <a:xfrm>
            <a:off x="632165" y="3433232"/>
            <a:ext cx="2581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포천 </a:t>
            </a:r>
            <a:r>
              <a:rPr lang="ko-KR" altLang="en-US" sz="1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금호어울림</a:t>
            </a:r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 센트럴 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105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동 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1401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호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CBE506-E6E3-8833-8509-D7E58BDC050C}"/>
              </a:ext>
            </a:extLst>
          </p:cNvPr>
          <p:cNvSpPr/>
          <p:nvPr/>
        </p:nvSpPr>
        <p:spPr>
          <a:xfrm>
            <a:off x="6110522" y="3441543"/>
            <a:ext cx="116267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+mn-ea"/>
              </a:rPr>
              <a:t>A/S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신청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07A48E9-C1B5-04CE-58D8-17DC36FAA453}"/>
              </a:ext>
            </a:extLst>
          </p:cNvPr>
          <p:cNvSpPr/>
          <p:nvPr/>
        </p:nvSpPr>
        <p:spPr>
          <a:xfrm>
            <a:off x="4919269" y="3441543"/>
            <a:ext cx="116267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분양대금 납부조회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B974E3-66FB-5C66-05D6-0AD7EB182A57}"/>
              </a:ext>
            </a:extLst>
          </p:cNvPr>
          <p:cNvGrpSpPr/>
          <p:nvPr/>
        </p:nvGrpSpPr>
        <p:grpSpPr>
          <a:xfrm>
            <a:off x="601676" y="2974469"/>
            <a:ext cx="6770152" cy="215444"/>
            <a:chOff x="993913" y="6391965"/>
            <a:chExt cx="6770152" cy="2154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32278-469E-1C0E-5EB4-169499C38464}"/>
                </a:ext>
              </a:extLst>
            </p:cNvPr>
            <p:cNvSpPr txBox="1"/>
            <p:nvPr/>
          </p:nvSpPr>
          <p:spPr>
            <a:xfrm>
              <a:off x="993913" y="6391965"/>
              <a:ext cx="44518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* </a:t>
              </a:r>
              <a:r>
                <a:rPr lang="ko-KR" altLang="en-US" sz="800" dirty="0">
                  <a:latin typeface="+mn-ea"/>
                </a:rPr>
                <a:t>분양 계약정보를 수정하시려면 각 사업소에서 본인 확인 절차를 거친 후 변경이 가능합니다</a:t>
              </a:r>
              <a:r>
                <a:rPr lang="en-US" altLang="ko-KR" sz="800" dirty="0">
                  <a:latin typeface="+mn-ea"/>
                </a:rPr>
                <a:t>.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9C1B630-1ABA-E334-C7C6-3C752E31A179}"/>
                </a:ext>
              </a:extLst>
            </p:cNvPr>
            <p:cNvSpPr/>
            <p:nvPr/>
          </p:nvSpPr>
          <p:spPr>
            <a:xfrm>
              <a:off x="6465208" y="6405670"/>
              <a:ext cx="1298857" cy="179335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영업소 연락처 바로가기</a:t>
              </a:r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DD5B79B-A417-261E-DBF8-2BA7E87A9940}"/>
              </a:ext>
            </a:extLst>
          </p:cNvPr>
          <p:cNvSpPr/>
          <p:nvPr/>
        </p:nvSpPr>
        <p:spPr>
          <a:xfrm>
            <a:off x="4994888" y="2833601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2C4990C-1F62-19CB-4036-3EBBC4233EF6}"/>
              </a:ext>
            </a:extLst>
          </p:cNvPr>
          <p:cNvSpPr/>
          <p:nvPr/>
        </p:nvSpPr>
        <p:spPr>
          <a:xfrm>
            <a:off x="2516557" y="2506567"/>
            <a:ext cx="1472918" cy="241282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일반고객 전환하기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48601B-FCBB-75D1-E969-4C491192B81A}"/>
              </a:ext>
            </a:extLst>
          </p:cNvPr>
          <p:cNvSpPr/>
          <p:nvPr/>
        </p:nvSpPr>
        <p:spPr>
          <a:xfrm>
            <a:off x="4066377" y="2506567"/>
            <a:ext cx="1472918" cy="2412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회원정보 수정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BE02684-D815-DE77-0966-DC2AE01AB9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13678"/>
              </p:ext>
            </p:extLst>
          </p:nvPr>
        </p:nvGraphicFramePr>
        <p:xfrm>
          <a:off x="7931425" y="705659"/>
          <a:ext cx="1943281" cy="9258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고객타입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분양고객일 경우 보여지는 화면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일반고객 전환하기 버튼 클릭 시 전환 팝업 노출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영업소 연락처 바로가기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담당자 연락처 메뉴로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115028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5E52FD74-B811-9DE0-0EE8-AD1EA84E05DB}"/>
              </a:ext>
            </a:extLst>
          </p:cNvPr>
          <p:cNvGrpSpPr/>
          <p:nvPr/>
        </p:nvGrpSpPr>
        <p:grpSpPr>
          <a:xfrm>
            <a:off x="315546" y="721776"/>
            <a:ext cx="7140342" cy="215444"/>
            <a:chOff x="1198313" y="721776"/>
            <a:chExt cx="7140342" cy="215444"/>
          </a:xfrm>
        </p:grpSpPr>
        <p:sp>
          <p:nvSpPr>
            <p:cNvPr id="11" name="Go Home">
              <a:extLst>
                <a:ext uri="{FF2B5EF4-FFF2-40B4-BE49-F238E27FC236}">
                  <a16:creationId xmlns:a16="http://schemas.microsoft.com/office/drawing/2014/main" id="{0B8E1FBE-1646-3621-9EA3-43741D47FF1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BC9CB1-DE1E-C4E2-FEEF-FEA457E8EA4C}"/>
                </a:ext>
              </a:extLst>
            </p:cNvPr>
            <p:cNvSpPr txBox="1"/>
            <p:nvPr/>
          </p:nvSpPr>
          <p:spPr>
            <a:xfrm>
              <a:off x="1320387" y="721776"/>
              <a:ext cx="70182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CC904F8-5A12-D49B-B578-2DCF94F272C9}"/>
              </a:ext>
            </a:extLst>
          </p:cNvPr>
          <p:cNvCxnSpPr>
            <a:cxnSpLocks/>
          </p:cNvCxnSpPr>
          <p:nvPr/>
        </p:nvCxnSpPr>
        <p:spPr>
          <a:xfrm>
            <a:off x="1794042" y="951533"/>
            <a:ext cx="455013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9598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마이 아테라 정보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16B0DB-CF44-4729-EDEA-83ED017AEC95}"/>
              </a:ext>
            </a:extLst>
          </p:cNvPr>
          <p:cNvSpPr/>
          <p:nvPr/>
        </p:nvSpPr>
        <p:spPr>
          <a:xfrm>
            <a:off x="596900" y="1592263"/>
            <a:ext cx="6769100" cy="1313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DF370A-29FF-135A-5A9D-DE20CBEE8F66}"/>
              </a:ext>
            </a:extLst>
          </p:cNvPr>
          <p:cNvSpPr txBox="1"/>
          <p:nvPr/>
        </p:nvSpPr>
        <p:spPr>
          <a:xfrm>
            <a:off x="596900" y="1820683"/>
            <a:ext cx="6769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안녕하세요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? </a:t>
            </a:r>
            <a:r>
              <a:rPr lang="ko-KR" altLang="en-US" sz="1000" b="1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김금호</a:t>
            </a:r>
            <a:r>
              <a:rPr lang="ko-KR" altLang="en-US" sz="10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님은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현재 분양</a:t>
            </a:r>
            <a:r>
              <a:rPr lang="ko-KR" altLang="en-US" sz="1000" b="1" i="0" dirty="0">
                <a:solidFill>
                  <a:srgbClr val="F47F3F"/>
                </a:solidFill>
                <a:effectLst/>
                <a:latin typeface="맑은 고딕" panose="020B0503020000020004" pitchFamily="50" charset="-127"/>
              </a:rPr>
              <a:t>고객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입니다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ctr"/>
            <a:endParaRPr lang="en-US" altLang="ko-KR" sz="9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현재 분양중인 어울림 단지가 없으시면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일반고객으로 전환하실 수 있습니다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D6159F6-D3AB-49C6-5FE6-85885EDA161D}"/>
              </a:ext>
            </a:extLst>
          </p:cNvPr>
          <p:cNvSpPr/>
          <p:nvPr/>
        </p:nvSpPr>
        <p:spPr>
          <a:xfrm>
            <a:off x="596900" y="3276357"/>
            <a:ext cx="6769100" cy="5397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5605F86-69F5-C51C-A352-5F594D816F01}"/>
              </a:ext>
            </a:extLst>
          </p:cNvPr>
          <p:cNvSpPr txBox="1"/>
          <p:nvPr/>
        </p:nvSpPr>
        <p:spPr>
          <a:xfrm>
            <a:off x="632165" y="3433232"/>
            <a:ext cx="2581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포천 </a:t>
            </a:r>
            <a:r>
              <a:rPr lang="ko-KR" altLang="en-US" sz="1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금호어울림</a:t>
            </a:r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 센트럴 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105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동 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1401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호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en-US" altLang="ko-KR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76CBE506-E6E3-8833-8509-D7E58BDC050C}"/>
              </a:ext>
            </a:extLst>
          </p:cNvPr>
          <p:cNvSpPr/>
          <p:nvPr/>
        </p:nvSpPr>
        <p:spPr>
          <a:xfrm>
            <a:off x="6110522" y="3441543"/>
            <a:ext cx="116267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+mn-ea"/>
              </a:rPr>
              <a:t>A/S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신청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07A48E9-C1B5-04CE-58D8-17DC36FAA453}"/>
              </a:ext>
            </a:extLst>
          </p:cNvPr>
          <p:cNvSpPr/>
          <p:nvPr/>
        </p:nvSpPr>
        <p:spPr>
          <a:xfrm>
            <a:off x="4919269" y="3441543"/>
            <a:ext cx="116267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분양대금 납부조회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EB974E3-66FB-5C66-05D6-0AD7EB182A57}"/>
              </a:ext>
            </a:extLst>
          </p:cNvPr>
          <p:cNvGrpSpPr/>
          <p:nvPr/>
        </p:nvGrpSpPr>
        <p:grpSpPr>
          <a:xfrm>
            <a:off x="601676" y="2974469"/>
            <a:ext cx="6770152" cy="215444"/>
            <a:chOff x="993913" y="6391965"/>
            <a:chExt cx="6770152" cy="21544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F32278-469E-1C0E-5EB4-169499C38464}"/>
                </a:ext>
              </a:extLst>
            </p:cNvPr>
            <p:cNvSpPr txBox="1"/>
            <p:nvPr/>
          </p:nvSpPr>
          <p:spPr>
            <a:xfrm>
              <a:off x="993913" y="6391965"/>
              <a:ext cx="44518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* </a:t>
              </a:r>
              <a:r>
                <a:rPr lang="ko-KR" altLang="en-US" sz="800" dirty="0">
                  <a:latin typeface="+mn-ea"/>
                </a:rPr>
                <a:t>분양 계약정보를 수정하시려면 각 사업소에서 본인 확인 절차를 거친 후 변경이 가능합니다</a:t>
              </a:r>
              <a:r>
                <a:rPr lang="en-US" altLang="ko-KR" sz="800" dirty="0">
                  <a:latin typeface="+mn-ea"/>
                </a:rPr>
                <a:t>.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A9C1B630-1ABA-E334-C7C6-3C752E31A179}"/>
                </a:ext>
              </a:extLst>
            </p:cNvPr>
            <p:cNvSpPr/>
            <p:nvPr/>
          </p:nvSpPr>
          <p:spPr>
            <a:xfrm>
              <a:off x="6465208" y="6405670"/>
              <a:ext cx="1298857" cy="179335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영업소 연락처 바로가기</a:t>
              </a:r>
            </a:p>
          </p:txBody>
        </p: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92C4990C-1F62-19CB-4036-3EBBC4233EF6}"/>
              </a:ext>
            </a:extLst>
          </p:cNvPr>
          <p:cNvSpPr/>
          <p:nvPr/>
        </p:nvSpPr>
        <p:spPr>
          <a:xfrm>
            <a:off x="2516557" y="2506567"/>
            <a:ext cx="1472918" cy="241282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일반고객 전환하기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348601B-FCBB-75D1-E969-4C491192B81A}"/>
              </a:ext>
            </a:extLst>
          </p:cNvPr>
          <p:cNvSpPr/>
          <p:nvPr/>
        </p:nvSpPr>
        <p:spPr>
          <a:xfrm>
            <a:off x="4066377" y="2506567"/>
            <a:ext cx="1472918" cy="24128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회원정보 수정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1B9FFF-EED1-6296-D72D-F8E768DBC40B}"/>
              </a:ext>
            </a:extLst>
          </p:cNvPr>
          <p:cNvSpPr txBox="1"/>
          <p:nvPr/>
        </p:nvSpPr>
        <p:spPr>
          <a:xfrm>
            <a:off x="596900" y="390258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</a:t>
            </a:r>
            <a:r>
              <a:rPr lang="ko-KR" altLang="en-US" sz="800" b="1" dirty="0">
                <a:latin typeface="+mn-ea"/>
              </a:rPr>
              <a:t>회원정보</a:t>
            </a:r>
          </a:p>
        </p:txBody>
      </p:sp>
      <p:graphicFrame>
        <p:nvGraphicFramePr>
          <p:cNvPr id="46" name="표 17">
            <a:extLst>
              <a:ext uri="{FF2B5EF4-FFF2-40B4-BE49-F238E27FC236}">
                <a16:creationId xmlns:a16="http://schemas.microsoft.com/office/drawing/2014/main" id="{611E6B80-1F81-4A18-32B2-362C920931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8053751"/>
              </p:ext>
            </p:extLst>
          </p:nvPr>
        </p:nvGraphicFramePr>
        <p:xfrm>
          <a:off x="596900" y="4153940"/>
          <a:ext cx="6769102" cy="1922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2175081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  <a:gridCol w="1163290">
                  <a:extLst>
                    <a:ext uri="{9D8B030D-6E8A-4147-A177-3AD203B41FA5}">
                      <a16:colId xmlns:a16="http://schemas.microsoft.com/office/drawing/2014/main" val="2945981602"/>
                    </a:ext>
                  </a:extLst>
                </a:gridCol>
                <a:gridCol w="2225884">
                  <a:extLst>
                    <a:ext uri="{9D8B030D-6E8A-4147-A177-3AD203B41FA5}">
                      <a16:colId xmlns:a16="http://schemas.microsoft.com/office/drawing/2014/main" val="3904099965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김금호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kumho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비밀번호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핸드폰 번호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134414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이메일 주소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90733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정보수신여부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348926"/>
                  </a:ext>
                </a:extLst>
              </a:tr>
              <a:tr h="5752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주소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299048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1D98ED9B-C492-9F3D-8A08-1E5976DA11A3}"/>
              </a:ext>
            </a:extLst>
          </p:cNvPr>
          <p:cNvSpPr txBox="1"/>
          <p:nvPr/>
        </p:nvSpPr>
        <p:spPr>
          <a:xfrm>
            <a:off x="6482425" y="3912064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*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필수 입력사항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4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299D877-CF65-5396-0F13-D591FE8B528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58484" y="4709550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49" name="Text Box">
              <a:extLst>
                <a:ext uri="{FF2B5EF4-FFF2-40B4-BE49-F238E27FC236}">
                  <a16:creationId xmlns:a16="http://schemas.microsoft.com/office/drawing/2014/main" id="{F14E9C81-670F-0731-1B9E-F6ADF3BCEF3C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010</a:t>
              </a:r>
            </a:p>
          </p:txBody>
        </p:sp>
        <p:sp>
          <p:nvSpPr>
            <p:cNvPr id="50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E1927F0-B8EB-F181-B43F-7467CE53B510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1" name="Text Box">
            <a:extLst>
              <a:ext uri="{FF2B5EF4-FFF2-40B4-BE49-F238E27FC236}">
                <a16:creationId xmlns:a16="http://schemas.microsoft.com/office/drawing/2014/main" id="{3170D1CB-F2CD-C2F5-6AD3-A0927CBD94E0}"/>
              </a:ext>
            </a:extLst>
          </p:cNvPr>
          <p:cNvSpPr/>
          <p:nvPr/>
        </p:nvSpPr>
        <p:spPr>
          <a:xfrm>
            <a:off x="2917975" y="4709550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1234</a:t>
            </a:r>
          </a:p>
        </p:txBody>
      </p:sp>
      <p:sp>
        <p:nvSpPr>
          <p:cNvPr id="52" name="Text Box">
            <a:extLst>
              <a:ext uri="{FF2B5EF4-FFF2-40B4-BE49-F238E27FC236}">
                <a16:creationId xmlns:a16="http://schemas.microsoft.com/office/drawing/2014/main" id="{A59B4F90-F092-DBB0-9DBF-CAC8BFFFEF4F}"/>
              </a:ext>
            </a:extLst>
          </p:cNvPr>
          <p:cNvSpPr/>
          <p:nvPr/>
        </p:nvSpPr>
        <p:spPr>
          <a:xfrm>
            <a:off x="3956820" y="4709550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5678</a:t>
            </a:r>
          </a:p>
        </p:txBody>
      </p:sp>
      <p:sp>
        <p:nvSpPr>
          <p:cNvPr id="53" name="Text Box">
            <a:extLst>
              <a:ext uri="{FF2B5EF4-FFF2-40B4-BE49-F238E27FC236}">
                <a16:creationId xmlns:a16="http://schemas.microsoft.com/office/drawing/2014/main" id="{9E0659E3-F7DB-C2E9-DB4E-196AE85344A0}"/>
              </a:ext>
            </a:extLst>
          </p:cNvPr>
          <p:cNvSpPr/>
          <p:nvPr/>
        </p:nvSpPr>
        <p:spPr>
          <a:xfrm>
            <a:off x="1858484" y="4987355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kumho</a:t>
            </a:r>
          </a:p>
        </p:txBody>
      </p:sp>
      <p:sp>
        <p:nvSpPr>
          <p:cNvPr id="54" name="Text Box">
            <a:extLst>
              <a:ext uri="{FF2B5EF4-FFF2-40B4-BE49-F238E27FC236}">
                <a16:creationId xmlns:a16="http://schemas.microsoft.com/office/drawing/2014/main" id="{7EC29E69-CB76-2EB6-013D-ECF1E7B79A56}"/>
              </a:ext>
            </a:extLst>
          </p:cNvPr>
          <p:cNvSpPr/>
          <p:nvPr/>
        </p:nvSpPr>
        <p:spPr>
          <a:xfrm>
            <a:off x="2917975" y="4987355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naver.com</a:t>
            </a:r>
          </a:p>
        </p:txBody>
      </p:sp>
      <p:grpSp>
        <p:nvGrpSpPr>
          <p:cNvPr id="55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019BF1E4-764C-39E6-CFD7-935287F0C9A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956820" y="4987355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56" name="Text Box">
              <a:extLst>
                <a:ext uri="{FF2B5EF4-FFF2-40B4-BE49-F238E27FC236}">
                  <a16:creationId xmlns:a16="http://schemas.microsoft.com/office/drawing/2014/main" id="{182AEAF8-BCED-4C62-9B1A-671AC97B7264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naver.com</a:t>
              </a:r>
            </a:p>
          </p:txBody>
        </p:sp>
        <p:sp>
          <p:nvSpPr>
            <p:cNvPr id="57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2827389-D56A-3631-463F-8A2628EFCDDC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899C654-6B3E-CCC1-6D47-4C172D50A75B}"/>
              </a:ext>
            </a:extLst>
          </p:cNvPr>
          <p:cNvSpPr txBox="1"/>
          <p:nvPr/>
        </p:nvSpPr>
        <p:spPr>
          <a:xfrm>
            <a:off x="2720121" y="4702595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F75FA2-DCB8-381A-2B58-1BF9CCFE1BE8}"/>
              </a:ext>
            </a:extLst>
          </p:cNvPr>
          <p:cNvSpPr txBox="1"/>
          <p:nvPr/>
        </p:nvSpPr>
        <p:spPr>
          <a:xfrm>
            <a:off x="3769289" y="4702595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A61D5B8-69B9-5446-8245-BB35EEF1E673}"/>
              </a:ext>
            </a:extLst>
          </p:cNvPr>
          <p:cNvSpPr txBox="1"/>
          <p:nvPr/>
        </p:nvSpPr>
        <p:spPr>
          <a:xfrm>
            <a:off x="2693066" y="4990501"/>
            <a:ext cx="285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@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62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E153DDF2-D019-2507-A464-0700AAECE1C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858484" y="5275982"/>
            <a:ext cx="587065" cy="196977"/>
            <a:chOff x="554563" y="2599933"/>
            <a:chExt cx="587065" cy="196977"/>
          </a:xfrm>
        </p:grpSpPr>
        <p:sp>
          <p:nvSpPr>
            <p:cNvPr id="63" name="Box">
              <a:extLst>
                <a:ext uri="{FF2B5EF4-FFF2-40B4-BE49-F238E27FC236}">
                  <a16:creationId xmlns:a16="http://schemas.microsoft.com/office/drawing/2014/main" id="{B200AAB4-26B7-8B8E-FEF4-188D6E375FB4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Label">
              <a:extLst>
                <a:ext uri="{FF2B5EF4-FFF2-40B4-BE49-F238E27FC236}">
                  <a16:creationId xmlns:a16="http://schemas.microsoft.com/office/drawing/2014/main" id="{C948D4D3-E677-E419-F2EA-A7FF5D1F5667}"/>
                </a:ext>
              </a:extLst>
            </p:cNvPr>
            <p:cNvSpPr txBox="1"/>
            <p:nvPr/>
          </p:nvSpPr>
          <p:spPr>
            <a:xfrm>
              <a:off x="686119" y="2599933"/>
              <a:ext cx="455509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이메일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5" name="Check" hidden="1">
              <a:extLst>
                <a:ext uri="{FF2B5EF4-FFF2-40B4-BE49-F238E27FC236}">
                  <a16:creationId xmlns:a16="http://schemas.microsoft.com/office/drawing/2014/main" id="{6B11F172-FB95-53E2-CE85-0FD6CEFA1F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6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DAC14F1D-89F3-795F-0C78-A6F61E298FCC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624442" y="5275982"/>
            <a:ext cx="1053540" cy="196977"/>
            <a:chOff x="554563" y="2599933"/>
            <a:chExt cx="1053540" cy="196977"/>
          </a:xfrm>
        </p:grpSpPr>
        <p:sp>
          <p:nvSpPr>
            <p:cNvPr id="68" name="Box">
              <a:extLst>
                <a:ext uri="{FF2B5EF4-FFF2-40B4-BE49-F238E27FC236}">
                  <a16:creationId xmlns:a16="http://schemas.microsoft.com/office/drawing/2014/main" id="{2B60AD52-DBFA-112D-2C43-12FD5DDCC96D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0" name="Label">
              <a:extLst>
                <a:ext uri="{FF2B5EF4-FFF2-40B4-BE49-F238E27FC236}">
                  <a16:creationId xmlns:a16="http://schemas.microsoft.com/office/drawing/2014/main" id="{34E68095-1417-29B8-94F9-486C442F94E5}"/>
                </a:ext>
              </a:extLst>
            </p:cNvPr>
            <p:cNvSpPr txBox="1"/>
            <p:nvPr/>
          </p:nvSpPr>
          <p:spPr>
            <a:xfrm>
              <a:off x="686119" y="2599933"/>
              <a:ext cx="921984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SMS(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문자메시지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Check" hidden="1">
              <a:extLst>
                <a:ext uri="{FF2B5EF4-FFF2-40B4-BE49-F238E27FC236}">
                  <a16:creationId xmlns:a16="http://schemas.microsoft.com/office/drawing/2014/main" id="{C3E13D10-5D73-1E2F-1E62-EE468E30C9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B17337E4-3CAA-C9C7-1079-CDFAE5DCB621}"/>
              </a:ext>
            </a:extLst>
          </p:cNvPr>
          <p:cNvSpPr txBox="1"/>
          <p:nvPr/>
        </p:nvSpPr>
        <p:spPr>
          <a:xfrm>
            <a:off x="3769289" y="5258205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아테라에서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제공하는 정보를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받아보실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75" name="Text Box">
            <a:extLst>
              <a:ext uri="{FF2B5EF4-FFF2-40B4-BE49-F238E27FC236}">
                <a16:creationId xmlns:a16="http://schemas.microsoft.com/office/drawing/2014/main" id="{13FB17DB-49D8-2F99-4252-0DF212C031BF}"/>
              </a:ext>
            </a:extLst>
          </p:cNvPr>
          <p:cNvSpPr/>
          <p:nvPr/>
        </p:nvSpPr>
        <p:spPr>
          <a:xfrm>
            <a:off x="1858484" y="5536143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 Box">
            <a:extLst>
              <a:ext uri="{FF2B5EF4-FFF2-40B4-BE49-F238E27FC236}">
                <a16:creationId xmlns:a16="http://schemas.microsoft.com/office/drawing/2014/main" id="{401E4E94-C309-AF9C-DF13-447170A6589B}"/>
              </a:ext>
            </a:extLst>
          </p:cNvPr>
          <p:cNvSpPr/>
          <p:nvPr/>
        </p:nvSpPr>
        <p:spPr>
          <a:xfrm>
            <a:off x="2826446" y="5536143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우편번호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7" name="Text Box">
            <a:extLst>
              <a:ext uri="{FF2B5EF4-FFF2-40B4-BE49-F238E27FC236}">
                <a16:creationId xmlns:a16="http://schemas.microsoft.com/office/drawing/2014/main" id="{A22F224A-3852-5461-9C45-E6013CF309AE}"/>
              </a:ext>
            </a:extLst>
          </p:cNvPr>
          <p:cNvSpPr/>
          <p:nvPr/>
        </p:nvSpPr>
        <p:spPr>
          <a:xfrm>
            <a:off x="1858484" y="5800907"/>
            <a:ext cx="272974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8" name="Text Box">
            <a:extLst>
              <a:ext uri="{FF2B5EF4-FFF2-40B4-BE49-F238E27FC236}">
                <a16:creationId xmlns:a16="http://schemas.microsoft.com/office/drawing/2014/main" id="{0D3F60D6-85C3-BF81-4644-A1922B47D886}"/>
              </a:ext>
            </a:extLst>
          </p:cNvPr>
          <p:cNvSpPr/>
          <p:nvPr/>
        </p:nvSpPr>
        <p:spPr>
          <a:xfrm>
            <a:off x="4612242" y="5800907"/>
            <a:ext cx="272974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EDAB8D4C-E985-20B0-909B-5D308DA48DAA}"/>
              </a:ext>
            </a:extLst>
          </p:cNvPr>
          <p:cNvGrpSpPr/>
          <p:nvPr/>
        </p:nvGrpSpPr>
        <p:grpSpPr>
          <a:xfrm>
            <a:off x="3234274" y="6221501"/>
            <a:ext cx="1785481" cy="243809"/>
            <a:chOff x="2946465" y="6400060"/>
            <a:chExt cx="1949929" cy="313386"/>
          </a:xfrm>
        </p:grpSpPr>
        <p:sp>
          <p:nvSpPr>
            <p:cNvPr id="80" name="사각형: 둥근 모서리 79">
              <a:extLst>
                <a:ext uri="{FF2B5EF4-FFF2-40B4-BE49-F238E27FC236}">
                  <a16:creationId xmlns:a16="http://schemas.microsoft.com/office/drawing/2014/main" id="{135FA152-5E94-EF49-2DE4-EE6A29A43AB8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CA330AD8-BEA5-4BC8-5742-12EC81ECABD5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+mn-ea"/>
                </a:rPr>
                <a:t>수정</a:t>
              </a:r>
              <a:endParaRPr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66C06A91-3D50-3537-FD91-974D50A661B9}"/>
              </a:ext>
            </a:extLst>
          </p:cNvPr>
          <p:cNvSpPr/>
          <p:nvPr/>
        </p:nvSpPr>
        <p:spPr>
          <a:xfrm>
            <a:off x="596900" y="6211020"/>
            <a:ext cx="883146" cy="24380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회원탈퇴</a:t>
            </a:r>
          </a:p>
        </p:txBody>
      </p:sp>
      <p:sp>
        <p:nvSpPr>
          <p:cNvPr id="83" name="Text Box">
            <a:extLst>
              <a:ext uri="{FF2B5EF4-FFF2-40B4-BE49-F238E27FC236}">
                <a16:creationId xmlns:a16="http://schemas.microsoft.com/office/drawing/2014/main" id="{FDCE1508-F455-AC9F-CFE8-08323BDCE7D7}"/>
              </a:ext>
            </a:extLst>
          </p:cNvPr>
          <p:cNvSpPr/>
          <p:nvPr/>
        </p:nvSpPr>
        <p:spPr>
          <a:xfrm>
            <a:off x="6449754" y="4444903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 변경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 Box">
            <a:extLst>
              <a:ext uri="{FF2B5EF4-FFF2-40B4-BE49-F238E27FC236}">
                <a16:creationId xmlns:a16="http://schemas.microsoft.com/office/drawing/2014/main" id="{CB387C8F-02E1-6716-DBAC-E9CAC9288399}"/>
              </a:ext>
            </a:extLst>
          </p:cNvPr>
          <p:cNvSpPr/>
          <p:nvPr/>
        </p:nvSpPr>
        <p:spPr>
          <a:xfrm>
            <a:off x="5163260" y="4447325"/>
            <a:ext cx="1260373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F22BD51-0336-7113-129D-855A9B6EDAEA}"/>
              </a:ext>
            </a:extLst>
          </p:cNvPr>
          <p:cNvGrpSpPr/>
          <p:nvPr/>
        </p:nvGrpSpPr>
        <p:grpSpPr>
          <a:xfrm>
            <a:off x="315546" y="721776"/>
            <a:ext cx="7140342" cy="215444"/>
            <a:chOff x="1198313" y="721776"/>
            <a:chExt cx="7140342" cy="215444"/>
          </a:xfrm>
        </p:grpSpPr>
        <p:sp>
          <p:nvSpPr>
            <p:cNvPr id="3" name="Go Home">
              <a:extLst>
                <a:ext uri="{FF2B5EF4-FFF2-40B4-BE49-F238E27FC236}">
                  <a16:creationId xmlns:a16="http://schemas.microsoft.com/office/drawing/2014/main" id="{0E1730D7-1195-E62A-648B-884C841F59D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9E24FA-A687-F433-0D27-62ED6FB5AA74}"/>
                </a:ext>
              </a:extLst>
            </p:cNvPr>
            <p:cNvSpPr txBox="1"/>
            <p:nvPr/>
          </p:nvSpPr>
          <p:spPr>
            <a:xfrm>
              <a:off x="1320387" y="721776"/>
              <a:ext cx="70182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7206A1F9-4AB1-7A3A-CA80-66D8E806832C}"/>
              </a:ext>
            </a:extLst>
          </p:cNvPr>
          <p:cNvCxnSpPr>
            <a:cxnSpLocks/>
          </p:cNvCxnSpPr>
          <p:nvPr/>
        </p:nvCxnSpPr>
        <p:spPr>
          <a:xfrm>
            <a:off x="1794042" y="951533"/>
            <a:ext cx="455013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7638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558725" cy="215444"/>
            <a:chOff x="1198313" y="721776"/>
            <a:chExt cx="7558725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4366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마이 아테라 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1794042" y="951533"/>
            <a:ext cx="85030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마이 아테라 정보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0E8D9B6-9448-AF2D-11BD-C01723BF5955}"/>
              </a:ext>
            </a:extLst>
          </p:cNvPr>
          <p:cNvGrpSpPr/>
          <p:nvPr/>
        </p:nvGrpSpPr>
        <p:grpSpPr>
          <a:xfrm>
            <a:off x="596900" y="1592263"/>
            <a:ext cx="6769100" cy="3483932"/>
            <a:chOff x="596900" y="1592263"/>
            <a:chExt cx="6769100" cy="34839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0136F4E2-E8AB-4D78-AA1A-EEFBC3568765}"/>
                </a:ext>
              </a:extLst>
            </p:cNvPr>
            <p:cNvSpPr/>
            <p:nvPr/>
          </p:nvSpPr>
          <p:spPr>
            <a:xfrm>
              <a:off x="596900" y="1592263"/>
              <a:ext cx="6769100" cy="131325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449743-6A2E-0CE7-8B1A-AE01B793E295}"/>
                </a:ext>
              </a:extLst>
            </p:cNvPr>
            <p:cNvSpPr txBox="1"/>
            <p:nvPr/>
          </p:nvSpPr>
          <p:spPr>
            <a:xfrm>
              <a:off x="596900" y="1820683"/>
              <a:ext cx="67691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000" b="1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안녕하세요</a:t>
              </a:r>
              <a:r>
                <a:rPr lang="en-US" altLang="ko-KR" sz="1000" b="1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? </a:t>
              </a:r>
              <a:r>
                <a:rPr lang="ko-KR" altLang="en-US" sz="1000" b="1" dirty="0" err="1">
                  <a:solidFill>
                    <a:srgbClr val="333333"/>
                  </a:solidFill>
                  <a:latin typeface="맑은 고딕" panose="020B0503020000020004" pitchFamily="50" charset="-127"/>
                </a:rPr>
                <a:t>김금호</a:t>
              </a:r>
              <a:r>
                <a:rPr lang="ko-KR" altLang="en-US" sz="1000" b="1" i="0" dirty="0" err="1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님은</a:t>
              </a:r>
              <a:r>
                <a:rPr lang="ko-KR" altLang="en-US" sz="1000" b="1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 현재 </a:t>
              </a:r>
              <a:r>
                <a:rPr lang="ko-KR" altLang="en-US" sz="1000" b="1" i="0" dirty="0">
                  <a:solidFill>
                    <a:srgbClr val="C21241"/>
                  </a:solidFill>
                  <a:effectLst/>
                  <a:latin typeface="맑은 고딕" panose="020B0503020000020004" pitchFamily="50" charset="-127"/>
                </a:rPr>
                <a:t>일반고객</a:t>
              </a:r>
              <a:r>
                <a:rPr lang="ko-KR" altLang="en-US" sz="1000" b="1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 입니다</a:t>
              </a:r>
              <a:r>
                <a:rPr lang="en-US" altLang="ko-KR" sz="1000" b="1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.</a:t>
              </a:r>
            </a:p>
            <a:p>
              <a:pPr algn="ctr"/>
              <a:endParaRPr lang="en-US" altLang="ko-KR" sz="9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sz="9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금호 어울림을 분양 받아 계약하셨다면</a:t>
              </a:r>
              <a:r>
                <a:rPr lang="en-US" altLang="ko-KR" sz="9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, </a:t>
              </a:r>
              <a:r>
                <a:rPr lang="ko-KR" altLang="en-US" sz="9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분양고객 전환 후 분양대금납입조회 등을 확인하실 수 있습니다</a:t>
              </a:r>
              <a:r>
                <a:rPr lang="en-US" altLang="ko-KR" sz="9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13B37AC-C60D-42C0-76DA-1D10DF44B2FC}"/>
                </a:ext>
              </a:extLst>
            </p:cNvPr>
            <p:cNvSpPr/>
            <p:nvPr/>
          </p:nvSpPr>
          <p:spPr>
            <a:xfrm>
              <a:off x="3244991" y="2506567"/>
              <a:ext cx="1472918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+mn-ea"/>
                </a:rPr>
                <a:t>분양고객 전환하기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8BC2F33-2AE6-22CF-7157-EA402021011D}"/>
                </a:ext>
              </a:extLst>
            </p:cNvPr>
            <p:cNvSpPr txBox="1"/>
            <p:nvPr/>
          </p:nvSpPr>
          <p:spPr>
            <a:xfrm>
              <a:off x="1794042" y="3512194"/>
              <a:ext cx="476604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9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고객님의 개인정보를 안전하게 보호하기 위해 </a:t>
              </a:r>
              <a:r>
                <a:rPr lang="ko-KR" altLang="en-US" sz="900" b="0" i="0" dirty="0">
                  <a:solidFill>
                    <a:srgbClr val="C21241"/>
                  </a:solidFill>
                  <a:effectLst/>
                  <a:latin typeface="맑은 고딕" panose="020B0503020000020004" pitchFamily="50" charset="-127"/>
                </a:rPr>
                <a:t>비밀번호를 다시 한 번 확인하고 있습니다</a:t>
              </a:r>
              <a:r>
                <a:rPr lang="en-US" altLang="ko-KR" sz="900" b="0" i="0" dirty="0">
                  <a:solidFill>
                    <a:srgbClr val="C21241"/>
                  </a:solidFill>
                  <a:effectLst/>
                  <a:latin typeface="맑은 고딕" panose="020B0503020000020004" pitchFamily="50" charset="-127"/>
                </a:rPr>
                <a:t>.</a:t>
              </a:r>
            </a:p>
            <a:p>
              <a:pPr algn="ctr"/>
              <a:endParaRPr lang="en-US" altLang="ko-KR" sz="900" dirty="0">
                <a:solidFill>
                  <a:srgbClr val="C21241"/>
                </a:solidFill>
                <a:latin typeface="맑은 고딕" panose="020B0503020000020004" pitchFamily="50" charset="-127"/>
              </a:endParaRPr>
            </a:p>
            <a:p>
              <a:pPr algn="ctr"/>
              <a:r>
                <a:rPr lang="ko-KR" altLang="en-US" sz="9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아이디 및 비밀번호가 타인에게 노출되지 않도록 항상 주의를 기울여 주세요</a:t>
              </a:r>
              <a:r>
                <a:rPr lang="en-US" altLang="ko-KR" sz="9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69" name="Text Box">
              <a:extLst>
                <a:ext uri="{FF2B5EF4-FFF2-40B4-BE49-F238E27FC236}">
                  <a16:creationId xmlns:a16="http://schemas.microsoft.com/office/drawing/2014/main" id="{FC8B6398-6BB8-D2DA-54C9-B596322C72B1}"/>
                </a:ext>
              </a:extLst>
            </p:cNvPr>
            <p:cNvSpPr/>
            <p:nvPr/>
          </p:nvSpPr>
          <p:spPr>
            <a:xfrm>
              <a:off x="3244992" y="4249832"/>
              <a:ext cx="1473306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비밀번호 입력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D51C64F-C0CE-3C40-4971-43EE585D84DF}"/>
                </a:ext>
              </a:extLst>
            </p:cNvPr>
            <p:cNvSpPr txBox="1"/>
            <p:nvPr/>
          </p:nvSpPr>
          <p:spPr>
            <a:xfrm>
              <a:off x="596900" y="3133940"/>
              <a:ext cx="76815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buFont typeface="Wingdings" panose="05000000000000000000" pitchFamily="2" charset="2"/>
                <a:buChar char="§"/>
              </a:pPr>
              <a:r>
                <a:rPr lang="ko-KR" altLang="en-US" sz="800" b="1" dirty="0">
                  <a:latin typeface="+mn-ea"/>
                </a:rPr>
                <a:t>회원정보</a:t>
              </a: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77CFC1A7-55B4-EA89-8775-39E4F9AB261F}"/>
                </a:ext>
              </a:extLst>
            </p:cNvPr>
            <p:cNvSpPr/>
            <p:nvPr/>
          </p:nvSpPr>
          <p:spPr>
            <a:xfrm>
              <a:off x="3610029" y="4762809"/>
              <a:ext cx="758891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+mn-ea"/>
                </a:rPr>
                <a:t>확인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F7E8F8-AAE8-CE8D-06A3-54CD64D52A64}"/>
              </a:ext>
            </a:extLst>
          </p:cNvPr>
          <p:cNvSpPr/>
          <p:nvPr/>
        </p:nvSpPr>
        <p:spPr>
          <a:xfrm>
            <a:off x="39467" y="477919"/>
            <a:ext cx="7900131" cy="61118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E2F90FB-4BCE-9F5D-4FFC-AABFA7FC4653}"/>
              </a:ext>
            </a:extLst>
          </p:cNvPr>
          <p:cNvGrpSpPr/>
          <p:nvPr/>
        </p:nvGrpSpPr>
        <p:grpSpPr>
          <a:xfrm>
            <a:off x="1282344" y="1969477"/>
            <a:ext cx="5486380" cy="2793332"/>
            <a:chOff x="1282344" y="1969477"/>
            <a:chExt cx="5486380" cy="27933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6404FE0-8A39-2C5B-9AC9-4F27F1384AE3}"/>
                </a:ext>
              </a:extLst>
            </p:cNvPr>
            <p:cNvSpPr/>
            <p:nvPr/>
          </p:nvSpPr>
          <p:spPr>
            <a:xfrm>
              <a:off x="1282344" y="1969477"/>
              <a:ext cx="5486380" cy="2793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B1F6A3A-300C-942B-7712-C9A8B4DE7D82}"/>
                </a:ext>
              </a:extLst>
            </p:cNvPr>
            <p:cNvSpPr/>
            <p:nvPr/>
          </p:nvSpPr>
          <p:spPr>
            <a:xfrm>
              <a:off x="1282344" y="1970997"/>
              <a:ext cx="5486380" cy="450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7B7ED9-0CFA-E2FE-EEBF-304B4CBBA3E2}"/>
                </a:ext>
              </a:extLst>
            </p:cNvPr>
            <p:cNvSpPr txBox="1"/>
            <p:nvPr/>
          </p:nvSpPr>
          <p:spPr>
            <a:xfrm>
              <a:off x="1392366" y="2089264"/>
              <a:ext cx="114807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분양고객 전환하기</a:t>
              </a:r>
            </a:p>
          </p:txBody>
        </p: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18469C9-2DDA-AB2D-504D-1840D6472605}"/>
                </a:ext>
              </a:extLst>
            </p:cNvPr>
            <p:cNvGrpSpPr/>
            <p:nvPr/>
          </p:nvGrpSpPr>
          <p:grpSpPr>
            <a:xfrm>
              <a:off x="6480276" y="2116184"/>
              <a:ext cx="159627" cy="159627"/>
              <a:chOff x="8665145" y="2089264"/>
              <a:chExt cx="159627" cy="159627"/>
            </a:xfrm>
          </p:grpSpPr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FD157F9C-147F-072A-310D-2E823F03A7C7}"/>
                  </a:ext>
                </a:extLst>
              </p:cNvPr>
              <p:cNvCxnSpPr/>
              <p:nvPr/>
            </p:nvCxnSpPr>
            <p:spPr>
              <a:xfrm flipH="1">
                <a:off x="8665145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81B0B161-54FC-CEB8-D369-F101019DE1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5145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26DC075-B126-E9FB-DEF9-DA646FA75F05}"/>
                </a:ext>
              </a:extLst>
            </p:cNvPr>
            <p:cNvSpPr txBox="1"/>
            <p:nvPr/>
          </p:nvSpPr>
          <p:spPr>
            <a:xfrm>
              <a:off x="1622472" y="2707882"/>
              <a:ext cx="480612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분양계약 체결 시 등록하신 정보를 통해 </a:t>
              </a:r>
              <a:r>
                <a:rPr lang="ko-KR" altLang="en-US" sz="900" b="1" dirty="0">
                  <a:solidFill>
                    <a:srgbClr val="FF0000"/>
                  </a:solidFill>
                  <a:latin typeface="+mn-ea"/>
                </a:rPr>
                <a:t>계약여부 확인 후</a:t>
              </a:r>
              <a:r>
                <a:rPr lang="ko-KR" altLang="en-US" sz="900" b="1" dirty="0">
                  <a:latin typeface="+mn-ea"/>
                </a:rPr>
                <a:t> 분양고객으로 전환 가능합니다</a:t>
              </a:r>
              <a:r>
                <a:rPr lang="en-US" altLang="ko-KR" sz="900" b="1" dirty="0">
                  <a:latin typeface="+mn-ea"/>
                </a:rPr>
                <a:t>.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BB2FFD6-85B9-A35F-E3C8-4F4B3DEA1B36}"/>
                </a:ext>
              </a:extLst>
            </p:cNvPr>
            <p:cNvSpPr/>
            <p:nvPr/>
          </p:nvSpPr>
          <p:spPr>
            <a:xfrm>
              <a:off x="1700442" y="3176876"/>
              <a:ext cx="4651662" cy="742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C5FC2F-576B-348D-6F16-BD36E6AB7FCC}"/>
                </a:ext>
              </a:extLst>
            </p:cNvPr>
            <p:cNvSpPr txBox="1"/>
            <p:nvPr/>
          </p:nvSpPr>
          <p:spPr>
            <a:xfrm>
              <a:off x="3061686" y="3251629"/>
              <a:ext cx="1656223" cy="54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ko-KR" altLang="en-US" sz="800" dirty="0">
                  <a:latin typeface="+mn-ea"/>
                </a:rPr>
                <a:t>계약자명          김금호</a:t>
              </a:r>
              <a:endParaRPr lang="en-US" altLang="ko-KR" sz="800" dirty="0">
                <a:latin typeface="+mn-ea"/>
              </a:endParaRPr>
            </a:p>
            <a:p>
              <a:pPr algn="l">
                <a:lnSpc>
                  <a:spcPct val="200000"/>
                </a:lnSpc>
              </a:pPr>
              <a:r>
                <a:rPr lang="ko-KR" altLang="en-US" sz="800" dirty="0">
                  <a:latin typeface="+mn-ea"/>
                </a:rPr>
                <a:t>휴대폰번호       </a:t>
              </a:r>
              <a:r>
                <a:rPr lang="en-US" altLang="ko-KR" sz="800" dirty="0">
                  <a:latin typeface="+mn-ea"/>
                </a:rPr>
                <a:t>010-1234-5678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68149A69-2215-6C0D-EE27-3F52840EC721}"/>
                </a:ext>
              </a:extLst>
            </p:cNvPr>
            <p:cNvSpPr/>
            <p:nvPr/>
          </p:nvSpPr>
          <p:spPr>
            <a:xfrm>
              <a:off x="3289075" y="4173649"/>
              <a:ext cx="1472918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>
                  <a:solidFill>
                    <a:schemeClr val="bg1"/>
                  </a:solidFill>
                  <a:latin typeface="+mn-ea"/>
                </a:rPr>
                <a:t>분양고객 전환하기</a:t>
              </a:r>
              <a:endParaRPr lang="ko-KR" altLang="en-US" sz="1000" dirty="0">
                <a:solidFill>
                  <a:schemeClr val="bg1"/>
                </a:solidFill>
                <a:latin typeface="+mn-ea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AFD3EDA4-7863-271F-881F-026B6C4296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4910755"/>
              </p:ext>
            </p:extLst>
          </p:nvPr>
        </p:nvGraphicFramePr>
        <p:xfrm>
          <a:off x="7931425" y="705659"/>
          <a:ext cx="1943281" cy="23019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정보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계약자명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휴대폰번호 노출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분양고객 전환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버튼 클릭 시 분양고객일 경우 바로 전환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Alert</a:t>
                      </a:r>
                      <a:r>
                        <a:rPr lang="ko-KR" altLang="en-US" sz="800" dirty="0">
                          <a:latin typeface="+mn-ea"/>
                        </a:rPr>
                        <a:t> </a:t>
                      </a:r>
                      <a:r>
                        <a:rPr lang="en-US" altLang="ko-KR" sz="800" dirty="0">
                          <a:latin typeface="+mn-ea"/>
                        </a:rPr>
                        <a:t>message 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분양고객이 아닐 경우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(as-is </a:t>
                      </a:r>
                      <a:r>
                        <a:rPr lang="ko-KR" altLang="en-US" sz="800" dirty="0">
                          <a:latin typeface="+mn-ea"/>
                        </a:rPr>
                        <a:t>메시지 동일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</a:endParaRPr>
                    </a:p>
                    <a:p>
                      <a:pPr algn="l"/>
                      <a:r>
                        <a:rPr lang="ko-KR" altLang="en-US" sz="800" dirty="0" err="1">
                          <a:latin typeface="+mn-ea"/>
                        </a:rPr>
                        <a:t>김금호님은</a:t>
                      </a:r>
                      <a:r>
                        <a:rPr lang="ko-KR" altLang="en-US" sz="800" dirty="0">
                          <a:latin typeface="+mn-ea"/>
                        </a:rPr>
                        <a:t> 금호 아테라 분양고객이 아닙니다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  <a:p>
                      <a:pPr algn="l"/>
                      <a:r>
                        <a:rPr lang="ko-KR" altLang="en-US" sz="800" dirty="0">
                          <a:latin typeface="+mn-ea"/>
                        </a:rPr>
                        <a:t>만약 분양을 받으신 </a:t>
                      </a:r>
                      <a:r>
                        <a:rPr lang="ko-KR" altLang="en-US" sz="800" dirty="0" err="1">
                          <a:latin typeface="+mn-ea"/>
                        </a:rPr>
                        <a:t>고객인데도</a:t>
                      </a:r>
                      <a:r>
                        <a:rPr lang="ko-KR" altLang="en-US" sz="800" dirty="0">
                          <a:latin typeface="+mn-ea"/>
                        </a:rPr>
                        <a:t> 인증이 되지 않으셨다면 담당영업소로 문의해 주시기 바랍니다</a:t>
                      </a:r>
                      <a:r>
                        <a:rPr lang="en-US" altLang="ko-KR" sz="800" dirty="0">
                          <a:latin typeface="+mn-ea"/>
                        </a:rPr>
                        <a:t>.</a:t>
                      </a:r>
                    </a:p>
                    <a:p>
                      <a:pPr algn="l"/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분양고객이 맞을 경우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800" dirty="0">
                          <a:latin typeface="+mn-ea"/>
                        </a:rPr>
                        <a:t>(as-is </a:t>
                      </a:r>
                      <a:r>
                        <a:rPr lang="ko-KR" altLang="en-US" sz="800" dirty="0">
                          <a:latin typeface="+mn-ea"/>
                        </a:rPr>
                        <a:t>메시지 동일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D4EE2254-0BB2-FA58-B4CC-1DA65362A815}"/>
              </a:ext>
            </a:extLst>
          </p:cNvPr>
          <p:cNvSpPr/>
          <p:nvPr/>
        </p:nvSpPr>
        <p:spPr>
          <a:xfrm>
            <a:off x="3136007" y="4076650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1C07DC8E-D33C-D9A9-64B9-EA0A8B47AFBD}"/>
              </a:ext>
            </a:extLst>
          </p:cNvPr>
          <p:cNvSpPr/>
          <p:nvPr/>
        </p:nvSpPr>
        <p:spPr>
          <a:xfrm>
            <a:off x="2868945" y="3274032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83063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CC5152FE-3203-E496-26D4-5527B63D7FB4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596900" y="1972841"/>
          <a:ext cx="6769100" cy="10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1079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548021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회원구분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분양회원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계약자명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김금호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입주단지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/>
                        <a:t>한남더힐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 err="1"/>
                        <a:t>차현장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101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/0501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304679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호수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</a:t>
                      </a:r>
                      <a:r>
                        <a:rPr lang="ko-KR" altLang="en-US" sz="800" dirty="0"/>
                        <a:t>동 </a:t>
                      </a:r>
                      <a:r>
                        <a:rPr lang="en-US" altLang="ko-KR" sz="800" dirty="0"/>
                        <a:t>0501</a:t>
                      </a:r>
                      <a:r>
                        <a:rPr lang="ko-KR" altLang="en-US" sz="800" dirty="0"/>
                        <a:t>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5588359"/>
                  </a:ext>
                </a:extLst>
              </a:tr>
            </a:tbl>
          </a:graphicData>
        </a:graphic>
      </p:graphicFrame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558725" cy="215444"/>
            <a:chOff x="1198313" y="721776"/>
            <a:chExt cx="7558725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4366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마이 아테라 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1794042" y="951533"/>
            <a:ext cx="85030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마이 아테라 정보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562EFB-8D80-3D54-AF29-F62990F53572}"/>
              </a:ext>
            </a:extLst>
          </p:cNvPr>
          <p:cNvSpPr txBox="1"/>
          <p:nvPr/>
        </p:nvSpPr>
        <p:spPr>
          <a:xfrm>
            <a:off x="596900" y="1693212"/>
            <a:ext cx="7681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ko-KR" altLang="en-US" sz="800" b="1" dirty="0">
                <a:latin typeface="+mn-ea"/>
              </a:rPr>
              <a:t>계약정보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7EC886-B546-83D2-65FB-562F5DEA112F}"/>
              </a:ext>
            </a:extLst>
          </p:cNvPr>
          <p:cNvSpPr txBox="1"/>
          <p:nvPr/>
        </p:nvSpPr>
        <p:spPr>
          <a:xfrm>
            <a:off x="596900" y="3177645"/>
            <a:ext cx="7681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ko-KR" altLang="en-US" sz="800" b="1" dirty="0">
                <a:latin typeface="+mn-ea"/>
              </a:rPr>
              <a:t>회원정보</a:t>
            </a:r>
          </a:p>
        </p:txBody>
      </p:sp>
      <p:graphicFrame>
        <p:nvGraphicFramePr>
          <p:cNvPr id="20" name="표 17">
            <a:extLst>
              <a:ext uri="{FF2B5EF4-FFF2-40B4-BE49-F238E27FC236}">
                <a16:creationId xmlns:a16="http://schemas.microsoft.com/office/drawing/2014/main" id="{88C10379-B90F-CBE7-2A8C-8EF09043FE0D}"/>
              </a:ext>
            </a:extLst>
          </p:cNvPr>
          <p:cNvGraphicFramePr>
            <a:graphicFrameLocks/>
          </p:cNvGraphicFramePr>
          <p:nvPr/>
        </p:nvGraphicFramePr>
        <p:xfrm>
          <a:off x="596900" y="3429000"/>
          <a:ext cx="6769102" cy="1922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2175081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  <a:gridCol w="1163290">
                  <a:extLst>
                    <a:ext uri="{9D8B030D-6E8A-4147-A177-3AD203B41FA5}">
                      <a16:colId xmlns:a16="http://schemas.microsoft.com/office/drawing/2014/main" val="2945981602"/>
                    </a:ext>
                  </a:extLst>
                </a:gridCol>
                <a:gridCol w="2225884">
                  <a:extLst>
                    <a:ext uri="{9D8B030D-6E8A-4147-A177-3AD203B41FA5}">
                      <a16:colId xmlns:a16="http://schemas.microsoft.com/office/drawing/2014/main" val="3904099965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김금호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아이디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kumho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비밀번호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핸드폰 번호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134414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이메일 주소 </a:t>
                      </a:r>
                      <a:r>
                        <a:rPr lang="en-US" altLang="ko-KR" sz="8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6290733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정보수신여부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348926"/>
                  </a:ext>
                </a:extLst>
              </a:tr>
              <a:tr h="5752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주소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29904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68CEAF59-D394-7189-968C-7F7631027125}"/>
              </a:ext>
            </a:extLst>
          </p:cNvPr>
          <p:cNvSpPr txBox="1"/>
          <p:nvPr/>
        </p:nvSpPr>
        <p:spPr>
          <a:xfrm>
            <a:off x="6482425" y="3187124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*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필수 입력사항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2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49A9456-5706-E3A7-2FE5-ABEF283D326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58484" y="3984610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5" name="Text Box">
              <a:extLst>
                <a:ext uri="{FF2B5EF4-FFF2-40B4-BE49-F238E27FC236}">
                  <a16:creationId xmlns:a16="http://schemas.microsoft.com/office/drawing/2014/main" id="{7BBC5BA3-2771-F856-4250-DE6CC4F41DDD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010</a:t>
              </a:r>
            </a:p>
          </p:txBody>
        </p:sp>
        <p:sp>
          <p:nvSpPr>
            <p:cNvPr id="2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65561BA-4EF8-023A-C689-B3569F85AEB0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8" name="Text Box">
            <a:extLst>
              <a:ext uri="{FF2B5EF4-FFF2-40B4-BE49-F238E27FC236}">
                <a16:creationId xmlns:a16="http://schemas.microsoft.com/office/drawing/2014/main" id="{198B136A-C367-0794-6CB1-F32F074666D7}"/>
              </a:ext>
            </a:extLst>
          </p:cNvPr>
          <p:cNvSpPr/>
          <p:nvPr/>
        </p:nvSpPr>
        <p:spPr>
          <a:xfrm>
            <a:off x="2917975" y="3984610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1234</a:t>
            </a:r>
          </a:p>
        </p:txBody>
      </p:sp>
      <p:sp>
        <p:nvSpPr>
          <p:cNvPr id="31" name="Text Box">
            <a:extLst>
              <a:ext uri="{FF2B5EF4-FFF2-40B4-BE49-F238E27FC236}">
                <a16:creationId xmlns:a16="http://schemas.microsoft.com/office/drawing/2014/main" id="{9B7AD043-2D58-04B6-5EF7-B2AC2AADD4C5}"/>
              </a:ext>
            </a:extLst>
          </p:cNvPr>
          <p:cNvSpPr/>
          <p:nvPr/>
        </p:nvSpPr>
        <p:spPr>
          <a:xfrm>
            <a:off x="3956820" y="3984610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5678</a:t>
            </a:r>
          </a:p>
        </p:txBody>
      </p:sp>
      <p:sp>
        <p:nvSpPr>
          <p:cNvPr id="34" name="Text Box">
            <a:extLst>
              <a:ext uri="{FF2B5EF4-FFF2-40B4-BE49-F238E27FC236}">
                <a16:creationId xmlns:a16="http://schemas.microsoft.com/office/drawing/2014/main" id="{E90035AF-90FD-10A3-7D7D-F4A2ECFF40C1}"/>
              </a:ext>
            </a:extLst>
          </p:cNvPr>
          <p:cNvSpPr/>
          <p:nvPr/>
        </p:nvSpPr>
        <p:spPr>
          <a:xfrm>
            <a:off x="1858484" y="4262415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kumho</a:t>
            </a:r>
          </a:p>
        </p:txBody>
      </p:sp>
      <p:sp>
        <p:nvSpPr>
          <p:cNvPr id="36" name="Text Box">
            <a:extLst>
              <a:ext uri="{FF2B5EF4-FFF2-40B4-BE49-F238E27FC236}">
                <a16:creationId xmlns:a16="http://schemas.microsoft.com/office/drawing/2014/main" id="{87F05B28-A529-5035-21C3-17588FBDEAA7}"/>
              </a:ext>
            </a:extLst>
          </p:cNvPr>
          <p:cNvSpPr/>
          <p:nvPr/>
        </p:nvSpPr>
        <p:spPr>
          <a:xfrm>
            <a:off x="2917975" y="4262415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naver.com</a:t>
            </a:r>
          </a:p>
        </p:txBody>
      </p:sp>
      <p:grpSp>
        <p:nvGrpSpPr>
          <p:cNvPr id="4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17B8A799-005C-493D-34F9-75162BB9B3C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956820" y="4262415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42" name="Text Box">
              <a:extLst>
                <a:ext uri="{FF2B5EF4-FFF2-40B4-BE49-F238E27FC236}">
                  <a16:creationId xmlns:a16="http://schemas.microsoft.com/office/drawing/2014/main" id="{DCF4928A-F67D-3568-C44C-C9F8E5D49E2E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naver.com</a:t>
              </a:r>
            </a:p>
          </p:txBody>
        </p:sp>
        <p:sp>
          <p:nvSpPr>
            <p:cNvPr id="4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73C7682-0919-080C-B730-8C1D4F5C6871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9BEC0C2-EF0B-5722-D567-DDEFCF48B00A}"/>
              </a:ext>
            </a:extLst>
          </p:cNvPr>
          <p:cNvSpPr txBox="1"/>
          <p:nvPr/>
        </p:nvSpPr>
        <p:spPr>
          <a:xfrm>
            <a:off x="2720121" y="3977655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7BBCC6-06F5-D494-502D-A0D4B841DC58}"/>
              </a:ext>
            </a:extLst>
          </p:cNvPr>
          <p:cNvSpPr txBox="1"/>
          <p:nvPr/>
        </p:nvSpPr>
        <p:spPr>
          <a:xfrm>
            <a:off x="3769289" y="3977655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F3ADA1-FE2F-F46F-ADAD-25B5120D6446}"/>
              </a:ext>
            </a:extLst>
          </p:cNvPr>
          <p:cNvSpPr txBox="1"/>
          <p:nvPr/>
        </p:nvSpPr>
        <p:spPr>
          <a:xfrm>
            <a:off x="2693066" y="4265561"/>
            <a:ext cx="285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@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0FCEE864-AEB5-8915-F501-8DC3A446256D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858484" y="4551042"/>
            <a:ext cx="587065" cy="196977"/>
            <a:chOff x="554563" y="2599933"/>
            <a:chExt cx="587065" cy="196977"/>
          </a:xfrm>
        </p:grpSpPr>
        <p:sp>
          <p:nvSpPr>
            <p:cNvPr id="48" name="Box">
              <a:extLst>
                <a:ext uri="{FF2B5EF4-FFF2-40B4-BE49-F238E27FC236}">
                  <a16:creationId xmlns:a16="http://schemas.microsoft.com/office/drawing/2014/main" id="{87C8CC0F-981D-1A3E-5EA8-8ED7AC8F5C7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Label">
              <a:extLst>
                <a:ext uri="{FF2B5EF4-FFF2-40B4-BE49-F238E27FC236}">
                  <a16:creationId xmlns:a16="http://schemas.microsoft.com/office/drawing/2014/main" id="{62ED43D4-72F4-4572-03F5-B3CC531F198F}"/>
                </a:ext>
              </a:extLst>
            </p:cNvPr>
            <p:cNvSpPr txBox="1"/>
            <p:nvPr/>
          </p:nvSpPr>
          <p:spPr>
            <a:xfrm>
              <a:off x="686119" y="2599933"/>
              <a:ext cx="455509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이메일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Check" hidden="1">
              <a:extLst>
                <a:ext uri="{FF2B5EF4-FFF2-40B4-BE49-F238E27FC236}">
                  <a16:creationId xmlns:a16="http://schemas.microsoft.com/office/drawing/2014/main" id="{0A8461C0-7690-8879-DDC1-D0EEF7B259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1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47F59AA9-69D3-ACF1-88DC-CB08062AC8D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624442" y="4551042"/>
            <a:ext cx="1053540" cy="196977"/>
            <a:chOff x="554563" y="2599933"/>
            <a:chExt cx="1053540" cy="196977"/>
          </a:xfrm>
        </p:grpSpPr>
        <p:sp>
          <p:nvSpPr>
            <p:cNvPr id="52" name="Box">
              <a:extLst>
                <a:ext uri="{FF2B5EF4-FFF2-40B4-BE49-F238E27FC236}">
                  <a16:creationId xmlns:a16="http://schemas.microsoft.com/office/drawing/2014/main" id="{157B9397-5577-8297-6821-DE22849A5F56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Label">
              <a:extLst>
                <a:ext uri="{FF2B5EF4-FFF2-40B4-BE49-F238E27FC236}">
                  <a16:creationId xmlns:a16="http://schemas.microsoft.com/office/drawing/2014/main" id="{59A2A2C1-356B-6B11-FCDC-1AF10E689B73}"/>
                </a:ext>
              </a:extLst>
            </p:cNvPr>
            <p:cNvSpPr txBox="1"/>
            <p:nvPr/>
          </p:nvSpPr>
          <p:spPr>
            <a:xfrm>
              <a:off x="686119" y="2599933"/>
              <a:ext cx="921984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SMS(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문자메시지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Check" hidden="1">
              <a:extLst>
                <a:ext uri="{FF2B5EF4-FFF2-40B4-BE49-F238E27FC236}">
                  <a16:creationId xmlns:a16="http://schemas.microsoft.com/office/drawing/2014/main" id="{5A6EE84A-C2FD-A36B-DFA8-870E21F3C7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786E2795-A8DE-4314-2400-2D7C0EE541F6}"/>
              </a:ext>
            </a:extLst>
          </p:cNvPr>
          <p:cNvSpPr txBox="1"/>
          <p:nvPr/>
        </p:nvSpPr>
        <p:spPr>
          <a:xfrm>
            <a:off x="3769289" y="4533265"/>
            <a:ext cx="2787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아테라에서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제공하는 정보를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받아보실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b="1" dirty="0">
              <a:latin typeface="+mn-ea"/>
            </a:endParaRPr>
          </a:p>
        </p:txBody>
      </p:sp>
      <p:sp>
        <p:nvSpPr>
          <p:cNvPr id="56" name="Text Box">
            <a:extLst>
              <a:ext uri="{FF2B5EF4-FFF2-40B4-BE49-F238E27FC236}">
                <a16:creationId xmlns:a16="http://schemas.microsoft.com/office/drawing/2014/main" id="{72DA4334-6840-31E6-8032-CBFC830F3F0C}"/>
              </a:ext>
            </a:extLst>
          </p:cNvPr>
          <p:cNvSpPr/>
          <p:nvPr/>
        </p:nvSpPr>
        <p:spPr>
          <a:xfrm>
            <a:off x="1858484" y="4811203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7" name="Text Box">
            <a:extLst>
              <a:ext uri="{FF2B5EF4-FFF2-40B4-BE49-F238E27FC236}">
                <a16:creationId xmlns:a16="http://schemas.microsoft.com/office/drawing/2014/main" id="{0D4BC962-071D-9625-CDF1-F1D38AC31F0A}"/>
              </a:ext>
            </a:extLst>
          </p:cNvPr>
          <p:cNvSpPr/>
          <p:nvPr/>
        </p:nvSpPr>
        <p:spPr>
          <a:xfrm>
            <a:off x="2826446" y="4811203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우편번호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8" name="Text Box">
            <a:extLst>
              <a:ext uri="{FF2B5EF4-FFF2-40B4-BE49-F238E27FC236}">
                <a16:creationId xmlns:a16="http://schemas.microsoft.com/office/drawing/2014/main" id="{EDB8E49A-A868-CF52-0498-5FD1DFC80350}"/>
              </a:ext>
            </a:extLst>
          </p:cNvPr>
          <p:cNvSpPr/>
          <p:nvPr/>
        </p:nvSpPr>
        <p:spPr>
          <a:xfrm>
            <a:off x="1858484" y="5075967"/>
            <a:ext cx="272974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9" name="Text Box">
            <a:extLst>
              <a:ext uri="{FF2B5EF4-FFF2-40B4-BE49-F238E27FC236}">
                <a16:creationId xmlns:a16="http://schemas.microsoft.com/office/drawing/2014/main" id="{CCD8CB96-8697-2B1C-4493-589E1EB09550}"/>
              </a:ext>
            </a:extLst>
          </p:cNvPr>
          <p:cNvSpPr/>
          <p:nvPr/>
        </p:nvSpPr>
        <p:spPr>
          <a:xfrm>
            <a:off x="4612242" y="5075967"/>
            <a:ext cx="272974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8BC2F33-2AE6-22CF-7157-EA402021011D}"/>
              </a:ext>
            </a:extLst>
          </p:cNvPr>
          <p:cNvSpPr txBox="1"/>
          <p:nvPr/>
        </p:nvSpPr>
        <p:spPr>
          <a:xfrm>
            <a:off x="2989427" y="1747569"/>
            <a:ext cx="4408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분양 계약정보를 수정하시려면 각 사업소에서 본인 확인 절차를 거친 후 변경이 가능합니다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b="1" dirty="0">
              <a:latin typeface="+mn-ea"/>
            </a:endParaRPr>
          </a:p>
        </p:txBody>
      </p: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9160927-8073-AFF3-DBF6-4DA656870830}"/>
              </a:ext>
            </a:extLst>
          </p:cNvPr>
          <p:cNvGrpSpPr/>
          <p:nvPr/>
        </p:nvGrpSpPr>
        <p:grpSpPr>
          <a:xfrm>
            <a:off x="3234274" y="5496561"/>
            <a:ext cx="1785481" cy="243809"/>
            <a:chOff x="2946465" y="6400060"/>
            <a:chExt cx="1949929" cy="313386"/>
          </a:xfrm>
        </p:grpSpPr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0077B4D7-C9A0-B356-F914-59A2D0CFDD13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11CE3428-5047-99EC-8F62-50E394E8DCA9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+mn-ea"/>
                </a:rPr>
                <a:t>수정</a:t>
              </a:r>
              <a:endParaRPr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41425F62-582F-7BDE-BE4A-8F72109A8DC8}"/>
              </a:ext>
            </a:extLst>
          </p:cNvPr>
          <p:cNvSpPr/>
          <p:nvPr/>
        </p:nvSpPr>
        <p:spPr>
          <a:xfrm>
            <a:off x="596900" y="5486080"/>
            <a:ext cx="883146" cy="24380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회원탈퇴</a:t>
            </a:r>
          </a:p>
        </p:txBody>
      </p:sp>
      <p:sp>
        <p:nvSpPr>
          <p:cNvPr id="11" name="Text Box">
            <a:extLst>
              <a:ext uri="{FF2B5EF4-FFF2-40B4-BE49-F238E27FC236}">
                <a16:creationId xmlns:a16="http://schemas.microsoft.com/office/drawing/2014/main" id="{C5D06E4B-ED13-5113-2F27-4744AFD1AEF1}"/>
              </a:ext>
            </a:extLst>
          </p:cNvPr>
          <p:cNvSpPr/>
          <p:nvPr/>
        </p:nvSpPr>
        <p:spPr>
          <a:xfrm>
            <a:off x="6449754" y="3719963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비밀번호 변경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Box">
            <a:extLst>
              <a:ext uri="{FF2B5EF4-FFF2-40B4-BE49-F238E27FC236}">
                <a16:creationId xmlns:a16="http://schemas.microsoft.com/office/drawing/2014/main" id="{0F80DE3B-6728-4F8B-5A82-8980A8B36BE7}"/>
              </a:ext>
            </a:extLst>
          </p:cNvPr>
          <p:cNvSpPr/>
          <p:nvPr/>
        </p:nvSpPr>
        <p:spPr>
          <a:xfrm>
            <a:off x="5163260" y="3722385"/>
            <a:ext cx="1260373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D8457D5-10EA-53AF-204B-C5A27ECC26BC}"/>
              </a:ext>
            </a:extLst>
          </p:cNvPr>
          <p:cNvGrpSpPr/>
          <p:nvPr/>
        </p:nvGrpSpPr>
        <p:grpSpPr>
          <a:xfrm>
            <a:off x="6528391" y="1003998"/>
            <a:ext cx="1345880" cy="335075"/>
            <a:chOff x="6528391" y="1015275"/>
            <a:chExt cx="1345880" cy="335075"/>
          </a:xfrm>
        </p:grpSpPr>
        <p:sp>
          <p:nvSpPr>
            <p:cNvPr id="15" name="사각형: 모서리가 접힌 도형 14">
              <a:extLst>
                <a:ext uri="{FF2B5EF4-FFF2-40B4-BE49-F238E27FC236}">
                  <a16:creationId xmlns:a16="http://schemas.microsoft.com/office/drawing/2014/main" id="{091580C1-91D5-BE45-57A0-E49D304C20D4}"/>
                </a:ext>
              </a:extLst>
            </p:cNvPr>
            <p:cNvSpPr/>
            <p:nvPr/>
          </p:nvSpPr>
          <p:spPr>
            <a:xfrm>
              <a:off x="6528391" y="1015275"/>
              <a:ext cx="1345880" cy="335075"/>
            </a:xfrm>
            <a:prstGeom prst="foldedCorner">
              <a:avLst>
                <a:gd name="adj" fmla="val 404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B3B00F9-1CC4-7050-4079-0F32097E5500}"/>
                </a:ext>
              </a:extLst>
            </p:cNvPr>
            <p:cNvSpPr txBox="1"/>
            <p:nvPr/>
          </p:nvSpPr>
          <p:spPr>
            <a:xfrm>
              <a:off x="6549657" y="1056515"/>
              <a:ext cx="99899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분양고객 화면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9EDB9E-929C-3FD2-91ED-385A9C2721C2}"/>
              </a:ext>
            </a:extLst>
          </p:cNvPr>
          <p:cNvSpPr/>
          <p:nvPr/>
        </p:nvSpPr>
        <p:spPr>
          <a:xfrm>
            <a:off x="39467" y="477919"/>
            <a:ext cx="7900131" cy="61118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A69527-047E-CADF-C458-2CBE7C39E149}"/>
              </a:ext>
            </a:extLst>
          </p:cNvPr>
          <p:cNvGrpSpPr/>
          <p:nvPr/>
        </p:nvGrpSpPr>
        <p:grpSpPr>
          <a:xfrm>
            <a:off x="2653280" y="1969476"/>
            <a:ext cx="2892091" cy="3693619"/>
            <a:chOff x="1282344" y="1969476"/>
            <a:chExt cx="2892091" cy="369361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A0BA5C5-B177-7E44-B260-C9F9244F2BF1}"/>
                </a:ext>
              </a:extLst>
            </p:cNvPr>
            <p:cNvSpPr/>
            <p:nvPr/>
          </p:nvSpPr>
          <p:spPr>
            <a:xfrm>
              <a:off x="1282344" y="1969476"/>
              <a:ext cx="2892091" cy="3693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9097D81-038B-753C-3050-5BBB84B0B8AF}"/>
                </a:ext>
              </a:extLst>
            </p:cNvPr>
            <p:cNvSpPr/>
            <p:nvPr/>
          </p:nvSpPr>
          <p:spPr>
            <a:xfrm>
              <a:off x="1282344" y="1970997"/>
              <a:ext cx="2892091" cy="450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7ABD0EF-63C8-75CF-A5DD-A22FC735AC66}"/>
                </a:ext>
              </a:extLst>
            </p:cNvPr>
            <p:cNvSpPr txBox="1"/>
            <p:nvPr/>
          </p:nvSpPr>
          <p:spPr>
            <a:xfrm>
              <a:off x="1392366" y="2089264"/>
              <a:ext cx="917239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비밀번호 변경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458ACDC9-D5F3-AF89-ACB8-386F524CD37E}"/>
                </a:ext>
              </a:extLst>
            </p:cNvPr>
            <p:cNvGrpSpPr/>
            <p:nvPr/>
          </p:nvGrpSpPr>
          <p:grpSpPr>
            <a:xfrm>
              <a:off x="3836006" y="2116184"/>
              <a:ext cx="159627" cy="159627"/>
              <a:chOff x="6020875" y="2089264"/>
              <a:chExt cx="159627" cy="159627"/>
            </a:xfrm>
          </p:grpSpPr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B061D83F-9AE7-9396-1A7B-7950DC0E4619}"/>
                  </a:ext>
                </a:extLst>
              </p:cNvPr>
              <p:cNvCxnSpPr/>
              <p:nvPr/>
            </p:nvCxnSpPr>
            <p:spPr>
              <a:xfrm flipH="1">
                <a:off x="6020875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BD934212-2931-0516-39BD-D7810AFF6A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0875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CDBE71D-F570-5481-12D2-5DD9A3DC2E8B}"/>
                </a:ext>
              </a:extLst>
            </p:cNvPr>
            <p:cNvSpPr txBox="1"/>
            <p:nvPr/>
          </p:nvSpPr>
          <p:spPr>
            <a:xfrm>
              <a:off x="1366227" y="2573780"/>
              <a:ext cx="2751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900" b="0" i="0" dirty="0">
                  <a:solidFill>
                    <a:srgbClr val="666666"/>
                  </a:solidFill>
                  <a:effectLst/>
                  <a:latin typeface="맑은 고딕" panose="020B0503020000020004" pitchFamily="50" charset="-127"/>
                </a:rPr>
                <a:t>현재 비밀번호를 입력 한 후 새로 사용할 비밀번호를 입력해 주십시오</a:t>
              </a:r>
              <a:r>
                <a:rPr lang="en-US" altLang="ko-KR" sz="900" b="0" i="0" dirty="0">
                  <a:solidFill>
                    <a:srgbClr val="666666"/>
                  </a:solidFill>
                  <a:effectLst/>
                  <a:latin typeface="맑은 고딕" panose="020B0503020000020004" pitchFamily="50" charset="-127"/>
                </a:rPr>
                <a:t>.</a:t>
              </a:r>
              <a:endParaRPr lang="ko-KR" altLang="en-US" sz="900" b="1" dirty="0">
                <a:latin typeface="+mn-ea"/>
              </a:endParaRP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7E0A0BB-9631-4E35-2F71-6ABA83ED980E}"/>
              </a:ext>
            </a:extLst>
          </p:cNvPr>
          <p:cNvGrpSpPr/>
          <p:nvPr/>
        </p:nvGrpSpPr>
        <p:grpSpPr>
          <a:xfrm>
            <a:off x="2836748" y="2964123"/>
            <a:ext cx="2606247" cy="803365"/>
            <a:chOff x="2763302" y="2964123"/>
            <a:chExt cx="2606247" cy="803365"/>
          </a:xfrm>
        </p:grpSpPr>
        <p:sp>
          <p:nvSpPr>
            <p:cNvPr id="66" name="Text Box">
              <a:extLst>
                <a:ext uri="{FF2B5EF4-FFF2-40B4-BE49-F238E27FC236}">
                  <a16:creationId xmlns:a16="http://schemas.microsoft.com/office/drawing/2014/main" id="{F30B18D3-E3AD-FB55-BF4F-868E8B862CF9}"/>
                </a:ext>
              </a:extLst>
            </p:cNvPr>
            <p:cNvSpPr/>
            <p:nvPr/>
          </p:nvSpPr>
          <p:spPr>
            <a:xfrm>
              <a:off x="3752495" y="3046718"/>
              <a:ext cx="1617054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65D0A58-0FEE-57FE-6C11-706465CAFA6F}"/>
                </a:ext>
              </a:extLst>
            </p:cNvPr>
            <p:cNvSpPr txBox="1"/>
            <p:nvPr/>
          </p:nvSpPr>
          <p:spPr>
            <a:xfrm>
              <a:off x="2763302" y="2964123"/>
              <a:ext cx="976549" cy="7918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ko-KR" altLang="en-US" sz="800" dirty="0">
                  <a:latin typeface="+mn-ea"/>
                </a:rPr>
                <a:t>현재 비밀번호</a:t>
              </a:r>
              <a:endParaRPr lang="en-US" altLang="ko-KR" sz="800" dirty="0">
                <a:latin typeface="+mn-ea"/>
              </a:endParaRPr>
            </a:p>
            <a:p>
              <a:pPr algn="l">
                <a:lnSpc>
                  <a:spcPct val="200000"/>
                </a:lnSpc>
              </a:pPr>
              <a:r>
                <a:rPr lang="ko-KR" altLang="en-US" sz="800" dirty="0">
                  <a:latin typeface="+mn-ea"/>
                </a:rPr>
                <a:t>새 비밀번호</a:t>
              </a:r>
              <a:endParaRPr lang="en-US" altLang="ko-KR" sz="800" dirty="0">
                <a:latin typeface="+mn-ea"/>
              </a:endParaRPr>
            </a:p>
            <a:p>
              <a:pPr algn="l">
                <a:lnSpc>
                  <a:spcPct val="200000"/>
                </a:lnSpc>
              </a:pPr>
              <a:r>
                <a:rPr lang="ko-KR" altLang="en-US" sz="800" dirty="0">
                  <a:latin typeface="+mn-ea"/>
                </a:rPr>
                <a:t>새 비밀번호 확인</a:t>
              </a:r>
            </a:p>
          </p:txBody>
        </p:sp>
        <p:sp>
          <p:nvSpPr>
            <p:cNvPr id="68" name="Text Box">
              <a:extLst>
                <a:ext uri="{FF2B5EF4-FFF2-40B4-BE49-F238E27FC236}">
                  <a16:creationId xmlns:a16="http://schemas.microsoft.com/office/drawing/2014/main" id="{B8D58C1E-90B3-5A8C-D113-C62A67E57DE7}"/>
                </a:ext>
              </a:extLst>
            </p:cNvPr>
            <p:cNvSpPr/>
            <p:nvPr/>
          </p:nvSpPr>
          <p:spPr>
            <a:xfrm>
              <a:off x="3752495" y="3289716"/>
              <a:ext cx="1617054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Text Box">
              <a:extLst>
                <a:ext uri="{FF2B5EF4-FFF2-40B4-BE49-F238E27FC236}">
                  <a16:creationId xmlns:a16="http://schemas.microsoft.com/office/drawing/2014/main" id="{A042877A-AD0C-3FD2-8DEB-E2B1D4E28C3E}"/>
                </a:ext>
              </a:extLst>
            </p:cNvPr>
            <p:cNvSpPr/>
            <p:nvPr/>
          </p:nvSpPr>
          <p:spPr>
            <a:xfrm>
              <a:off x="3752495" y="3541785"/>
              <a:ext cx="1617054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35F8840-EFA5-6C57-C2D9-0F2A715EFD7B}"/>
              </a:ext>
            </a:extLst>
          </p:cNvPr>
          <p:cNvSpPr/>
          <p:nvPr/>
        </p:nvSpPr>
        <p:spPr>
          <a:xfrm>
            <a:off x="2748611" y="3961055"/>
            <a:ext cx="2694384" cy="12599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CE59775-6AE8-8B7C-3EBE-8614E1802F75}"/>
              </a:ext>
            </a:extLst>
          </p:cNvPr>
          <p:cNvSpPr txBox="1"/>
          <p:nvPr/>
        </p:nvSpPr>
        <p:spPr>
          <a:xfrm>
            <a:off x="2771114" y="3989136"/>
            <a:ext cx="27297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effectLst/>
                <a:latin typeface="맑은 고딕" panose="020B0503020000020004" pitchFamily="50" charset="-127"/>
              </a:rPr>
              <a:t>8~16</a:t>
            </a:r>
            <a:r>
              <a:rPr lang="ko-KR" altLang="en-US" sz="800" b="0" i="0" dirty="0">
                <a:effectLst/>
                <a:latin typeface="맑은 고딕" panose="020B0503020000020004" pitchFamily="50" charset="-127"/>
              </a:rPr>
              <a:t>자의 영문</a:t>
            </a:r>
            <a:r>
              <a:rPr lang="en-US" altLang="ko-KR" sz="800" b="0" i="0" dirty="0"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effectLst/>
                <a:latin typeface="맑은 고딕" panose="020B0503020000020004" pitchFamily="50" charset="-127"/>
              </a:rPr>
              <a:t>숫자</a:t>
            </a:r>
            <a:r>
              <a:rPr lang="en-US" altLang="ko-KR" sz="800" b="0" i="0" dirty="0"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effectLst/>
                <a:latin typeface="맑은 고딕" panose="020B0503020000020004" pitchFamily="50" charset="-127"/>
              </a:rPr>
              <a:t>특수문자의 조합</a:t>
            </a:r>
            <a:endParaRPr lang="en-US" altLang="ko-KR" sz="800" b="0" i="0" dirty="0">
              <a:effectLst/>
              <a:latin typeface="맑은 고딕" panose="020B0503020000020004" pitchFamily="50" charset="-127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effectLst/>
                <a:latin typeface="맑은 고딕" panose="020B0503020000020004" pitchFamily="50" charset="-127"/>
              </a:rPr>
              <a:t>쉬운 비밀번호나 자주 쓰는 사이트의 비밀번호가 같을 경우 도용하기 쉬우므로 주기적으로 변경하셔서 사용하는 것이 좋습니다</a:t>
            </a:r>
            <a:r>
              <a:rPr lang="en-US" altLang="ko-KR" sz="800" b="0" i="0" dirty="0">
                <a:effectLst/>
                <a:latin typeface="맑은 고딕" panose="020B0503020000020004" pitchFamily="50" charset="-127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effectLst/>
                <a:latin typeface="맑은 고딕" panose="020B0503020000020004" pitchFamily="50" charset="-127"/>
              </a:rPr>
              <a:t>아이디와 주민등록번호</a:t>
            </a:r>
            <a:r>
              <a:rPr lang="en-US" altLang="ko-KR" sz="800" b="0" i="0" dirty="0"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effectLst/>
                <a:latin typeface="맑은 고딕" panose="020B0503020000020004" pitchFamily="50" charset="-127"/>
              </a:rPr>
              <a:t>생일</a:t>
            </a:r>
            <a:r>
              <a:rPr lang="en-US" altLang="ko-KR" sz="800" b="0" i="0" dirty="0"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effectLst/>
                <a:latin typeface="맑은 고딕" panose="020B0503020000020004" pitchFamily="50" charset="-127"/>
              </a:rPr>
              <a:t>전화번호 등 개인정보와 관련된 숫자</a:t>
            </a:r>
            <a:r>
              <a:rPr lang="en-US" altLang="ko-KR" sz="800" b="0" i="0" dirty="0"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effectLst/>
                <a:latin typeface="맑은 고딕" panose="020B0503020000020004" pitchFamily="50" charset="-127"/>
              </a:rPr>
              <a:t>연속된 숫자</a:t>
            </a:r>
            <a:r>
              <a:rPr lang="en-US" altLang="ko-KR" sz="800" b="0" i="0" dirty="0"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effectLst/>
                <a:latin typeface="맑은 고딕" panose="020B0503020000020004" pitchFamily="50" charset="-127"/>
              </a:rPr>
              <a:t>반복된 문자 등 다른 사람이 쉽게 알아낼 수 있는 비밀번호는 개인정보 유출의 위험이 높으므로 사용을 자제해 주시기 바랍니다</a:t>
            </a:r>
            <a:r>
              <a:rPr lang="en-US" altLang="ko-KR" sz="800" b="0" i="0" dirty="0">
                <a:effectLst/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A9C749E-C661-8594-A22C-249E57087CFD}"/>
              </a:ext>
            </a:extLst>
          </p:cNvPr>
          <p:cNvGrpSpPr/>
          <p:nvPr/>
        </p:nvGrpSpPr>
        <p:grpSpPr>
          <a:xfrm>
            <a:off x="3234274" y="5314578"/>
            <a:ext cx="1785481" cy="243809"/>
            <a:chOff x="2946465" y="6400060"/>
            <a:chExt cx="1949929" cy="313386"/>
          </a:xfrm>
        </p:grpSpPr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F8729F30-7E26-0401-B839-DBB893AEDA93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77" name="사각형: 둥근 모서리 76">
              <a:extLst>
                <a:ext uri="{FF2B5EF4-FFF2-40B4-BE49-F238E27FC236}">
                  <a16:creationId xmlns:a16="http://schemas.microsoft.com/office/drawing/2014/main" id="{29B95455-FC79-48AB-3CFB-DFA5CCE09F1F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확인</a:t>
              </a:r>
            </a:p>
          </p:txBody>
        </p:sp>
      </p:grpSp>
      <p:graphicFrame>
        <p:nvGraphicFramePr>
          <p:cNvPr id="78" name="표 77">
            <a:extLst>
              <a:ext uri="{FF2B5EF4-FFF2-40B4-BE49-F238E27FC236}">
                <a16:creationId xmlns:a16="http://schemas.microsoft.com/office/drawing/2014/main" id="{09E1E1C3-6029-756C-F6AF-B9CE2655F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296639"/>
              </p:ext>
            </p:extLst>
          </p:nvPr>
        </p:nvGraphicFramePr>
        <p:xfrm>
          <a:off x="7931425" y="705659"/>
          <a:ext cx="1943281" cy="8644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7040450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버튼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취소 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저장 없이 </a:t>
                      </a:r>
                      <a:r>
                        <a:rPr lang="ko-KR" altLang="en-US" sz="800" dirty="0" err="1">
                          <a:latin typeface="+mn-ea"/>
                        </a:rPr>
                        <a:t>팝업창</a:t>
                      </a:r>
                      <a:r>
                        <a:rPr lang="ko-KR" altLang="en-US" sz="800" dirty="0">
                          <a:latin typeface="+mn-ea"/>
                        </a:rPr>
                        <a:t> 닫힘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확인 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변경된 비밀번호 저장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B2C3DEF1-515E-814B-AEEA-F9E8D32056A6}"/>
              </a:ext>
            </a:extLst>
          </p:cNvPr>
          <p:cNvSpPr/>
          <p:nvPr/>
        </p:nvSpPr>
        <p:spPr>
          <a:xfrm>
            <a:off x="3065606" y="5195928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3525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직사각형 93">
            <a:extLst>
              <a:ext uri="{FF2B5EF4-FFF2-40B4-BE49-F238E27FC236}">
                <a16:creationId xmlns:a16="http://schemas.microsoft.com/office/drawing/2014/main" id="{29BFEE12-3A77-F1CF-5B1B-F677DE3F10FD}"/>
              </a:ext>
            </a:extLst>
          </p:cNvPr>
          <p:cNvSpPr/>
          <p:nvPr/>
        </p:nvSpPr>
        <p:spPr>
          <a:xfrm>
            <a:off x="596900" y="1592264"/>
            <a:ext cx="6769100" cy="6815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마이 아테라 정보</a:t>
            </a:r>
          </a:p>
        </p:txBody>
      </p:sp>
      <p:sp>
        <p:nvSpPr>
          <p:cNvPr id="14" name="내용 개체 틀 13">
            <a:extLst>
              <a:ext uri="{FF2B5EF4-FFF2-40B4-BE49-F238E27FC236}">
                <a16:creationId xmlns:a16="http://schemas.microsoft.com/office/drawing/2014/main" id="{946585A8-2991-F310-5EDD-6BEE5CB883D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F14F59-0359-DBC0-B245-9B1EC2061D04}"/>
              </a:ext>
            </a:extLst>
          </p:cNvPr>
          <p:cNvSpPr txBox="1"/>
          <p:nvPr/>
        </p:nvSpPr>
        <p:spPr>
          <a:xfrm>
            <a:off x="596900" y="1668537"/>
            <a:ext cx="676910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금호 어울림 홈페이지를 이용하시면서 </a:t>
            </a:r>
            <a:r>
              <a:rPr lang="ko-KR" altLang="en-US" sz="900" b="1" i="0" dirty="0">
                <a:solidFill>
                  <a:srgbClr val="C21241"/>
                </a:solidFill>
                <a:effectLst/>
                <a:latin typeface="+mn-ea"/>
              </a:rPr>
              <a:t>불편한 점이 많으셨나요</a:t>
            </a:r>
            <a:r>
              <a:rPr lang="en-US" altLang="ko-KR" sz="900" b="1" i="0" dirty="0">
                <a:solidFill>
                  <a:srgbClr val="C21241"/>
                </a:solidFill>
                <a:effectLst/>
                <a:latin typeface="+mn-ea"/>
              </a:rPr>
              <a:t>?</a:t>
            </a:r>
          </a:p>
          <a:p>
            <a:pPr algn="ctr"/>
            <a:endParaRPr lang="en-US" altLang="ko-KR" sz="900" dirty="0">
              <a:solidFill>
                <a:srgbClr val="C21241"/>
              </a:solidFill>
              <a:latin typeface="+mn-ea"/>
            </a:endParaRPr>
          </a:p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고객님께서 그 동안 불편하셨던 점을 알려주시면 적극 반영하여 더 나은 서비스를 제공할 수 있도록 노력하겠습니다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EECACF-192A-28DB-FDDD-1CD3CA843CBA}"/>
              </a:ext>
            </a:extLst>
          </p:cNvPr>
          <p:cNvSpPr txBox="1"/>
          <p:nvPr/>
        </p:nvSpPr>
        <p:spPr>
          <a:xfrm>
            <a:off x="596901" y="2396370"/>
            <a:ext cx="67690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i="0" dirty="0">
                <a:solidFill>
                  <a:srgbClr val="333333"/>
                </a:solidFill>
                <a:effectLst/>
                <a:latin typeface="+mn-ea"/>
              </a:rPr>
              <a:t>회원탈퇴 전 아래 내용을 반드시 확인하시기 바랍니다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sz="800" b="1" dirty="0">
              <a:solidFill>
                <a:srgbClr val="333333"/>
              </a:solidFill>
              <a:latin typeface="+mn-ea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회원탈퇴 시 고객님의 정보는 전자상거래 상에서의 소비자보호 법률에 의거한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"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금호 어울림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"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개인정보보호 정책에 따라 관리됩니다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재가입시는 탈퇴하신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ID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로는 다시 가입하실 수 없습니다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+mn-ea"/>
              </a:rPr>
              <a:t>회원탈퇴 시 분양대금 납부조회 등 분양관련 맞춤 서비스를 비롯한 금호 어울림에서 제공하는 서비스를 정상적으로 이용할 수 없습니다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+mn-ea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BF0EC2-150A-477F-803D-A87F40D13BB3}"/>
              </a:ext>
            </a:extLst>
          </p:cNvPr>
          <p:cNvSpPr txBox="1"/>
          <p:nvPr/>
        </p:nvSpPr>
        <p:spPr>
          <a:xfrm>
            <a:off x="596901" y="3324924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탈퇴사유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3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DD595BE-240A-0CAB-0DFE-1E07C5B640B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931363" y="3641279"/>
            <a:ext cx="1861644" cy="196977"/>
            <a:chOff x="593892" y="1592857"/>
            <a:chExt cx="1861644" cy="196977"/>
          </a:xfrm>
        </p:grpSpPr>
        <p:sp>
          <p:nvSpPr>
            <p:cNvPr id="32" name="Circle">
              <a:extLst>
                <a:ext uri="{FF2B5EF4-FFF2-40B4-BE49-F238E27FC236}">
                  <a16:creationId xmlns:a16="http://schemas.microsoft.com/office/drawing/2014/main" id="{C093D8EC-E23B-F282-BDA1-7EA64D79C6A1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Check" hidden="1">
              <a:extLst>
                <a:ext uri="{FF2B5EF4-FFF2-40B4-BE49-F238E27FC236}">
                  <a16:creationId xmlns:a16="http://schemas.microsoft.com/office/drawing/2014/main" id="{A9154016-ACCE-881F-7A34-E3C911486F51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Label">
              <a:extLst>
                <a:ext uri="{FF2B5EF4-FFF2-40B4-BE49-F238E27FC236}">
                  <a16:creationId xmlns:a16="http://schemas.microsoft.com/office/drawing/2014/main" id="{74960FD0-18F6-C1EE-D4C1-CB6072FD9C4C}"/>
                </a:ext>
              </a:extLst>
            </p:cNvPr>
            <p:cNvSpPr txBox="1"/>
            <p:nvPr/>
          </p:nvSpPr>
          <p:spPr>
            <a:xfrm>
              <a:off x="727242" y="1592857"/>
              <a:ext cx="1728294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관리자의</a:t>
              </a:r>
              <a:r>
                <a: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답변 및 응대에 대한 불만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A68AD251-69E5-1F87-D7C6-CA948BB3FF2F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31363" y="3897203"/>
            <a:ext cx="1759051" cy="196977"/>
            <a:chOff x="593892" y="1592857"/>
            <a:chExt cx="1759051" cy="196977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D905B860-1A86-B69D-FFE2-0E294C307415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Check" hidden="1">
              <a:extLst>
                <a:ext uri="{FF2B5EF4-FFF2-40B4-BE49-F238E27FC236}">
                  <a16:creationId xmlns:a16="http://schemas.microsoft.com/office/drawing/2014/main" id="{94410204-96B8-7271-9E04-F79A9A30DF1C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Label">
              <a:extLst>
                <a:ext uri="{FF2B5EF4-FFF2-40B4-BE49-F238E27FC236}">
                  <a16:creationId xmlns:a16="http://schemas.microsoft.com/office/drawing/2014/main" id="{F503D833-508D-0129-034B-4D28BC358232}"/>
                </a:ext>
              </a:extLst>
            </p:cNvPr>
            <p:cNvSpPr txBox="1"/>
            <p:nvPr/>
          </p:nvSpPr>
          <p:spPr>
            <a:xfrm>
              <a:off x="727242" y="1592857"/>
              <a:ext cx="1625701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광고 및 홍보성 이메일 수신 부담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A177415-3EC9-A10F-8839-D5B5ECA609B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931363" y="4153127"/>
            <a:ext cx="1056936" cy="196977"/>
            <a:chOff x="593892" y="1592857"/>
            <a:chExt cx="1056936" cy="196977"/>
          </a:xfrm>
        </p:grpSpPr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4BB2E146-F1F4-E96D-59ED-AE1CB7CB180C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8" name="Check" hidden="1">
              <a:extLst>
                <a:ext uri="{FF2B5EF4-FFF2-40B4-BE49-F238E27FC236}">
                  <a16:creationId xmlns:a16="http://schemas.microsoft.com/office/drawing/2014/main" id="{2572B1FF-F477-9DC9-E630-526EAFF86A23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9" name="Label">
              <a:extLst>
                <a:ext uri="{FF2B5EF4-FFF2-40B4-BE49-F238E27FC236}">
                  <a16:creationId xmlns:a16="http://schemas.microsoft.com/office/drawing/2014/main" id="{E7F05C20-D4AD-9F43-063B-A299B24D09FF}"/>
                </a:ext>
              </a:extLst>
            </p:cNvPr>
            <p:cNvSpPr txBox="1"/>
            <p:nvPr/>
          </p:nvSpPr>
          <p:spPr>
            <a:xfrm>
              <a:off x="727242" y="1592857"/>
              <a:ext cx="923586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회사에 대한 불만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C0DAC85-3BDF-4D59-DB2F-E86EC3DCB19F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931363" y="4409051"/>
            <a:ext cx="925490" cy="196977"/>
            <a:chOff x="593892" y="1592857"/>
            <a:chExt cx="925490" cy="196977"/>
          </a:xfrm>
        </p:grpSpPr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8F7416B1-15E8-343A-D39C-370A143E78FD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Check" hidden="1">
              <a:extLst>
                <a:ext uri="{FF2B5EF4-FFF2-40B4-BE49-F238E27FC236}">
                  <a16:creationId xmlns:a16="http://schemas.microsoft.com/office/drawing/2014/main" id="{1DFCC728-4865-A4A8-B1DC-17DB3BA50B35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Label">
              <a:extLst>
                <a:ext uri="{FF2B5EF4-FFF2-40B4-BE49-F238E27FC236}">
                  <a16:creationId xmlns:a16="http://schemas.microsoft.com/office/drawing/2014/main" id="{248D7BC9-95CA-1669-AF46-BF3AB3D3AA42}"/>
                </a:ext>
              </a:extLst>
            </p:cNvPr>
            <p:cNvSpPr txBox="1"/>
            <p:nvPr/>
          </p:nvSpPr>
          <p:spPr>
            <a:xfrm>
              <a:off x="727242" y="1592857"/>
              <a:ext cx="792140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개인정보 보호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7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93B05848-4C2B-C06B-9AC9-7092C784C9C7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31363" y="4664975"/>
            <a:ext cx="1056936" cy="196977"/>
            <a:chOff x="593892" y="1592857"/>
            <a:chExt cx="1056936" cy="196977"/>
          </a:xfrm>
        </p:grpSpPr>
        <p:sp>
          <p:nvSpPr>
            <p:cNvPr id="76" name="Circle">
              <a:extLst>
                <a:ext uri="{FF2B5EF4-FFF2-40B4-BE49-F238E27FC236}">
                  <a16:creationId xmlns:a16="http://schemas.microsoft.com/office/drawing/2014/main" id="{C453215C-4028-7C65-E367-952DC88EDD91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Check" hidden="1">
              <a:extLst>
                <a:ext uri="{FF2B5EF4-FFF2-40B4-BE49-F238E27FC236}">
                  <a16:creationId xmlns:a16="http://schemas.microsoft.com/office/drawing/2014/main" id="{7662C346-C7CE-77E6-14EF-A113418C9EB9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Label">
              <a:extLst>
                <a:ext uri="{FF2B5EF4-FFF2-40B4-BE49-F238E27FC236}">
                  <a16:creationId xmlns:a16="http://schemas.microsoft.com/office/drawing/2014/main" id="{1D62B8D7-C9BF-E602-E52E-A202FFC34999}"/>
                </a:ext>
              </a:extLst>
            </p:cNvPr>
            <p:cNvSpPr txBox="1"/>
            <p:nvPr/>
          </p:nvSpPr>
          <p:spPr>
            <a:xfrm>
              <a:off x="727242" y="1592857"/>
              <a:ext cx="923586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시스템 성능 불만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AAAFC534-5CBB-055C-C184-0E67EBF9B231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931363" y="4920899"/>
            <a:ext cx="1159528" cy="196977"/>
            <a:chOff x="593892" y="1592857"/>
            <a:chExt cx="1159528" cy="196977"/>
          </a:xfrm>
        </p:grpSpPr>
        <p:sp>
          <p:nvSpPr>
            <p:cNvPr id="81" name="Circle">
              <a:extLst>
                <a:ext uri="{FF2B5EF4-FFF2-40B4-BE49-F238E27FC236}">
                  <a16:creationId xmlns:a16="http://schemas.microsoft.com/office/drawing/2014/main" id="{C1784D2F-CA38-1AF1-5BB4-7669C64EFAC9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Check" hidden="1">
              <a:extLst>
                <a:ext uri="{FF2B5EF4-FFF2-40B4-BE49-F238E27FC236}">
                  <a16:creationId xmlns:a16="http://schemas.microsoft.com/office/drawing/2014/main" id="{01309B0B-3606-D9AC-8F5F-A30610A7D49B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Label">
              <a:extLst>
                <a:ext uri="{FF2B5EF4-FFF2-40B4-BE49-F238E27FC236}">
                  <a16:creationId xmlns:a16="http://schemas.microsoft.com/office/drawing/2014/main" id="{8EFE9485-6DB8-5452-2567-F8BDFB128268}"/>
                </a:ext>
              </a:extLst>
            </p:cNvPr>
            <p:cNvSpPr txBox="1"/>
            <p:nvPr/>
          </p:nvSpPr>
          <p:spPr>
            <a:xfrm>
              <a:off x="727242" y="1592857"/>
              <a:ext cx="1026178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홈페이지 정보 미흡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BF18259-2F48-1CF6-860F-BA38BF8D001C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931363" y="5176823"/>
            <a:ext cx="1622797" cy="196977"/>
            <a:chOff x="593892" y="1592857"/>
            <a:chExt cx="1622797" cy="196977"/>
          </a:xfrm>
        </p:grpSpPr>
        <p:sp>
          <p:nvSpPr>
            <p:cNvPr id="85" name="Circle">
              <a:extLst>
                <a:ext uri="{FF2B5EF4-FFF2-40B4-BE49-F238E27FC236}">
                  <a16:creationId xmlns:a16="http://schemas.microsoft.com/office/drawing/2014/main" id="{7404BB5D-6A39-E2BD-47A3-28D3D0D1C4D3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Check" hidden="1">
              <a:extLst>
                <a:ext uri="{FF2B5EF4-FFF2-40B4-BE49-F238E27FC236}">
                  <a16:creationId xmlns:a16="http://schemas.microsoft.com/office/drawing/2014/main" id="{8B03D032-7C37-9F1B-BAB8-F27FA96061FC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Label">
              <a:extLst>
                <a:ext uri="{FF2B5EF4-FFF2-40B4-BE49-F238E27FC236}">
                  <a16:creationId xmlns:a16="http://schemas.microsoft.com/office/drawing/2014/main" id="{9A39B8F3-59EB-D94F-F29E-A2034595B5EC}"/>
                </a:ext>
              </a:extLst>
            </p:cNvPr>
            <p:cNvSpPr txBox="1"/>
            <p:nvPr/>
          </p:nvSpPr>
          <p:spPr>
            <a:xfrm>
              <a:off x="727242" y="1592857"/>
              <a:ext cx="1489447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기타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(100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자 이내로 직접 입력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CB69F663-6B04-44BD-9792-C11AEF07A565}"/>
              </a:ext>
            </a:extLst>
          </p:cNvPr>
          <p:cNvSpPr/>
          <p:nvPr/>
        </p:nvSpPr>
        <p:spPr>
          <a:xfrm>
            <a:off x="931363" y="5373800"/>
            <a:ext cx="6107390" cy="47178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F60E15E-2E8A-A175-0FEE-37075A7221C7}"/>
              </a:ext>
            </a:extLst>
          </p:cNvPr>
          <p:cNvSpPr txBox="1"/>
          <p:nvPr/>
        </p:nvSpPr>
        <p:spPr>
          <a:xfrm>
            <a:off x="596901" y="5986290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본인여부를 확인을 위해 비밀번호를 다시 한 번 입력해 주세요</a:t>
            </a:r>
            <a:r>
              <a:rPr lang="en-US" altLang="ko-KR" sz="800" b="1" dirty="0">
                <a:solidFill>
                  <a:srgbClr val="333333"/>
                </a:solidFill>
                <a:latin typeface="+mn-ea"/>
              </a:rPr>
              <a:t>.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7413DA4-6EA0-29FB-0310-B1E3309FBFA0}"/>
              </a:ext>
            </a:extLst>
          </p:cNvPr>
          <p:cNvSpPr/>
          <p:nvPr/>
        </p:nvSpPr>
        <p:spPr>
          <a:xfrm>
            <a:off x="931364" y="6224593"/>
            <a:ext cx="2630544" cy="21544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1DFD87ED-E688-815E-B1D4-D96911971320}"/>
              </a:ext>
            </a:extLst>
          </p:cNvPr>
          <p:cNvGrpSpPr/>
          <p:nvPr/>
        </p:nvGrpSpPr>
        <p:grpSpPr>
          <a:xfrm>
            <a:off x="3234274" y="6529392"/>
            <a:ext cx="1785481" cy="243809"/>
            <a:chOff x="2946465" y="6400060"/>
            <a:chExt cx="1949929" cy="313386"/>
          </a:xfrm>
        </p:grpSpPr>
        <p:sp>
          <p:nvSpPr>
            <p:cNvPr id="92" name="사각형: 둥근 모서리 91">
              <a:extLst>
                <a:ext uri="{FF2B5EF4-FFF2-40B4-BE49-F238E27FC236}">
                  <a16:creationId xmlns:a16="http://schemas.microsoft.com/office/drawing/2014/main" id="{9FB698D1-B8EF-101C-2131-F10A7D2232BD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93" name="사각형: 둥근 모서리 92">
              <a:extLst>
                <a:ext uri="{FF2B5EF4-FFF2-40B4-BE49-F238E27FC236}">
                  <a16:creationId xmlns:a16="http://schemas.microsoft.com/office/drawing/2014/main" id="{885F1052-BBEF-9483-F875-30F46CE34372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회원탈퇴</a:t>
              </a: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6F8E0A3-4552-9124-674E-1D9FFD808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743686"/>
              </p:ext>
            </p:extLst>
          </p:nvPr>
        </p:nvGraphicFramePr>
        <p:xfrm>
          <a:off x="7931425" y="705659"/>
          <a:ext cx="1943281" cy="12302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버튼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취소 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마이 아테라 정보 메뉴 화면으로 이동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회원탈퇴 </a:t>
                      </a:r>
                      <a:r>
                        <a:rPr lang="en-US" altLang="ko-KR" sz="800" dirty="0">
                          <a:latin typeface="+mn-ea"/>
                        </a:rPr>
                        <a:t>: </a:t>
                      </a:r>
                      <a:r>
                        <a:rPr lang="ko-KR" altLang="en-US" sz="800" dirty="0">
                          <a:latin typeface="+mn-ea"/>
                        </a:rPr>
                        <a:t>비밀번호 입력 확인 후 회원탈퇴</a:t>
                      </a:r>
                      <a:r>
                        <a:rPr lang="en-US" altLang="ko-KR" sz="800" dirty="0">
                          <a:latin typeface="+mn-ea"/>
                        </a:rPr>
                        <a:t>. </a:t>
                      </a:r>
                      <a:r>
                        <a:rPr lang="ko-KR" altLang="en-US" sz="800" dirty="0">
                          <a:latin typeface="+mn-ea"/>
                        </a:rPr>
                        <a:t>메인 화면으로 이동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125D12D-FA4E-BC8F-19C1-94E867D906D9}"/>
              </a:ext>
            </a:extLst>
          </p:cNvPr>
          <p:cNvSpPr/>
          <p:nvPr/>
        </p:nvSpPr>
        <p:spPr>
          <a:xfrm>
            <a:off x="3131927" y="6467130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C12F9CD-5A59-CA71-0845-B7C93408BD2D}"/>
              </a:ext>
            </a:extLst>
          </p:cNvPr>
          <p:cNvGrpSpPr/>
          <p:nvPr/>
        </p:nvGrpSpPr>
        <p:grpSpPr>
          <a:xfrm>
            <a:off x="315546" y="721776"/>
            <a:ext cx="7140342" cy="215444"/>
            <a:chOff x="1198313" y="721776"/>
            <a:chExt cx="7140342" cy="215444"/>
          </a:xfrm>
        </p:grpSpPr>
        <p:sp>
          <p:nvSpPr>
            <p:cNvPr id="3" name="Go Home">
              <a:extLst>
                <a:ext uri="{FF2B5EF4-FFF2-40B4-BE49-F238E27FC236}">
                  <a16:creationId xmlns:a16="http://schemas.microsoft.com/office/drawing/2014/main" id="{E0CFF634-5495-90FE-39F8-4ECDC7969E4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92BCD9-E8A4-477A-8284-F8B4030A8826}"/>
                </a:ext>
              </a:extLst>
            </p:cNvPr>
            <p:cNvSpPr txBox="1"/>
            <p:nvPr/>
          </p:nvSpPr>
          <p:spPr>
            <a:xfrm>
              <a:off x="1320387" y="721776"/>
              <a:ext cx="701826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72B29F9-6183-5593-8F08-88BFF026088D}"/>
              </a:ext>
            </a:extLst>
          </p:cNvPr>
          <p:cNvCxnSpPr>
            <a:cxnSpLocks/>
          </p:cNvCxnSpPr>
          <p:nvPr/>
        </p:nvCxnSpPr>
        <p:spPr>
          <a:xfrm>
            <a:off x="1794042" y="951533"/>
            <a:ext cx="455013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696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40">
            <a:extLst>
              <a:ext uri="{FF2B5EF4-FFF2-40B4-BE49-F238E27FC236}">
                <a16:creationId xmlns:a16="http://schemas.microsoft.com/office/drawing/2014/main" id="{71F03756-A1FA-7774-DB61-566CBA1E039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25379350"/>
              </p:ext>
            </p:extLst>
          </p:nvPr>
        </p:nvGraphicFramePr>
        <p:xfrm>
          <a:off x="596898" y="3432646"/>
          <a:ext cx="6757944" cy="276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993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15127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214806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아파트명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금액구분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sp>
        <p:nvSpPr>
          <p:cNvPr id="37" name="내용 개체 틀 36">
            <a:extLst>
              <a:ext uri="{FF2B5EF4-FFF2-40B4-BE49-F238E27FC236}">
                <a16:creationId xmlns:a16="http://schemas.microsoft.com/office/drawing/2014/main" id="{2D355C5F-9002-B961-BE52-7B8730AA42C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8" name="내용 개체 틀 37">
            <a:extLst>
              <a:ext uri="{FF2B5EF4-FFF2-40B4-BE49-F238E27FC236}">
                <a16:creationId xmlns:a16="http://schemas.microsoft.com/office/drawing/2014/main" id="{0B88CDD3-7429-3952-1623-0A5B51CD761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2348151" y="951533"/>
            <a:ext cx="85030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분양대금 납부조회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6E9367-145B-CE5D-D9D3-4D3BF996B6C0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/>
              <a:t>분양계약내역</a:t>
            </a:r>
            <a:r>
              <a:rPr lang="en-US" altLang="ko-KR" sz="800" dirty="0"/>
              <a:t>/</a:t>
            </a:r>
            <a:r>
              <a:rPr lang="ko-KR" altLang="en-US" sz="800" dirty="0"/>
              <a:t>입금내역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7BE134-2E11-0D4D-1FE7-C6DCCC46BA99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예상납부액 조회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7271C4-C3BC-8E7F-23B9-8A6C9FC6E6AB}"/>
              </a:ext>
            </a:extLst>
          </p:cNvPr>
          <p:cNvSpPr txBox="1"/>
          <p:nvPr/>
        </p:nvSpPr>
        <p:spPr>
          <a:xfrm>
            <a:off x="596900" y="1919987"/>
            <a:ext cx="6769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금호건설은 아파트 분양 계약자의 편의를 위하여 별도의 분양대금 납부조회 시스템을 운영하고 있습니다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3D5E617-BC64-51B1-BF19-C1AB0B41FC77}"/>
              </a:ext>
            </a:extLst>
          </p:cNvPr>
          <p:cNvSpPr/>
          <p:nvPr/>
        </p:nvSpPr>
        <p:spPr>
          <a:xfrm>
            <a:off x="596900" y="2181087"/>
            <a:ext cx="6769100" cy="876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029D10-E1A3-0613-116F-8AC3E08CE040}"/>
              </a:ext>
            </a:extLst>
          </p:cNvPr>
          <p:cNvSpPr txBox="1"/>
          <p:nvPr/>
        </p:nvSpPr>
        <p:spPr>
          <a:xfrm>
            <a:off x="596900" y="2291412"/>
            <a:ext cx="67691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안녕하세요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? </a:t>
            </a:r>
            <a:r>
              <a:rPr lang="ko-KR" altLang="en-US" sz="1000" b="1" dirty="0" err="1">
                <a:solidFill>
                  <a:srgbClr val="F47F3F"/>
                </a:solidFill>
                <a:latin typeface="맑은 고딕" panose="020B0503020000020004" pitchFamily="50" charset="-127"/>
              </a:rPr>
              <a:t>김금호</a:t>
            </a:r>
            <a:r>
              <a:rPr lang="ko-KR" altLang="en-US" sz="10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 고객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님</a:t>
            </a:r>
            <a:endParaRPr lang="en-US" altLang="ko-KR" sz="10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endParaRPr lang="en-US" altLang="ko-KR" sz="9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계약 고객님을 위한 입금내역 조회 서비스입니다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상기 </a:t>
            </a:r>
            <a:r>
              <a:rPr lang="ko-KR" altLang="en-US" sz="800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분양금</a:t>
            </a:r>
            <a:r>
              <a:rPr lang="ko-KR" altLang="en-US" sz="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차수금액은 임주일자 확정 시 금액</a:t>
            </a:r>
            <a:r>
              <a:rPr lang="en-US" altLang="ko-KR" sz="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연체료</a:t>
            </a:r>
            <a:r>
              <a:rPr lang="en-US" altLang="ko-KR" sz="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할인료</a:t>
            </a:r>
            <a:r>
              <a:rPr lang="en-US" altLang="ko-KR" sz="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변경될 수 있습니다</a:t>
            </a:r>
            <a:r>
              <a:rPr lang="en-US" altLang="ko-KR" sz="800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4841C-A834-50A2-08A1-CF58146F062E}"/>
              </a:ext>
            </a:extLst>
          </p:cNvPr>
          <p:cNvSpPr txBox="1"/>
          <p:nvPr/>
        </p:nvSpPr>
        <p:spPr>
          <a:xfrm>
            <a:off x="596901" y="3167562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분양계약내역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2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9FDEA37D-64A5-A046-B0FE-9F43A959823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94412" y="3458029"/>
            <a:ext cx="2035661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5" name="Text Box">
              <a:extLst>
                <a:ext uri="{FF2B5EF4-FFF2-40B4-BE49-F238E27FC236}">
                  <a16:creationId xmlns:a16="http://schemas.microsoft.com/office/drawing/2014/main" id="{267F1616-B361-4950-2484-79CCF1DF331F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선택하세요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70D9087-4208-FD21-ECB4-88EFA6875D91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886545" y="1363700"/>
              <a:ext cx="430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5BD39E8-B2A5-384D-5782-32A7B1C7CF07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86021" y="3458029"/>
            <a:ext cx="2110705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32" name="Text Box">
              <a:extLst>
                <a:ext uri="{FF2B5EF4-FFF2-40B4-BE49-F238E27FC236}">
                  <a16:creationId xmlns:a16="http://schemas.microsoft.com/office/drawing/2014/main" id="{A5D1F7D8-4263-1609-7597-6F482A7AC45A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분양금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E7641BF-F594-22EC-68DD-23866C3F617E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889293" y="1363700"/>
              <a:ext cx="4148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A6EE73AF-075E-07C3-894F-55FE9B0F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937739"/>
              </p:ext>
            </p:extLst>
          </p:nvPr>
        </p:nvGraphicFramePr>
        <p:xfrm>
          <a:off x="608057" y="3943835"/>
          <a:ext cx="6757944" cy="1280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52288">
                  <a:extLst>
                    <a:ext uri="{9D8B030D-6E8A-4147-A177-3AD203B41FA5}">
                      <a16:colId xmlns:a16="http://schemas.microsoft.com/office/drawing/2014/main" val="3282318657"/>
                    </a:ext>
                  </a:extLst>
                </a:gridCol>
                <a:gridCol w="1176821">
                  <a:extLst>
                    <a:ext uri="{9D8B030D-6E8A-4147-A177-3AD203B41FA5}">
                      <a16:colId xmlns:a16="http://schemas.microsoft.com/office/drawing/2014/main" val="3735134338"/>
                    </a:ext>
                  </a:extLst>
                </a:gridCol>
                <a:gridCol w="1019913">
                  <a:extLst>
                    <a:ext uri="{9D8B030D-6E8A-4147-A177-3AD203B41FA5}">
                      <a16:colId xmlns:a16="http://schemas.microsoft.com/office/drawing/2014/main" val="3515568947"/>
                    </a:ext>
                  </a:extLst>
                </a:gridCol>
                <a:gridCol w="1176822">
                  <a:extLst>
                    <a:ext uri="{9D8B030D-6E8A-4147-A177-3AD203B41FA5}">
                      <a16:colId xmlns:a16="http://schemas.microsoft.com/office/drawing/2014/main" val="299730410"/>
                    </a:ext>
                  </a:extLst>
                </a:gridCol>
                <a:gridCol w="941458">
                  <a:extLst>
                    <a:ext uri="{9D8B030D-6E8A-4147-A177-3AD203B41FA5}">
                      <a16:colId xmlns:a16="http://schemas.microsoft.com/office/drawing/2014/main" val="3459972542"/>
                    </a:ext>
                  </a:extLst>
                </a:gridCol>
                <a:gridCol w="1490642">
                  <a:extLst>
                    <a:ext uri="{9D8B030D-6E8A-4147-A177-3AD203B41FA5}">
                      <a16:colId xmlns:a16="http://schemas.microsoft.com/office/drawing/2014/main" val="689162619"/>
                    </a:ext>
                  </a:extLst>
                </a:gridCol>
              </a:tblGrid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02-1234-5678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휴대폰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010-1234-5678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직장전화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02-555-5555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29533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등기주소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[120-120]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서울시 용산구 </a:t>
                      </a:r>
                      <a:r>
                        <a:rPr lang="ko-KR" altLang="en-US" sz="800" dirty="0" err="1"/>
                        <a:t>한남더힐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아파트 </a:t>
                      </a:r>
                      <a:r>
                        <a:rPr lang="en-US" altLang="ko-KR" sz="800" dirty="0"/>
                        <a:t>101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 501</a:t>
                      </a:r>
                      <a:r>
                        <a:rPr lang="ko-KR" altLang="en-US" sz="800" dirty="0"/>
                        <a:t>호</a:t>
                      </a:r>
                    </a:p>
                  </a:txBody>
                  <a:tcPr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396794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연락주소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[120-120]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서울시 용산구 </a:t>
                      </a:r>
                      <a:r>
                        <a:rPr lang="ko-KR" altLang="en-US" sz="800" dirty="0" err="1"/>
                        <a:t>한남더힐</a:t>
                      </a:r>
                      <a:r>
                        <a:rPr lang="en-US" altLang="ko-KR" sz="800" dirty="0"/>
                        <a:t> </a:t>
                      </a:r>
                      <a:r>
                        <a:rPr lang="ko-KR" altLang="en-US" sz="800" dirty="0"/>
                        <a:t>아파트 </a:t>
                      </a:r>
                      <a:r>
                        <a:rPr lang="en-US" altLang="ko-KR" sz="800" dirty="0"/>
                        <a:t>101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 501</a:t>
                      </a:r>
                      <a:r>
                        <a:rPr lang="ko-KR" altLang="en-US" sz="800" dirty="0"/>
                        <a:t>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7199246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계약일자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2017-07-07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전용면적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</a:t>
                      </a:r>
                      <a:r>
                        <a:rPr lang="ko-KR" altLang="en-US" sz="80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분양금액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68846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토지금액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건축금액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부가세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000131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초과입금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초과입금환불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입주예정일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2020-01-01(01:00~02:00)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63480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8681E344-A323-080C-C63B-C6AB32C5F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545144"/>
              </p:ext>
            </p:extLst>
          </p:nvPr>
        </p:nvGraphicFramePr>
        <p:xfrm>
          <a:off x="596899" y="5366424"/>
          <a:ext cx="6770100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8350">
                  <a:extLst>
                    <a:ext uri="{9D8B030D-6E8A-4147-A177-3AD203B41FA5}">
                      <a16:colId xmlns:a16="http://schemas.microsoft.com/office/drawing/2014/main" val="3282318657"/>
                    </a:ext>
                  </a:extLst>
                </a:gridCol>
                <a:gridCol w="1128350">
                  <a:extLst>
                    <a:ext uri="{9D8B030D-6E8A-4147-A177-3AD203B41FA5}">
                      <a16:colId xmlns:a16="http://schemas.microsoft.com/office/drawing/2014/main" val="3735134338"/>
                    </a:ext>
                  </a:extLst>
                </a:gridCol>
                <a:gridCol w="1128350">
                  <a:extLst>
                    <a:ext uri="{9D8B030D-6E8A-4147-A177-3AD203B41FA5}">
                      <a16:colId xmlns:a16="http://schemas.microsoft.com/office/drawing/2014/main" val="3515568947"/>
                    </a:ext>
                  </a:extLst>
                </a:gridCol>
                <a:gridCol w="1128350">
                  <a:extLst>
                    <a:ext uri="{9D8B030D-6E8A-4147-A177-3AD203B41FA5}">
                      <a16:colId xmlns:a16="http://schemas.microsoft.com/office/drawing/2014/main" val="299730410"/>
                    </a:ext>
                  </a:extLst>
                </a:gridCol>
                <a:gridCol w="1128350">
                  <a:extLst>
                    <a:ext uri="{9D8B030D-6E8A-4147-A177-3AD203B41FA5}">
                      <a16:colId xmlns:a16="http://schemas.microsoft.com/office/drawing/2014/main" val="3459972542"/>
                    </a:ext>
                  </a:extLst>
                </a:gridCol>
                <a:gridCol w="1128350">
                  <a:extLst>
                    <a:ext uri="{9D8B030D-6E8A-4147-A177-3AD203B41FA5}">
                      <a16:colId xmlns:a16="http://schemas.microsoft.com/office/drawing/2014/main" val="689162619"/>
                    </a:ext>
                  </a:extLst>
                </a:gridCol>
              </a:tblGrid>
              <a:tr h="16706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기준일자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할인율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연체율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29533"/>
                  </a:ext>
                </a:extLst>
              </a:tr>
              <a:tr h="167069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미만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미만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 미만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710833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2017-01-01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50.00%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50.00%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50.00%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50.00%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50.00%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25988"/>
                  </a:ext>
                </a:extLst>
              </a:tr>
            </a:tbl>
          </a:graphicData>
        </a:graphic>
      </p:graphicFrame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87E9E843-4953-AA55-FFF8-56F560C666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688636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524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656E0C1B-7D63-3A3F-8B09-D8F01607AC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3BAF5A-B706-85ED-239D-99513D0EE40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3BE6C53-77E8-611D-2098-57A1729F05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E3442-5349-CFE0-8837-370CE3A02AD2}"/>
              </a:ext>
            </a:extLst>
          </p:cNvPr>
          <p:cNvSpPr txBox="1"/>
          <p:nvPr/>
        </p:nvSpPr>
        <p:spPr>
          <a:xfrm>
            <a:off x="596901" y="729162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입금내역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9FE7EC6-FE94-B523-5AF0-8CE343DEE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64258"/>
              </p:ext>
            </p:extLst>
          </p:nvPr>
        </p:nvGraphicFramePr>
        <p:xfrm>
          <a:off x="596900" y="1007291"/>
          <a:ext cx="6769102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229">
                  <a:extLst>
                    <a:ext uri="{9D8B030D-6E8A-4147-A177-3AD203B41FA5}">
                      <a16:colId xmlns:a16="http://schemas.microsoft.com/office/drawing/2014/main" val="3282318657"/>
                    </a:ext>
                  </a:extLst>
                </a:gridCol>
                <a:gridCol w="862716">
                  <a:extLst>
                    <a:ext uri="{9D8B030D-6E8A-4147-A177-3AD203B41FA5}">
                      <a16:colId xmlns:a16="http://schemas.microsoft.com/office/drawing/2014/main" val="3735134338"/>
                    </a:ext>
                  </a:extLst>
                </a:gridCol>
                <a:gridCol w="820422">
                  <a:extLst>
                    <a:ext uri="{9D8B030D-6E8A-4147-A177-3AD203B41FA5}">
                      <a16:colId xmlns:a16="http://schemas.microsoft.com/office/drawing/2014/main" val="3515568947"/>
                    </a:ext>
                  </a:extLst>
                </a:gridCol>
                <a:gridCol w="826582">
                  <a:extLst>
                    <a:ext uri="{9D8B030D-6E8A-4147-A177-3AD203B41FA5}">
                      <a16:colId xmlns:a16="http://schemas.microsoft.com/office/drawing/2014/main" val="299730410"/>
                    </a:ext>
                  </a:extLst>
                </a:gridCol>
                <a:gridCol w="862716">
                  <a:extLst>
                    <a:ext uri="{9D8B030D-6E8A-4147-A177-3AD203B41FA5}">
                      <a16:colId xmlns:a16="http://schemas.microsoft.com/office/drawing/2014/main" val="3459972542"/>
                    </a:ext>
                  </a:extLst>
                </a:gridCol>
                <a:gridCol w="470573">
                  <a:extLst>
                    <a:ext uri="{9D8B030D-6E8A-4147-A177-3AD203B41FA5}">
                      <a16:colId xmlns:a16="http://schemas.microsoft.com/office/drawing/2014/main" val="689162619"/>
                    </a:ext>
                  </a:extLst>
                </a:gridCol>
                <a:gridCol w="784288">
                  <a:extLst>
                    <a:ext uri="{9D8B030D-6E8A-4147-A177-3AD203B41FA5}">
                      <a16:colId xmlns:a16="http://schemas.microsoft.com/office/drawing/2014/main" val="3854249377"/>
                    </a:ext>
                  </a:extLst>
                </a:gridCol>
                <a:gridCol w="784288">
                  <a:extLst>
                    <a:ext uri="{9D8B030D-6E8A-4147-A177-3AD203B41FA5}">
                      <a16:colId xmlns:a16="http://schemas.microsoft.com/office/drawing/2014/main" val="3592762051"/>
                    </a:ext>
                  </a:extLst>
                </a:gridCol>
                <a:gridCol w="784288">
                  <a:extLst>
                    <a:ext uri="{9D8B030D-6E8A-4147-A177-3AD203B41FA5}">
                      <a16:colId xmlns:a16="http://schemas.microsoft.com/office/drawing/2014/main" val="3428033309"/>
                    </a:ext>
                  </a:extLst>
                </a:gridCol>
              </a:tblGrid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약정일자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약정금액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입금일자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차수금액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일수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연체료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할인료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통장입금액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29533"/>
                  </a:ext>
                </a:extLst>
              </a:tr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2016-05-01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2016-05-01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82028"/>
                  </a:ext>
                </a:extLst>
              </a:tr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2016-01-01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2016-01-01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228999"/>
                  </a:ext>
                </a:extLst>
              </a:tr>
              <a:tr h="133174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63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072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B195DE-587B-9929-2E6E-9AB04CAF41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276363A-3612-1D9A-D243-E05F1AC3088B}"/>
              </a:ext>
            </a:extLst>
          </p:cNvPr>
          <p:cNvSpPr txBox="1"/>
          <p:nvPr/>
        </p:nvSpPr>
        <p:spPr>
          <a:xfrm>
            <a:off x="155574" y="649048"/>
            <a:ext cx="9594852" cy="307777"/>
          </a:xfrm>
          <a:prstGeom prst="rect">
            <a:avLst/>
          </a:prstGeom>
          <a:pattFill prst="pct20">
            <a:fgClr>
              <a:schemeClr val="bg2">
                <a:lumMod val="90000"/>
              </a:schemeClr>
            </a:fgClr>
            <a:bgClr>
              <a:schemeClr val="bg1"/>
            </a:bgClr>
          </a:pattFill>
          <a:ln>
            <a:solidFill>
              <a:schemeClr val="bg2">
                <a:lumMod val="50000"/>
              </a:schemeClr>
            </a:solidFill>
          </a:ln>
          <a:effectLst/>
        </p:spPr>
        <p:txBody>
          <a:bodyPr wrap="square" rtlCol="0">
            <a:spAutoFit/>
          </a:bodyPr>
          <a:lstStyle>
            <a:defPPr>
              <a:defRPr lang="ko-KR"/>
            </a:defPPr>
            <a:lvl1pPr marL="269875" indent="-269875">
              <a:spcAft>
                <a:spcPts val="300"/>
              </a:spcAft>
              <a:buFont typeface="Wingdings" panose="05000000000000000000" pitchFamily="2" charset="2"/>
              <a:buChar char="q"/>
              <a:defRPr sz="1400" b="1" spc="-50">
                <a:latin typeface="+mn-ea"/>
              </a:defRPr>
            </a:lvl1pPr>
          </a:lstStyle>
          <a:p>
            <a:r>
              <a:rPr lang="ko-KR" altLang="en-US" dirty="0"/>
              <a:t>전체메뉴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FBB6209-2C43-51CA-59F7-8248ACD36BE3}"/>
              </a:ext>
            </a:extLst>
          </p:cNvPr>
          <p:cNvSpPr/>
          <p:nvPr/>
        </p:nvSpPr>
        <p:spPr>
          <a:xfrm>
            <a:off x="155574" y="956825"/>
            <a:ext cx="9594851" cy="348304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3" name="표 21">
            <a:extLst>
              <a:ext uri="{FF2B5EF4-FFF2-40B4-BE49-F238E27FC236}">
                <a16:creationId xmlns:a16="http://schemas.microsoft.com/office/drawing/2014/main" id="{42F6E246-5886-C085-47ED-6EFF819F6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896017"/>
              </p:ext>
            </p:extLst>
          </p:nvPr>
        </p:nvGraphicFramePr>
        <p:xfrm>
          <a:off x="839258" y="1160463"/>
          <a:ext cx="7877178" cy="22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12863">
                  <a:extLst>
                    <a:ext uri="{9D8B030D-6E8A-4147-A177-3AD203B41FA5}">
                      <a16:colId xmlns:a16="http://schemas.microsoft.com/office/drawing/2014/main" val="238854394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50231951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544534597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3721210978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4016514553"/>
                    </a:ext>
                  </a:extLst>
                </a:gridCol>
                <a:gridCol w="1312863">
                  <a:extLst>
                    <a:ext uri="{9D8B030D-6E8A-4147-A177-3AD203B41FA5}">
                      <a16:colId xmlns:a16="http://schemas.microsoft.com/office/drawing/2014/main" val="2321105993"/>
                    </a:ext>
                  </a:extLst>
                </a:gridCol>
              </a:tblGrid>
              <a:tr h="229763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브랜드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분양정보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공사</a:t>
                      </a:r>
                      <a:r>
                        <a:rPr lang="en-US" altLang="ko-KR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/</a:t>
                      </a:r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입주정보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마이 아테라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22A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2927101"/>
                  </a:ext>
                </a:extLst>
              </a:tr>
            </a:tbl>
          </a:graphicData>
        </a:graphic>
      </p:graphicFrame>
      <p:grpSp>
        <p:nvGrpSpPr>
          <p:cNvPr id="74" name="그룹 73">
            <a:extLst>
              <a:ext uri="{FF2B5EF4-FFF2-40B4-BE49-F238E27FC236}">
                <a16:creationId xmlns:a16="http://schemas.microsoft.com/office/drawing/2014/main" id="{5729FD33-069E-DD5D-E17F-6294788E80E8}"/>
              </a:ext>
            </a:extLst>
          </p:cNvPr>
          <p:cNvGrpSpPr/>
          <p:nvPr/>
        </p:nvGrpSpPr>
        <p:grpSpPr>
          <a:xfrm>
            <a:off x="8097113" y="1196852"/>
            <a:ext cx="416637" cy="161925"/>
            <a:chOff x="7335087" y="521497"/>
            <a:chExt cx="416637" cy="161925"/>
          </a:xfrm>
        </p:grpSpPr>
        <p:sp>
          <p:nvSpPr>
            <p:cNvPr id="75" name="Menu">
              <a:extLst>
                <a:ext uri="{FF2B5EF4-FFF2-40B4-BE49-F238E27FC236}">
                  <a16:creationId xmlns:a16="http://schemas.microsoft.com/office/drawing/2014/main" id="{4C152AC6-854C-51AE-B90C-AE57B239D3F0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589799" y="555555"/>
              <a:ext cx="161925" cy="103188"/>
            </a:xfrm>
            <a:custGeom>
              <a:avLst/>
              <a:gdLst>
                <a:gd name="T0" fmla="*/ 0 w 667"/>
                <a:gd name="T1" fmla="*/ 0 h 426"/>
                <a:gd name="T2" fmla="*/ 0 w 667"/>
                <a:gd name="T3" fmla="*/ 26 h 426"/>
                <a:gd name="T4" fmla="*/ 667 w 667"/>
                <a:gd name="T5" fmla="*/ 26 h 426"/>
                <a:gd name="T6" fmla="*/ 667 w 667"/>
                <a:gd name="T7" fmla="*/ 0 h 426"/>
                <a:gd name="T8" fmla="*/ 0 w 667"/>
                <a:gd name="T9" fmla="*/ 0 h 426"/>
                <a:gd name="T10" fmla="*/ 0 w 667"/>
                <a:gd name="T11" fmla="*/ 200 h 426"/>
                <a:gd name="T12" fmla="*/ 0 w 667"/>
                <a:gd name="T13" fmla="*/ 226 h 426"/>
                <a:gd name="T14" fmla="*/ 667 w 667"/>
                <a:gd name="T15" fmla="*/ 226 h 426"/>
                <a:gd name="T16" fmla="*/ 667 w 667"/>
                <a:gd name="T17" fmla="*/ 200 h 426"/>
                <a:gd name="T18" fmla="*/ 0 w 667"/>
                <a:gd name="T19" fmla="*/ 200 h 426"/>
                <a:gd name="T20" fmla="*/ 0 w 667"/>
                <a:gd name="T21" fmla="*/ 400 h 426"/>
                <a:gd name="T22" fmla="*/ 0 w 667"/>
                <a:gd name="T23" fmla="*/ 426 h 426"/>
                <a:gd name="T24" fmla="*/ 667 w 667"/>
                <a:gd name="T25" fmla="*/ 426 h 426"/>
                <a:gd name="T26" fmla="*/ 667 w 667"/>
                <a:gd name="T27" fmla="*/ 400 h 426"/>
                <a:gd name="T28" fmla="*/ 0 w 667"/>
                <a:gd name="T29" fmla="*/ 40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67" h="426">
                  <a:moveTo>
                    <a:pt x="0" y="0"/>
                  </a:moveTo>
                  <a:lnTo>
                    <a:pt x="0" y="26"/>
                  </a:lnTo>
                  <a:lnTo>
                    <a:pt x="667" y="26"/>
                  </a:lnTo>
                  <a:lnTo>
                    <a:pt x="667" y="0"/>
                  </a:lnTo>
                  <a:lnTo>
                    <a:pt x="0" y="0"/>
                  </a:lnTo>
                  <a:close/>
                  <a:moveTo>
                    <a:pt x="0" y="200"/>
                  </a:moveTo>
                  <a:lnTo>
                    <a:pt x="0" y="226"/>
                  </a:lnTo>
                  <a:lnTo>
                    <a:pt x="667" y="226"/>
                  </a:lnTo>
                  <a:lnTo>
                    <a:pt x="667" y="200"/>
                  </a:lnTo>
                  <a:lnTo>
                    <a:pt x="0" y="200"/>
                  </a:lnTo>
                  <a:close/>
                  <a:moveTo>
                    <a:pt x="0" y="400"/>
                  </a:moveTo>
                  <a:lnTo>
                    <a:pt x="0" y="426"/>
                  </a:lnTo>
                  <a:lnTo>
                    <a:pt x="667" y="426"/>
                  </a:lnTo>
                  <a:lnTo>
                    <a:pt x="667" y="40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Search">
              <a:extLst>
                <a:ext uri="{FF2B5EF4-FFF2-40B4-BE49-F238E27FC236}">
                  <a16:creationId xmlns:a16="http://schemas.microsoft.com/office/drawing/2014/main" id="{07B3E656-9A65-F486-C063-70086136F2C5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7335087" y="521497"/>
              <a:ext cx="161925" cy="161925"/>
            </a:xfrm>
            <a:custGeom>
              <a:avLst/>
              <a:gdLst>
                <a:gd name="T0" fmla="*/ 533 w 1402"/>
                <a:gd name="T1" fmla="*/ 0 h 1402"/>
                <a:gd name="T2" fmla="*/ 0 w 1402"/>
                <a:gd name="T3" fmla="*/ 532 h 1402"/>
                <a:gd name="T4" fmla="*/ 533 w 1402"/>
                <a:gd name="T5" fmla="*/ 1065 h 1402"/>
                <a:gd name="T6" fmla="*/ 862 w 1402"/>
                <a:gd name="T7" fmla="*/ 950 h 1402"/>
                <a:gd name="T8" fmla="*/ 909 w 1402"/>
                <a:gd name="T9" fmla="*/ 997 h 1402"/>
                <a:gd name="T10" fmla="*/ 928 w 1402"/>
                <a:gd name="T11" fmla="*/ 1113 h 1402"/>
                <a:gd name="T12" fmla="*/ 1177 w 1402"/>
                <a:gd name="T13" fmla="*/ 1364 h 1402"/>
                <a:gd name="T14" fmla="*/ 1318 w 1402"/>
                <a:gd name="T15" fmla="*/ 1364 h 1402"/>
                <a:gd name="T16" fmla="*/ 1364 w 1402"/>
                <a:gd name="T17" fmla="*/ 1318 h 1402"/>
                <a:gd name="T18" fmla="*/ 1364 w 1402"/>
                <a:gd name="T19" fmla="*/ 1177 h 1402"/>
                <a:gd name="T20" fmla="*/ 1114 w 1402"/>
                <a:gd name="T21" fmla="*/ 926 h 1402"/>
                <a:gd name="T22" fmla="*/ 997 w 1402"/>
                <a:gd name="T23" fmla="*/ 909 h 1402"/>
                <a:gd name="T24" fmla="*/ 950 w 1402"/>
                <a:gd name="T25" fmla="*/ 861 h 1402"/>
                <a:gd name="T26" fmla="*/ 1065 w 1402"/>
                <a:gd name="T27" fmla="*/ 532 h 1402"/>
                <a:gd name="T28" fmla="*/ 533 w 1402"/>
                <a:gd name="T29" fmla="*/ 0 h 1402"/>
                <a:gd name="T30" fmla="*/ 533 w 1402"/>
                <a:gd name="T31" fmla="*/ 98 h 1402"/>
                <a:gd name="T32" fmla="*/ 967 w 1402"/>
                <a:gd name="T33" fmla="*/ 532 h 1402"/>
                <a:gd name="T34" fmla="*/ 533 w 1402"/>
                <a:gd name="T35" fmla="*/ 965 h 1402"/>
                <a:gd name="T36" fmla="*/ 98 w 1402"/>
                <a:gd name="T37" fmla="*/ 532 h 1402"/>
                <a:gd name="T38" fmla="*/ 533 w 1402"/>
                <a:gd name="T39" fmla="*/ 98 h 1402"/>
                <a:gd name="T40" fmla="*/ 258 w 1402"/>
                <a:gd name="T41" fmla="*/ 393 h 1402"/>
                <a:gd name="T42" fmla="*/ 214 w 1402"/>
                <a:gd name="T43" fmla="*/ 549 h 1402"/>
                <a:gd name="T44" fmla="*/ 511 w 1402"/>
                <a:gd name="T45" fmla="*/ 848 h 1402"/>
                <a:gd name="T46" fmla="*/ 682 w 1402"/>
                <a:gd name="T47" fmla="*/ 794 h 1402"/>
                <a:gd name="T48" fmla="*/ 641 w 1402"/>
                <a:gd name="T49" fmla="*/ 795 h 1402"/>
                <a:gd name="T50" fmla="*/ 256 w 1402"/>
                <a:gd name="T51" fmla="*/ 410 h 1402"/>
                <a:gd name="T52" fmla="*/ 258 w 1402"/>
                <a:gd name="T53" fmla="*/ 393 h 1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2" h="1402">
                  <a:moveTo>
                    <a:pt x="533" y="0"/>
                  </a:moveTo>
                  <a:cubicBezTo>
                    <a:pt x="238" y="0"/>
                    <a:pt x="0" y="238"/>
                    <a:pt x="0" y="532"/>
                  </a:cubicBezTo>
                  <a:cubicBezTo>
                    <a:pt x="0" y="827"/>
                    <a:pt x="238" y="1065"/>
                    <a:pt x="533" y="1065"/>
                  </a:cubicBezTo>
                  <a:cubicBezTo>
                    <a:pt x="657" y="1065"/>
                    <a:pt x="771" y="1021"/>
                    <a:pt x="862" y="950"/>
                  </a:cubicBezTo>
                  <a:lnTo>
                    <a:pt x="909" y="997"/>
                  </a:lnTo>
                  <a:cubicBezTo>
                    <a:pt x="890" y="1035"/>
                    <a:pt x="896" y="1081"/>
                    <a:pt x="928" y="1113"/>
                  </a:cubicBezTo>
                  <a:lnTo>
                    <a:pt x="1177" y="1364"/>
                  </a:lnTo>
                  <a:cubicBezTo>
                    <a:pt x="1216" y="1402"/>
                    <a:pt x="1279" y="1402"/>
                    <a:pt x="1318" y="1364"/>
                  </a:cubicBezTo>
                  <a:lnTo>
                    <a:pt x="1364" y="1318"/>
                  </a:lnTo>
                  <a:cubicBezTo>
                    <a:pt x="1402" y="1279"/>
                    <a:pt x="1402" y="1216"/>
                    <a:pt x="1364" y="1177"/>
                  </a:cubicBezTo>
                  <a:lnTo>
                    <a:pt x="1114" y="926"/>
                  </a:lnTo>
                  <a:cubicBezTo>
                    <a:pt x="1083" y="894"/>
                    <a:pt x="1035" y="889"/>
                    <a:pt x="997" y="909"/>
                  </a:cubicBezTo>
                  <a:lnTo>
                    <a:pt x="950" y="861"/>
                  </a:lnTo>
                  <a:cubicBezTo>
                    <a:pt x="1022" y="771"/>
                    <a:pt x="1065" y="657"/>
                    <a:pt x="1065" y="532"/>
                  </a:cubicBezTo>
                  <a:cubicBezTo>
                    <a:pt x="1065" y="238"/>
                    <a:pt x="827" y="0"/>
                    <a:pt x="533" y="0"/>
                  </a:cubicBezTo>
                  <a:close/>
                  <a:moveTo>
                    <a:pt x="533" y="98"/>
                  </a:moveTo>
                  <a:cubicBezTo>
                    <a:pt x="772" y="98"/>
                    <a:pt x="967" y="293"/>
                    <a:pt x="967" y="532"/>
                  </a:cubicBezTo>
                  <a:cubicBezTo>
                    <a:pt x="967" y="772"/>
                    <a:pt x="772" y="965"/>
                    <a:pt x="533" y="965"/>
                  </a:cubicBezTo>
                  <a:cubicBezTo>
                    <a:pt x="293" y="965"/>
                    <a:pt x="98" y="772"/>
                    <a:pt x="98" y="532"/>
                  </a:cubicBezTo>
                  <a:cubicBezTo>
                    <a:pt x="98" y="293"/>
                    <a:pt x="293" y="98"/>
                    <a:pt x="533" y="98"/>
                  </a:cubicBezTo>
                  <a:close/>
                  <a:moveTo>
                    <a:pt x="258" y="393"/>
                  </a:moveTo>
                  <a:cubicBezTo>
                    <a:pt x="230" y="439"/>
                    <a:pt x="214" y="492"/>
                    <a:pt x="214" y="549"/>
                  </a:cubicBezTo>
                  <a:cubicBezTo>
                    <a:pt x="214" y="714"/>
                    <a:pt x="346" y="848"/>
                    <a:pt x="511" y="848"/>
                  </a:cubicBezTo>
                  <a:cubicBezTo>
                    <a:pt x="574" y="848"/>
                    <a:pt x="634" y="827"/>
                    <a:pt x="682" y="794"/>
                  </a:cubicBezTo>
                  <a:cubicBezTo>
                    <a:pt x="669" y="795"/>
                    <a:pt x="654" y="795"/>
                    <a:pt x="641" y="795"/>
                  </a:cubicBezTo>
                  <a:cubicBezTo>
                    <a:pt x="429" y="795"/>
                    <a:pt x="256" y="623"/>
                    <a:pt x="256" y="410"/>
                  </a:cubicBezTo>
                  <a:cubicBezTo>
                    <a:pt x="256" y="405"/>
                    <a:pt x="258" y="399"/>
                    <a:pt x="258" y="3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77" name="그림 76">
            <a:extLst>
              <a:ext uri="{FF2B5EF4-FFF2-40B4-BE49-F238E27FC236}">
                <a16:creationId xmlns:a16="http://schemas.microsoft.com/office/drawing/2014/main" id="{2B9400FB-290D-5BC8-6E59-4C2123FD1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068" y="1195680"/>
            <a:ext cx="975082" cy="167696"/>
          </a:xfrm>
          <a:prstGeom prst="rect">
            <a:avLst/>
          </a:prstGeom>
        </p:spPr>
      </p:pic>
      <p:sp>
        <p:nvSpPr>
          <p:cNvPr id="78" name="직사각형 77">
            <a:extLst>
              <a:ext uri="{FF2B5EF4-FFF2-40B4-BE49-F238E27FC236}">
                <a16:creationId xmlns:a16="http://schemas.microsoft.com/office/drawing/2014/main" id="{40D2FE6A-1EDF-B8E0-5E72-9F6C5CD42C98}"/>
              </a:ext>
            </a:extLst>
          </p:cNvPr>
          <p:cNvSpPr/>
          <p:nvPr/>
        </p:nvSpPr>
        <p:spPr>
          <a:xfrm>
            <a:off x="839258" y="1160463"/>
            <a:ext cx="7877178" cy="258254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rgbClr val="1015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57DDE7-EA7F-80CD-43A0-94F21D74BA9B}"/>
              </a:ext>
            </a:extLst>
          </p:cNvPr>
          <p:cNvSpPr txBox="1"/>
          <p:nvPr/>
        </p:nvSpPr>
        <p:spPr>
          <a:xfrm>
            <a:off x="1548933" y="1632895"/>
            <a:ext cx="837089" cy="1176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아테라 스토리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BI</a:t>
            </a: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히스토리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홍보영상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수상실적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언론사뉴스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8BBC13D-93B1-9DDB-C84C-88813B8DAD32}"/>
              </a:ext>
            </a:extLst>
          </p:cNvPr>
          <p:cNvSpPr txBox="1"/>
          <p:nvPr/>
        </p:nvSpPr>
        <p:spPr>
          <a:xfrm>
            <a:off x="2658340" y="1632895"/>
            <a:ext cx="595035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분양단지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분양일정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06599B2-1A6D-02B0-DC9A-B6FF00096A1E}"/>
              </a:ext>
            </a:extLst>
          </p:cNvPr>
          <p:cNvSpPr txBox="1"/>
          <p:nvPr/>
        </p:nvSpPr>
        <p:spPr>
          <a:xfrm>
            <a:off x="3895987" y="1632895"/>
            <a:ext cx="595035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공사현장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입주단지</a:t>
            </a:r>
            <a:endParaRPr lang="en-US" altLang="ko-KR" sz="800" dirty="0">
              <a:latin typeface="+mn-e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836FB1C-46FC-7EB9-16CC-4013C7803EC2}"/>
              </a:ext>
            </a:extLst>
          </p:cNvPr>
          <p:cNvSpPr txBox="1"/>
          <p:nvPr/>
        </p:nvSpPr>
        <p:spPr>
          <a:xfrm>
            <a:off x="5446219" y="1548135"/>
            <a:ext cx="1184940" cy="15458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나의 정보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 err="1">
                <a:latin typeface="+mn-ea"/>
              </a:rPr>
              <a:t>분양디금조회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입주일 예약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방문 사전예약 신청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 err="1">
                <a:latin typeface="+mn-ea"/>
              </a:rPr>
              <a:t>무순위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잔여세대 청약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옵션신청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1:1</a:t>
            </a:r>
            <a:r>
              <a:rPr lang="ko-KR" altLang="en-US" sz="800" dirty="0">
                <a:latin typeface="+mn-ea"/>
              </a:rPr>
              <a:t>문의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AS</a:t>
            </a:r>
            <a:r>
              <a:rPr lang="ko-KR" altLang="en-US" sz="800" dirty="0">
                <a:latin typeface="+mn-ea"/>
              </a:rPr>
              <a:t>센터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CE5C45-D098-1088-34F2-E98C872CF032}"/>
              </a:ext>
            </a:extLst>
          </p:cNvPr>
          <p:cNvSpPr txBox="1"/>
          <p:nvPr/>
        </p:nvSpPr>
        <p:spPr>
          <a:xfrm>
            <a:off x="1548933" y="1301914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+mn-ea"/>
              </a:rPr>
              <a:t>브랜드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7D4482-72F8-970A-B272-5AB77F67AF3D}"/>
              </a:ext>
            </a:extLst>
          </p:cNvPr>
          <p:cNvSpPr txBox="1"/>
          <p:nvPr/>
        </p:nvSpPr>
        <p:spPr>
          <a:xfrm>
            <a:off x="2658340" y="130191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+mn-ea"/>
              </a:rPr>
              <a:t>분양정보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E98DC8-4DDF-8522-E22C-BD301FC1ABCE}"/>
              </a:ext>
            </a:extLst>
          </p:cNvPr>
          <p:cNvSpPr txBox="1"/>
          <p:nvPr/>
        </p:nvSpPr>
        <p:spPr>
          <a:xfrm>
            <a:off x="3895987" y="1301914"/>
            <a:ext cx="10102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>
                <a:latin typeface="+mn-ea"/>
              </a:rPr>
              <a:t>공사</a:t>
            </a:r>
            <a:r>
              <a:rPr lang="en-US" altLang="ko-KR" sz="1000" b="1" dirty="0">
                <a:latin typeface="+mn-ea"/>
              </a:rPr>
              <a:t>/</a:t>
            </a:r>
            <a:r>
              <a:rPr lang="ko-KR" altLang="en-US" sz="1000" b="1" dirty="0">
                <a:latin typeface="+mn-ea"/>
              </a:rPr>
              <a:t>입주정보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432FE-C2D0-1758-A62F-B54F38C823E9}"/>
              </a:ext>
            </a:extLst>
          </p:cNvPr>
          <p:cNvSpPr txBox="1"/>
          <p:nvPr/>
        </p:nvSpPr>
        <p:spPr>
          <a:xfrm>
            <a:off x="5446219" y="1301914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000" b="1" dirty="0">
                <a:latin typeface="+mn-ea"/>
              </a:rPr>
              <a:t>마이 아테라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84908F-3B09-D4D6-28CE-DD5B2C3B642B}"/>
              </a:ext>
            </a:extLst>
          </p:cNvPr>
          <p:cNvSpPr txBox="1"/>
          <p:nvPr/>
        </p:nvSpPr>
        <p:spPr>
          <a:xfrm>
            <a:off x="7176799" y="1301914"/>
            <a:ext cx="697627" cy="755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공지사항</a:t>
            </a:r>
            <a:endParaRPr lang="en-US" altLang="ko-KR" sz="10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로그인</a:t>
            </a:r>
            <a:endParaRPr lang="en-US" altLang="ko-KR" sz="10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1000" dirty="0">
                <a:latin typeface="+mn-ea"/>
              </a:rPr>
              <a:t>회원가입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31C7F95-C858-0689-9B15-A032E5DC42DD}"/>
              </a:ext>
            </a:extLst>
          </p:cNvPr>
          <p:cNvGrpSpPr/>
          <p:nvPr/>
        </p:nvGrpSpPr>
        <p:grpSpPr>
          <a:xfrm>
            <a:off x="8371398" y="1230574"/>
            <a:ext cx="122777" cy="119269"/>
            <a:chOff x="7673009" y="5088835"/>
            <a:chExt cx="154608" cy="150190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32526419-91A3-4639-D51D-437B789E93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73009" y="5088835"/>
              <a:ext cx="154608" cy="15019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F9865E73-F81D-F4AA-0172-2BD724CB38EF}"/>
                </a:ext>
              </a:extLst>
            </p:cNvPr>
            <p:cNvCxnSpPr>
              <a:cxnSpLocks/>
            </p:cNvCxnSpPr>
            <p:nvPr/>
          </p:nvCxnSpPr>
          <p:spPr>
            <a:xfrm>
              <a:off x="7673009" y="5092934"/>
              <a:ext cx="154608" cy="14609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86848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470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분양대금 납부조회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6E9367-145B-CE5D-D9D3-4D3BF996B6C0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분양계약내역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입금내역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7BE134-2E11-0D4D-1FE7-C6DCCC46BA99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</a:rPr>
              <a:t>예상납부액 조회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959951-9E15-C152-8BA4-4976068B3CC3}"/>
              </a:ext>
            </a:extLst>
          </p:cNvPr>
          <p:cNvSpPr txBox="1"/>
          <p:nvPr/>
        </p:nvSpPr>
        <p:spPr>
          <a:xfrm>
            <a:off x="596900" y="1919987"/>
            <a:ext cx="6769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금호건설은 아파트 분양 계약자의 편의를 위하여 별도의 분양대금 납부조회 시스템을 운영하고 있습니다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A503144-A763-8CEC-7C8E-43254C835D83}"/>
              </a:ext>
            </a:extLst>
          </p:cNvPr>
          <p:cNvSpPr/>
          <p:nvPr/>
        </p:nvSpPr>
        <p:spPr>
          <a:xfrm>
            <a:off x="596900" y="2181087"/>
            <a:ext cx="6769100" cy="876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12EEC0-4166-2BDE-8F2D-6534EDB80A98}"/>
              </a:ext>
            </a:extLst>
          </p:cNvPr>
          <p:cNvSpPr txBox="1"/>
          <p:nvPr/>
        </p:nvSpPr>
        <p:spPr>
          <a:xfrm>
            <a:off x="596900" y="2291412"/>
            <a:ext cx="676910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안녕하세요</a:t>
            </a:r>
            <a:r>
              <a:rPr lang="en-US" altLang="ko-KR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? </a:t>
            </a:r>
            <a:r>
              <a:rPr lang="ko-KR" altLang="en-US" sz="1000" b="1" dirty="0" err="1">
                <a:solidFill>
                  <a:srgbClr val="F47F3F"/>
                </a:solidFill>
                <a:latin typeface="맑은 고딕" panose="020B0503020000020004" pitchFamily="50" charset="-127"/>
              </a:rPr>
              <a:t>김금호</a:t>
            </a:r>
            <a:r>
              <a:rPr lang="ko-KR" altLang="en-US" sz="10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 고객</a:t>
            </a:r>
            <a:r>
              <a:rPr lang="ko-KR" altLang="en-US" sz="10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님</a:t>
            </a:r>
            <a:endParaRPr lang="en-US" altLang="ko-KR" sz="10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endParaRPr lang="en-US" altLang="ko-KR" sz="9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입금금액을 입력하시면 입금액 기준으로 조회가 됩니다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차수를 선택하시더라도 입금액을 입력하셨을 시에는 입금액으로 조회가 됩니다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900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F1BE64-008C-0493-1694-F04115AF792F}"/>
              </a:ext>
            </a:extLst>
          </p:cNvPr>
          <p:cNvSpPr txBox="1"/>
          <p:nvPr/>
        </p:nvSpPr>
        <p:spPr>
          <a:xfrm>
            <a:off x="596901" y="3167562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예상납부액 조회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19" name="표 40">
            <a:extLst>
              <a:ext uri="{FF2B5EF4-FFF2-40B4-BE49-F238E27FC236}">
                <a16:creationId xmlns:a16="http://schemas.microsoft.com/office/drawing/2014/main" id="{647E8C41-0015-ED8A-14EF-64BDF4A3E9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429505"/>
              </p:ext>
            </p:extLst>
          </p:nvPr>
        </p:nvGraphicFramePr>
        <p:xfrm>
          <a:off x="596898" y="3432646"/>
          <a:ext cx="6242630" cy="5539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59296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1953842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083572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045920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금액구분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예상 입금일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입금차수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예상 입금금액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995716"/>
                  </a:ext>
                </a:extLst>
              </a:tr>
            </a:tbl>
          </a:graphicData>
        </a:graphic>
      </p:graphicFrame>
      <p:grpSp>
        <p:nvGrpSpPr>
          <p:cNvPr id="2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1267859D-ECA4-F139-E1B2-6EA99027EEE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788195" y="3458029"/>
            <a:ext cx="1874024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1" name="Text Box">
              <a:extLst>
                <a:ext uri="{FF2B5EF4-FFF2-40B4-BE49-F238E27FC236}">
                  <a16:creationId xmlns:a16="http://schemas.microsoft.com/office/drawing/2014/main" id="{4FB8A434-BC2E-9C6E-5DC4-914A85B5DD5A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분양금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CC21426-12F9-7032-5780-A71BA5572FC2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879878" y="1363700"/>
              <a:ext cx="4673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4" name="Text Box">
            <a:extLst>
              <a:ext uri="{FF2B5EF4-FFF2-40B4-BE49-F238E27FC236}">
                <a16:creationId xmlns:a16="http://schemas.microsoft.com/office/drawing/2014/main" id="{2B22E67C-B044-1519-0FC8-9266202B3CCE}"/>
              </a:ext>
            </a:extLst>
          </p:cNvPr>
          <p:cNvSpPr/>
          <p:nvPr/>
        </p:nvSpPr>
        <p:spPr>
          <a:xfrm>
            <a:off x="4851060" y="3458029"/>
            <a:ext cx="1947361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Calendar">
            <a:extLst>
              <a:ext uri="{FF2B5EF4-FFF2-40B4-BE49-F238E27FC236}">
                <a16:creationId xmlns:a16="http://schemas.microsoft.com/office/drawing/2014/main" id="{E8E4FE6C-A98B-F238-A50E-ACE6C423632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579457" y="3498128"/>
            <a:ext cx="161925" cy="161925"/>
          </a:xfrm>
          <a:custGeom>
            <a:avLst/>
            <a:gdLst>
              <a:gd name="T0" fmla="*/ 120 w 667"/>
              <a:gd name="T1" fmla="*/ 27 h 667"/>
              <a:gd name="T2" fmla="*/ 8 w 667"/>
              <a:gd name="T3" fmla="*/ 61 h 667"/>
              <a:gd name="T4" fmla="*/ 8 w 667"/>
              <a:gd name="T5" fmla="*/ 659 h 667"/>
              <a:gd name="T6" fmla="*/ 659 w 667"/>
              <a:gd name="T7" fmla="*/ 659 h 667"/>
              <a:gd name="T8" fmla="*/ 659 w 667"/>
              <a:gd name="T9" fmla="*/ 61 h 667"/>
              <a:gd name="T10" fmla="*/ 547 w 667"/>
              <a:gd name="T11" fmla="*/ 27 h 667"/>
              <a:gd name="T12" fmla="*/ 493 w 667"/>
              <a:gd name="T13" fmla="*/ 0 h 667"/>
              <a:gd name="T14" fmla="*/ 467 w 667"/>
              <a:gd name="T15" fmla="*/ 54 h 667"/>
              <a:gd name="T16" fmla="*/ 192 w 667"/>
              <a:gd name="T17" fmla="*/ 8 h 667"/>
              <a:gd name="T18" fmla="*/ 147 w 667"/>
              <a:gd name="T19" fmla="*/ 27 h 667"/>
              <a:gd name="T20" fmla="*/ 147 w 667"/>
              <a:gd name="T21" fmla="*/ 107 h 667"/>
              <a:gd name="T22" fmla="*/ 520 w 667"/>
              <a:gd name="T23" fmla="*/ 27 h 667"/>
              <a:gd name="T24" fmla="*/ 493 w 667"/>
              <a:gd name="T25" fmla="*/ 27 h 667"/>
              <a:gd name="T26" fmla="*/ 120 w 667"/>
              <a:gd name="T27" fmla="*/ 107 h 667"/>
              <a:gd name="T28" fmla="*/ 173 w 667"/>
              <a:gd name="T29" fmla="*/ 134 h 667"/>
              <a:gd name="T30" fmla="*/ 200 w 667"/>
              <a:gd name="T31" fmla="*/ 80 h 667"/>
              <a:gd name="T32" fmla="*/ 474 w 667"/>
              <a:gd name="T33" fmla="*/ 126 h 667"/>
              <a:gd name="T34" fmla="*/ 539 w 667"/>
              <a:gd name="T35" fmla="*/ 126 h 667"/>
              <a:gd name="T36" fmla="*/ 640 w 667"/>
              <a:gd name="T37" fmla="*/ 80 h 667"/>
              <a:gd name="T38" fmla="*/ 27 w 667"/>
              <a:gd name="T39" fmla="*/ 80 h 667"/>
              <a:gd name="T40" fmla="*/ 640 w 667"/>
              <a:gd name="T41" fmla="*/ 640 h 667"/>
              <a:gd name="T42" fmla="*/ 93 w 667"/>
              <a:gd name="T43" fmla="*/ 280 h 667"/>
              <a:gd name="T44" fmla="*/ 93 w 667"/>
              <a:gd name="T45" fmla="*/ 587 h 667"/>
              <a:gd name="T46" fmla="*/ 587 w 667"/>
              <a:gd name="T47" fmla="*/ 574 h 667"/>
              <a:gd name="T48" fmla="*/ 93 w 667"/>
              <a:gd name="T49" fmla="*/ 280 h 667"/>
              <a:gd name="T50" fmla="*/ 200 w 667"/>
              <a:gd name="T51" fmla="*/ 374 h 667"/>
              <a:gd name="T52" fmla="*/ 227 w 667"/>
              <a:gd name="T53" fmla="*/ 307 h 667"/>
              <a:gd name="T54" fmla="*/ 227 w 667"/>
              <a:gd name="T55" fmla="*/ 374 h 667"/>
              <a:gd name="T56" fmla="*/ 440 w 667"/>
              <a:gd name="T57" fmla="*/ 307 h 667"/>
              <a:gd name="T58" fmla="*/ 347 w 667"/>
              <a:gd name="T59" fmla="*/ 307 h 667"/>
              <a:gd name="T60" fmla="*/ 560 w 667"/>
              <a:gd name="T61" fmla="*/ 374 h 667"/>
              <a:gd name="T62" fmla="*/ 107 w 667"/>
              <a:gd name="T63" fmla="*/ 400 h 667"/>
              <a:gd name="T64" fmla="*/ 107 w 667"/>
              <a:gd name="T65" fmla="*/ 467 h 667"/>
              <a:gd name="T66" fmla="*/ 320 w 667"/>
              <a:gd name="T67" fmla="*/ 400 h 667"/>
              <a:gd name="T68" fmla="*/ 227 w 667"/>
              <a:gd name="T69" fmla="*/ 400 h 667"/>
              <a:gd name="T70" fmla="*/ 440 w 667"/>
              <a:gd name="T71" fmla="*/ 467 h 667"/>
              <a:gd name="T72" fmla="*/ 467 w 667"/>
              <a:gd name="T73" fmla="*/ 400 h 667"/>
              <a:gd name="T74" fmla="*/ 467 w 667"/>
              <a:gd name="T75" fmla="*/ 467 h 667"/>
              <a:gd name="T76" fmla="*/ 200 w 667"/>
              <a:gd name="T77" fmla="*/ 494 h 667"/>
              <a:gd name="T78" fmla="*/ 107 w 667"/>
              <a:gd name="T79" fmla="*/ 494 h 667"/>
              <a:gd name="T80" fmla="*/ 320 w 667"/>
              <a:gd name="T81" fmla="*/ 560 h 667"/>
              <a:gd name="T82" fmla="*/ 347 w 667"/>
              <a:gd name="T83" fmla="*/ 494 h 667"/>
              <a:gd name="T84" fmla="*/ 400 w 667"/>
              <a:gd name="T85" fmla="*/ 560 h 667"/>
              <a:gd name="T86" fmla="*/ 467 w 667"/>
              <a:gd name="T87" fmla="*/ 494 h 667"/>
              <a:gd name="T88" fmla="*/ 467 w 667"/>
              <a:gd name="T89" fmla="*/ 560 h 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67" h="667">
                <a:moveTo>
                  <a:pt x="147" y="0"/>
                </a:moveTo>
                <a:cubicBezTo>
                  <a:pt x="140" y="0"/>
                  <a:pt x="133" y="3"/>
                  <a:pt x="128" y="8"/>
                </a:cubicBezTo>
                <a:cubicBezTo>
                  <a:pt x="123" y="13"/>
                  <a:pt x="120" y="20"/>
                  <a:pt x="120" y="27"/>
                </a:cubicBezTo>
                <a:lnTo>
                  <a:pt x="120" y="54"/>
                </a:lnTo>
                <a:lnTo>
                  <a:pt x="27" y="54"/>
                </a:lnTo>
                <a:cubicBezTo>
                  <a:pt x="20" y="54"/>
                  <a:pt x="13" y="56"/>
                  <a:pt x="8" y="61"/>
                </a:cubicBezTo>
                <a:cubicBezTo>
                  <a:pt x="3" y="66"/>
                  <a:pt x="0" y="73"/>
                  <a:pt x="0" y="80"/>
                </a:cubicBezTo>
                <a:lnTo>
                  <a:pt x="0" y="640"/>
                </a:lnTo>
                <a:cubicBezTo>
                  <a:pt x="0" y="647"/>
                  <a:pt x="3" y="654"/>
                  <a:pt x="8" y="659"/>
                </a:cubicBezTo>
                <a:cubicBezTo>
                  <a:pt x="13" y="664"/>
                  <a:pt x="20" y="667"/>
                  <a:pt x="27" y="667"/>
                </a:cubicBezTo>
                <a:lnTo>
                  <a:pt x="640" y="667"/>
                </a:lnTo>
                <a:cubicBezTo>
                  <a:pt x="647" y="667"/>
                  <a:pt x="654" y="664"/>
                  <a:pt x="659" y="659"/>
                </a:cubicBezTo>
                <a:cubicBezTo>
                  <a:pt x="664" y="654"/>
                  <a:pt x="667" y="647"/>
                  <a:pt x="667" y="640"/>
                </a:cubicBezTo>
                <a:lnTo>
                  <a:pt x="667" y="80"/>
                </a:lnTo>
                <a:cubicBezTo>
                  <a:pt x="667" y="73"/>
                  <a:pt x="664" y="66"/>
                  <a:pt x="659" y="61"/>
                </a:cubicBezTo>
                <a:cubicBezTo>
                  <a:pt x="654" y="56"/>
                  <a:pt x="647" y="54"/>
                  <a:pt x="640" y="54"/>
                </a:cubicBezTo>
                <a:lnTo>
                  <a:pt x="547" y="54"/>
                </a:lnTo>
                <a:lnTo>
                  <a:pt x="547" y="27"/>
                </a:lnTo>
                <a:cubicBezTo>
                  <a:pt x="547" y="20"/>
                  <a:pt x="544" y="13"/>
                  <a:pt x="539" y="8"/>
                </a:cubicBezTo>
                <a:cubicBezTo>
                  <a:pt x="534" y="3"/>
                  <a:pt x="527" y="0"/>
                  <a:pt x="520" y="0"/>
                </a:cubicBezTo>
                <a:lnTo>
                  <a:pt x="493" y="0"/>
                </a:lnTo>
                <a:cubicBezTo>
                  <a:pt x="486" y="0"/>
                  <a:pt x="479" y="3"/>
                  <a:pt x="474" y="8"/>
                </a:cubicBezTo>
                <a:cubicBezTo>
                  <a:pt x="469" y="13"/>
                  <a:pt x="467" y="20"/>
                  <a:pt x="467" y="27"/>
                </a:cubicBezTo>
                <a:lnTo>
                  <a:pt x="467" y="54"/>
                </a:lnTo>
                <a:lnTo>
                  <a:pt x="200" y="54"/>
                </a:lnTo>
                <a:lnTo>
                  <a:pt x="200" y="27"/>
                </a:lnTo>
                <a:cubicBezTo>
                  <a:pt x="200" y="20"/>
                  <a:pt x="197" y="13"/>
                  <a:pt x="192" y="8"/>
                </a:cubicBezTo>
                <a:cubicBezTo>
                  <a:pt x="187" y="3"/>
                  <a:pt x="180" y="0"/>
                  <a:pt x="173" y="0"/>
                </a:cubicBezTo>
                <a:lnTo>
                  <a:pt x="147" y="0"/>
                </a:lnTo>
                <a:close/>
                <a:moveTo>
                  <a:pt x="147" y="27"/>
                </a:moveTo>
                <a:lnTo>
                  <a:pt x="173" y="27"/>
                </a:lnTo>
                <a:lnTo>
                  <a:pt x="173" y="107"/>
                </a:lnTo>
                <a:lnTo>
                  <a:pt x="147" y="107"/>
                </a:lnTo>
                <a:lnTo>
                  <a:pt x="147" y="27"/>
                </a:lnTo>
                <a:close/>
                <a:moveTo>
                  <a:pt x="493" y="27"/>
                </a:moveTo>
                <a:lnTo>
                  <a:pt x="520" y="27"/>
                </a:lnTo>
                <a:lnTo>
                  <a:pt x="520" y="107"/>
                </a:lnTo>
                <a:lnTo>
                  <a:pt x="493" y="107"/>
                </a:lnTo>
                <a:lnTo>
                  <a:pt x="493" y="27"/>
                </a:lnTo>
                <a:close/>
                <a:moveTo>
                  <a:pt x="27" y="80"/>
                </a:moveTo>
                <a:lnTo>
                  <a:pt x="120" y="80"/>
                </a:lnTo>
                <a:lnTo>
                  <a:pt x="120" y="107"/>
                </a:lnTo>
                <a:cubicBezTo>
                  <a:pt x="120" y="114"/>
                  <a:pt x="123" y="121"/>
                  <a:pt x="128" y="126"/>
                </a:cubicBezTo>
                <a:cubicBezTo>
                  <a:pt x="133" y="131"/>
                  <a:pt x="140" y="134"/>
                  <a:pt x="147" y="134"/>
                </a:cubicBezTo>
                <a:lnTo>
                  <a:pt x="173" y="134"/>
                </a:lnTo>
                <a:cubicBezTo>
                  <a:pt x="180" y="134"/>
                  <a:pt x="187" y="131"/>
                  <a:pt x="192" y="126"/>
                </a:cubicBezTo>
                <a:cubicBezTo>
                  <a:pt x="197" y="121"/>
                  <a:pt x="200" y="114"/>
                  <a:pt x="200" y="107"/>
                </a:cubicBezTo>
                <a:lnTo>
                  <a:pt x="200" y="80"/>
                </a:lnTo>
                <a:lnTo>
                  <a:pt x="467" y="80"/>
                </a:lnTo>
                <a:lnTo>
                  <a:pt x="467" y="107"/>
                </a:lnTo>
                <a:cubicBezTo>
                  <a:pt x="467" y="114"/>
                  <a:pt x="469" y="121"/>
                  <a:pt x="474" y="126"/>
                </a:cubicBezTo>
                <a:cubicBezTo>
                  <a:pt x="479" y="131"/>
                  <a:pt x="486" y="134"/>
                  <a:pt x="493" y="134"/>
                </a:cubicBezTo>
                <a:lnTo>
                  <a:pt x="520" y="134"/>
                </a:lnTo>
                <a:cubicBezTo>
                  <a:pt x="527" y="134"/>
                  <a:pt x="534" y="131"/>
                  <a:pt x="539" y="126"/>
                </a:cubicBezTo>
                <a:cubicBezTo>
                  <a:pt x="544" y="121"/>
                  <a:pt x="547" y="114"/>
                  <a:pt x="547" y="107"/>
                </a:cubicBezTo>
                <a:lnTo>
                  <a:pt x="547" y="80"/>
                </a:lnTo>
                <a:lnTo>
                  <a:pt x="640" y="80"/>
                </a:lnTo>
                <a:lnTo>
                  <a:pt x="640" y="187"/>
                </a:lnTo>
                <a:lnTo>
                  <a:pt x="27" y="187"/>
                </a:lnTo>
                <a:lnTo>
                  <a:pt x="27" y="80"/>
                </a:lnTo>
                <a:close/>
                <a:moveTo>
                  <a:pt x="27" y="214"/>
                </a:moveTo>
                <a:lnTo>
                  <a:pt x="640" y="214"/>
                </a:lnTo>
                <a:lnTo>
                  <a:pt x="640" y="640"/>
                </a:lnTo>
                <a:lnTo>
                  <a:pt x="27" y="640"/>
                </a:lnTo>
                <a:lnTo>
                  <a:pt x="27" y="214"/>
                </a:lnTo>
                <a:close/>
                <a:moveTo>
                  <a:pt x="93" y="280"/>
                </a:moveTo>
                <a:cubicBezTo>
                  <a:pt x="86" y="280"/>
                  <a:pt x="80" y="286"/>
                  <a:pt x="80" y="294"/>
                </a:cubicBezTo>
                <a:lnTo>
                  <a:pt x="80" y="574"/>
                </a:lnTo>
                <a:cubicBezTo>
                  <a:pt x="80" y="581"/>
                  <a:pt x="86" y="587"/>
                  <a:pt x="93" y="587"/>
                </a:cubicBezTo>
                <a:lnTo>
                  <a:pt x="400" y="587"/>
                </a:lnTo>
                <a:lnTo>
                  <a:pt x="573" y="587"/>
                </a:lnTo>
                <a:cubicBezTo>
                  <a:pt x="581" y="587"/>
                  <a:pt x="587" y="581"/>
                  <a:pt x="587" y="574"/>
                </a:cubicBezTo>
                <a:lnTo>
                  <a:pt x="587" y="294"/>
                </a:lnTo>
                <a:cubicBezTo>
                  <a:pt x="587" y="286"/>
                  <a:pt x="581" y="280"/>
                  <a:pt x="573" y="280"/>
                </a:cubicBezTo>
                <a:lnTo>
                  <a:pt x="93" y="280"/>
                </a:lnTo>
                <a:close/>
                <a:moveTo>
                  <a:pt x="107" y="307"/>
                </a:moveTo>
                <a:lnTo>
                  <a:pt x="200" y="307"/>
                </a:lnTo>
                <a:lnTo>
                  <a:pt x="200" y="374"/>
                </a:lnTo>
                <a:lnTo>
                  <a:pt x="107" y="374"/>
                </a:lnTo>
                <a:lnTo>
                  <a:pt x="107" y="307"/>
                </a:lnTo>
                <a:close/>
                <a:moveTo>
                  <a:pt x="227" y="307"/>
                </a:moveTo>
                <a:lnTo>
                  <a:pt x="320" y="307"/>
                </a:lnTo>
                <a:lnTo>
                  <a:pt x="320" y="374"/>
                </a:lnTo>
                <a:lnTo>
                  <a:pt x="227" y="374"/>
                </a:lnTo>
                <a:lnTo>
                  <a:pt x="227" y="307"/>
                </a:lnTo>
                <a:close/>
                <a:moveTo>
                  <a:pt x="347" y="307"/>
                </a:moveTo>
                <a:lnTo>
                  <a:pt x="440" y="307"/>
                </a:lnTo>
                <a:lnTo>
                  <a:pt x="440" y="374"/>
                </a:lnTo>
                <a:lnTo>
                  <a:pt x="347" y="374"/>
                </a:lnTo>
                <a:lnTo>
                  <a:pt x="347" y="307"/>
                </a:lnTo>
                <a:close/>
                <a:moveTo>
                  <a:pt x="467" y="307"/>
                </a:moveTo>
                <a:lnTo>
                  <a:pt x="560" y="307"/>
                </a:lnTo>
                <a:lnTo>
                  <a:pt x="560" y="374"/>
                </a:lnTo>
                <a:lnTo>
                  <a:pt x="467" y="374"/>
                </a:lnTo>
                <a:lnTo>
                  <a:pt x="467" y="307"/>
                </a:lnTo>
                <a:close/>
                <a:moveTo>
                  <a:pt x="107" y="400"/>
                </a:moveTo>
                <a:lnTo>
                  <a:pt x="200" y="400"/>
                </a:lnTo>
                <a:lnTo>
                  <a:pt x="200" y="467"/>
                </a:lnTo>
                <a:lnTo>
                  <a:pt x="107" y="467"/>
                </a:lnTo>
                <a:lnTo>
                  <a:pt x="107" y="400"/>
                </a:lnTo>
                <a:close/>
                <a:moveTo>
                  <a:pt x="227" y="400"/>
                </a:moveTo>
                <a:lnTo>
                  <a:pt x="320" y="400"/>
                </a:lnTo>
                <a:lnTo>
                  <a:pt x="320" y="467"/>
                </a:lnTo>
                <a:lnTo>
                  <a:pt x="227" y="467"/>
                </a:lnTo>
                <a:lnTo>
                  <a:pt x="227" y="400"/>
                </a:lnTo>
                <a:close/>
                <a:moveTo>
                  <a:pt x="347" y="400"/>
                </a:moveTo>
                <a:lnTo>
                  <a:pt x="440" y="400"/>
                </a:lnTo>
                <a:lnTo>
                  <a:pt x="440" y="467"/>
                </a:lnTo>
                <a:lnTo>
                  <a:pt x="347" y="467"/>
                </a:lnTo>
                <a:lnTo>
                  <a:pt x="347" y="400"/>
                </a:lnTo>
                <a:close/>
                <a:moveTo>
                  <a:pt x="467" y="400"/>
                </a:moveTo>
                <a:lnTo>
                  <a:pt x="560" y="400"/>
                </a:lnTo>
                <a:lnTo>
                  <a:pt x="560" y="467"/>
                </a:lnTo>
                <a:lnTo>
                  <a:pt x="467" y="467"/>
                </a:lnTo>
                <a:lnTo>
                  <a:pt x="467" y="400"/>
                </a:lnTo>
                <a:close/>
                <a:moveTo>
                  <a:pt x="107" y="494"/>
                </a:moveTo>
                <a:lnTo>
                  <a:pt x="200" y="494"/>
                </a:lnTo>
                <a:lnTo>
                  <a:pt x="200" y="560"/>
                </a:lnTo>
                <a:lnTo>
                  <a:pt x="107" y="560"/>
                </a:lnTo>
                <a:lnTo>
                  <a:pt x="107" y="494"/>
                </a:lnTo>
                <a:close/>
                <a:moveTo>
                  <a:pt x="227" y="494"/>
                </a:moveTo>
                <a:lnTo>
                  <a:pt x="320" y="494"/>
                </a:lnTo>
                <a:lnTo>
                  <a:pt x="320" y="560"/>
                </a:lnTo>
                <a:lnTo>
                  <a:pt x="227" y="560"/>
                </a:lnTo>
                <a:lnTo>
                  <a:pt x="227" y="494"/>
                </a:lnTo>
                <a:close/>
                <a:moveTo>
                  <a:pt x="347" y="494"/>
                </a:moveTo>
                <a:lnTo>
                  <a:pt x="440" y="494"/>
                </a:lnTo>
                <a:lnTo>
                  <a:pt x="440" y="560"/>
                </a:lnTo>
                <a:lnTo>
                  <a:pt x="400" y="560"/>
                </a:lnTo>
                <a:lnTo>
                  <a:pt x="347" y="560"/>
                </a:lnTo>
                <a:lnTo>
                  <a:pt x="347" y="494"/>
                </a:lnTo>
                <a:close/>
                <a:moveTo>
                  <a:pt x="467" y="494"/>
                </a:moveTo>
                <a:lnTo>
                  <a:pt x="560" y="494"/>
                </a:lnTo>
                <a:lnTo>
                  <a:pt x="560" y="560"/>
                </a:lnTo>
                <a:lnTo>
                  <a:pt x="467" y="560"/>
                </a:lnTo>
                <a:lnTo>
                  <a:pt x="467" y="494"/>
                </a:lnTo>
                <a:close/>
              </a:path>
            </a:pathLst>
          </a:custGeom>
          <a:solidFill>
            <a:srgbClr val="5F5F5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DC5E5BA8-709E-F3FB-0834-1BBB29B5C9E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788195" y="3735903"/>
            <a:ext cx="1874024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9" name="Text Box">
              <a:extLst>
                <a:ext uri="{FF2B5EF4-FFF2-40B4-BE49-F238E27FC236}">
                  <a16:creationId xmlns:a16="http://schemas.microsoft.com/office/drawing/2014/main" id="{706A7670-597C-D4F4-E954-354EEC9414CC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분양금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3244BBA-22BB-79D1-3A0A-D94423F423D0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879878" y="1363700"/>
              <a:ext cx="46730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31" name="Text Box">
            <a:extLst>
              <a:ext uri="{FF2B5EF4-FFF2-40B4-BE49-F238E27FC236}">
                <a16:creationId xmlns:a16="http://schemas.microsoft.com/office/drawing/2014/main" id="{EB4CB04A-A135-4F50-308B-7C9ABD0A966C}"/>
              </a:ext>
            </a:extLst>
          </p:cNvPr>
          <p:cNvSpPr/>
          <p:nvPr/>
        </p:nvSpPr>
        <p:spPr>
          <a:xfrm>
            <a:off x="4851060" y="3730902"/>
            <a:ext cx="1947361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C51B34D3-5756-E5E2-76A8-7B433E4756DE}"/>
              </a:ext>
            </a:extLst>
          </p:cNvPr>
          <p:cNvSpPr/>
          <p:nvPr/>
        </p:nvSpPr>
        <p:spPr>
          <a:xfrm>
            <a:off x="6884427" y="3429000"/>
            <a:ext cx="481573" cy="553998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예상금액계산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9D45B40-B23D-1AAC-B02B-DEBB9BE69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754597"/>
              </p:ext>
            </p:extLst>
          </p:nvPr>
        </p:nvGraphicFramePr>
        <p:xfrm>
          <a:off x="596898" y="4220793"/>
          <a:ext cx="6769103" cy="149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229">
                  <a:extLst>
                    <a:ext uri="{9D8B030D-6E8A-4147-A177-3AD203B41FA5}">
                      <a16:colId xmlns:a16="http://schemas.microsoft.com/office/drawing/2014/main" val="3282318657"/>
                    </a:ext>
                  </a:extLst>
                </a:gridCol>
                <a:gridCol w="862717">
                  <a:extLst>
                    <a:ext uri="{9D8B030D-6E8A-4147-A177-3AD203B41FA5}">
                      <a16:colId xmlns:a16="http://schemas.microsoft.com/office/drawing/2014/main" val="3735134338"/>
                    </a:ext>
                  </a:extLst>
                </a:gridCol>
                <a:gridCol w="820422">
                  <a:extLst>
                    <a:ext uri="{9D8B030D-6E8A-4147-A177-3AD203B41FA5}">
                      <a16:colId xmlns:a16="http://schemas.microsoft.com/office/drawing/2014/main" val="3515568947"/>
                    </a:ext>
                  </a:extLst>
                </a:gridCol>
                <a:gridCol w="826582">
                  <a:extLst>
                    <a:ext uri="{9D8B030D-6E8A-4147-A177-3AD203B41FA5}">
                      <a16:colId xmlns:a16="http://schemas.microsoft.com/office/drawing/2014/main" val="299730410"/>
                    </a:ext>
                  </a:extLst>
                </a:gridCol>
                <a:gridCol w="862717">
                  <a:extLst>
                    <a:ext uri="{9D8B030D-6E8A-4147-A177-3AD203B41FA5}">
                      <a16:colId xmlns:a16="http://schemas.microsoft.com/office/drawing/2014/main" val="3459972542"/>
                    </a:ext>
                  </a:extLst>
                </a:gridCol>
                <a:gridCol w="470573">
                  <a:extLst>
                    <a:ext uri="{9D8B030D-6E8A-4147-A177-3AD203B41FA5}">
                      <a16:colId xmlns:a16="http://schemas.microsoft.com/office/drawing/2014/main" val="689162619"/>
                    </a:ext>
                  </a:extLst>
                </a:gridCol>
                <a:gridCol w="784288">
                  <a:extLst>
                    <a:ext uri="{9D8B030D-6E8A-4147-A177-3AD203B41FA5}">
                      <a16:colId xmlns:a16="http://schemas.microsoft.com/office/drawing/2014/main" val="3854249377"/>
                    </a:ext>
                  </a:extLst>
                </a:gridCol>
                <a:gridCol w="816453">
                  <a:extLst>
                    <a:ext uri="{9D8B030D-6E8A-4147-A177-3AD203B41FA5}">
                      <a16:colId xmlns:a16="http://schemas.microsoft.com/office/drawing/2014/main" val="3592762051"/>
                    </a:ext>
                  </a:extLst>
                </a:gridCol>
                <a:gridCol w="752122">
                  <a:extLst>
                    <a:ext uri="{9D8B030D-6E8A-4147-A177-3AD203B41FA5}">
                      <a16:colId xmlns:a16="http://schemas.microsoft.com/office/drawing/2014/main" val="3428033309"/>
                    </a:ext>
                  </a:extLst>
                </a:gridCol>
              </a:tblGrid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약정일자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약정금액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입금일자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차수금액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일수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연체료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할인료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통장입금액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29533"/>
                  </a:ext>
                </a:extLst>
              </a:tr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2017-05-01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2017-05-01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68846"/>
                  </a:ext>
                </a:extLst>
              </a:tr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2017-01-01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2017-01-01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000131"/>
                  </a:ext>
                </a:extLst>
              </a:tr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2016-09-01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2016-09-01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8763411"/>
                  </a:ext>
                </a:extLst>
              </a:tr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2016-05-01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2016-05-01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182028"/>
                  </a:ext>
                </a:extLst>
              </a:tr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2016-01-01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2016-01-01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222899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lang="ko-KR" altLang="en-US" sz="800" b="0" dirty="0">
                          <a:solidFill>
                            <a:srgbClr val="C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</a:p>
                  </a:txBody>
                  <a:tcPr marL="0" marR="0" anchor="ctr">
                    <a:lnL w="635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263480"/>
                  </a:ext>
                </a:extLst>
              </a:tr>
            </a:tbl>
          </a:graphicData>
        </a:graphic>
      </p:graphicFrame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3DB7CA06-2390-935B-A95D-21D6DB612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450863"/>
              </p:ext>
            </p:extLst>
          </p:nvPr>
        </p:nvGraphicFramePr>
        <p:xfrm>
          <a:off x="598310" y="5811236"/>
          <a:ext cx="6767565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2264">
                  <a:extLst>
                    <a:ext uri="{9D8B030D-6E8A-4147-A177-3AD203B41FA5}">
                      <a16:colId xmlns:a16="http://schemas.microsoft.com/office/drawing/2014/main" val="3282318657"/>
                    </a:ext>
                  </a:extLst>
                </a:gridCol>
                <a:gridCol w="1176432">
                  <a:extLst>
                    <a:ext uri="{9D8B030D-6E8A-4147-A177-3AD203B41FA5}">
                      <a16:colId xmlns:a16="http://schemas.microsoft.com/office/drawing/2014/main" val="3735134338"/>
                    </a:ext>
                  </a:extLst>
                </a:gridCol>
                <a:gridCol w="1176432">
                  <a:extLst>
                    <a:ext uri="{9D8B030D-6E8A-4147-A177-3AD203B41FA5}">
                      <a16:colId xmlns:a16="http://schemas.microsoft.com/office/drawing/2014/main" val="3515568947"/>
                    </a:ext>
                  </a:extLst>
                </a:gridCol>
                <a:gridCol w="1176432">
                  <a:extLst>
                    <a:ext uri="{9D8B030D-6E8A-4147-A177-3AD203B41FA5}">
                      <a16:colId xmlns:a16="http://schemas.microsoft.com/office/drawing/2014/main" val="299730410"/>
                    </a:ext>
                  </a:extLst>
                </a:gridCol>
                <a:gridCol w="1098003">
                  <a:extLst>
                    <a:ext uri="{9D8B030D-6E8A-4147-A177-3AD203B41FA5}">
                      <a16:colId xmlns:a16="http://schemas.microsoft.com/office/drawing/2014/main" val="3459972542"/>
                    </a:ext>
                  </a:extLst>
                </a:gridCol>
                <a:gridCol w="1098002">
                  <a:extLst>
                    <a:ext uri="{9D8B030D-6E8A-4147-A177-3AD203B41FA5}">
                      <a16:colId xmlns:a16="http://schemas.microsoft.com/office/drawing/2014/main" val="689162619"/>
                    </a:ext>
                  </a:extLst>
                </a:gridCol>
              </a:tblGrid>
              <a:tr h="2131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분양금액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연체료누계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할인료누계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차수금액누계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잔금액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입금하실금액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29533"/>
                  </a:ext>
                </a:extLst>
              </a:tr>
              <a:tr h="1331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500,000,000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원</a:t>
                      </a:r>
                    </a:p>
                  </a:txBody>
                  <a:tcPr marL="0" marR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368846"/>
                  </a:ext>
                </a:extLst>
              </a:tr>
            </a:tbl>
          </a:graphicData>
        </a:graphic>
      </p:graphicFrame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F42C5411-C603-7DE4-C8DF-E821429667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951423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84C976A0-5716-68DD-50D5-B7D4C5BFF51E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16" name="Go Home">
              <a:extLst>
                <a:ext uri="{FF2B5EF4-FFF2-40B4-BE49-F238E27FC236}">
                  <a16:creationId xmlns:a16="http://schemas.microsoft.com/office/drawing/2014/main" id="{1C94DAA1-8130-1C3F-8E3A-49358006B9B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CFDD52-5C47-978D-667D-6C8E38B43DCE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292F8AA-BE9A-67DA-F8FC-CFEF7C3D1214}"/>
              </a:ext>
            </a:extLst>
          </p:cNvPr>
          <p:cNvCxnSpPr>
            <a:cxnSpLocks/>
          </p:cNvCxnSpPr>
          <p:nvPr/>
        </p:nvCxnSpPr>
        <p:spPr>
          <a:xfrm>
            <a:off x="2348151" y="951533"/>
            <a:ext cx="85030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024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입주일 예약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F89E0-D034-52BA-89F1-C1B8BA4F2320}"/>
              </a:ext>
            </a:extLst>
          </p:cNvPr>
          <p:cNvSpPr txBox="1"/>
          <p:nvPr/>
        </p:nvSpPr>
        <p:spPr>
          <a:xfrm>
            <a:off x="596900" y="2012990"/>
            <a:ext cx="2653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금호 아테라 가족을 위한 입주예약 서비스 입니다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 err="1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D3CDD-06B2-7D4C-8A15-DD53445A2A04}"/>
              </a:ext>
            </a:extLst>
          </p:cNvPr>
          <p:cNvSpPr txBox="1"/>
          <p:nvPr/>
        </p:nvSpPr>
        <p:spPr>
          <a:xfrm>
            <a:off x="596900" y="2340180"/>
            <a:ext cx="6769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+mn-ea"/>
              </a:rPr>
              <a:t>입주 시 유의사항</a:t>
            </a:r>
            <a:endParaRPr lang="en-US" altLang="ko-KR" sz="800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082E8D-9433-3F0B-EF39-B7B0ECE0A05D}"/>
              </a:ext>
            </a:extLst>
          </p:cNvPr>
          <p:cNvSpPr txBox="1"/>
          <p:nvPr/>
        </p:nvSpPr>
        <p:spPr>
          <a:xfrm>
            <a:off x="756539" y="2693263"/>
            <a:ext cx="6269665" cy="991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1. </a:t>
            </a:r>
            <a:r>
              <a:rPr lang="ko-KR" altLang="en-US" sz="800" dirty="0">
                <a:latin typeface="+mn-ea"/>
              </a:rPr>
              <a:t>입주날짜 예약은 잔금납부와 관계없이 신청 가능합니다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- </a:t>
            </a:r>
            <a:r>
              <a:rPr lang="ko-KR" altLang="en-US" sz="800" dirty="0">
                <a:latin typeface="+mn-ea"/>
              </a:rPr>
              <a:t>변경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취소의 경우 예약조회 메뉴에서 가능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예약 변경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취소는 최대 </a:t>
            </a:r>
            <a:r>
              <a:rPr lang="en-US" altLang="ko-KR" sz="800" dirty="0">
                <a:latin typeface="+mn-ea"/>
              </a:rPr>
              <a:t>3</a:t>
            </a:r>
            <a:r>
              <a:rPr lang="ko-KR" altLang="en-US" sz="800" dirty="0">
                <a:latin typeface="+mn-ea"/>
              </a:rPr>
              <a:t>회까지 가능하며</a:t>
            </a:r>
            <a:r>
              <a:rPr lang="en-US" altLang="ko-KR" sz="800" dirty="0">
                <a:latin typeface="+mn-ea"/>
              </a:rPr>
              <a:t>, 3</a:t>
            </a:r>
            <a:r>
              <a:rPr lang="ko-KR" altLang="en-US" sz="800" dirty="0">
                <a:latin typeface="+mn-ea"/>
              </a:rPr>
              <a:t>회 초과 시 담당 영업소에 별도 문의</a:t>
            </a:r>
            <a:r>
              <a:rPr lang="en-US" altLang="ko-KR" sz="800" dirty="0"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- </a:t>
            </a:r>
            <a:r>
              <a:rPr lang="ko-KR" altLang="en-US" sz="800" dirty="0">
                <a:latin typeface="+mn-ea"/>
              </a:rPr>
              <a:t>입주 전 잔금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 err="1">
                <a:latin typeface="+mn-ea"/>
              </a:rPr>
              <a:t>분양금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플러스옵션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추가분담금</a:t>
            </a:r>
            <a:r>
              <a:rPr lang="en-US" altLang="ko-KR" sz="800" dirty="0">
                <a:latin typeface="+mn-ea"/>
              </a:rPr>
              <a:t>) </a:t>
            </a:r>
            <a:r>
              <a:rPr lang="ko-KR" altLang="en-US" sz="800" dirty="0">
                <a:latin typeface="+mn-ea"/>
              </a:rPr>
              <a:t>완납 후 </a:t>
            </a:r>
            <a:r>
              <a:rPr lang="ko-KR" altLang="en-US" sz="800" dirty="0" err="1">
                <a:latin typeface="+mn-ea"/>
              </a:rPr>
              <a:t>실입주</a:t>
            </a:r>
            <a:r>
              <a:rPr lang="ko-KR" altLang="en-US" sz="800" dirty="0">
                <a:latin typeface="+mn-ea"/>
              </a:rPr>
              <a:t> 가능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2. </a:t>
            </a:r>
            <a:r>
              <a:rPr lang="ko-KR" altLang="en-US" sz="800" dirty="0">
                <a:latin typeface="+mn-ea"/>
              </a:rPr>
              <a:t>이사 시간대 구분은 평균 이사 시간을 고려하여 지정한 것이니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다른 고객님의 권리보호를 위해 반드시 시간을 준수하셔야 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3. </a:t>
            </a:r>
            <a:r>
              <a:rPr lang="ko-KR" altLang="en-US" sz="800" dirty="0">
                <a:latin typeface="+mn-ea"/>
              </a:rPr>
              <a:t>입주일 예약 없이 입주할 경우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온라인 예약고객을 우선으로 이사할 수 있음을 양지하시기 바랍니다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 err="1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17FF0-1E7F-1494-4BDF-37F187408699}"/>
              </a:ext>
            </a:extLst>
          </p:cNvPr>
          <p:cNvSpPr txBox="1"/>
          <p:nvPr/>
        </p:nvSpPr>
        <p:spPr>
          <a:xfrm>
            <a:off x="596900" y="3861767"/>
            <a:ext cx="6769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+mn-ea"/>
              </a:rPr>
              <a:t>계약자 정보 확인</a:t>
            </a:r>
            <a:endParaRPr lang="en-US" altLang="ko-KR" sz="800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20" name="표 17">
            <a:extLst>
              <a:ext uri="{FF2B5EF4-FFF2-40B4-BE49-F238E27FC236}">
                <a16:creationId xmlns:a16="http://schemas.microsoft.com/office/drawing/2014/main" id="{40E4D32F-A87C-F8FC-2592-9701FAC13C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5236480"/>
              </p:ext>
            </p:extLst>
          </p:nvPr>
        </p:nvGraphicFramePr>
        <p:xfrm>
          <a:off x="596900" y="4143295"/>
          <a:ext cx="6769100" cy="538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1079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548021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입주단지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/>
                        <a:t>한남더힐</a:t>
                      </a:r>
                      <a:r>
                        <a:rPr lang="en-US" altLang="ko-KR" sz="800" dirty="0"/>
                        <a:t>2</a:t>
                      </a:r>
                      <a:r>
                        <a:rPr lang="ko-KR" altLang="en-US" sz="800" dirty="0" err="1"/>
                        <a:t>차현장</a:t>
                      </a:r>
                      <a:r>
                        <a:rPr lang="ko-KR" altLang="en-US" sz="800" dirty="0"/>
                        <a:t> </a:t>
                      </a:r>
                      <a:r>
                        <a:rPr lang="en-US" altLang="ko-KR" sz="800" dirty="0"/>
                        <a:t>101</a:t>
                      </a:r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/0501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신청기간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2024-03-20 ~ 2024-08-23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</a:tbl>
          </a:graphicData>
        </a:graphic>
      </p:graphicFrame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E95C698-685A-F773-59F1-151B908E2F0F}"/>
              </a:ext>
            </a:extLst>
          </p:cNvPr>
          <p:cNvSpPr/>
          <p:nvPr/>
        </p:nvSpPr>
        <p:spPr>
          <a:xfrm>
            <a:off x="3547902" y="4799400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확인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E4B50C2-B79C-4265-6683-ECB4DF6DA94B}"/>
              </a:ext>
            </a:extLst>
          </p:cNvPr>
          <p:cNvGrpSpPr/>
          <p:nvPr/>
        </p:nvGrpSpPr>
        <p:grpSpPr>
          <a:xfrm>
            <a:off x="6528391" y="1003998"/>
            <a:ext cx="1345880" cy="335075"/>
            <a:chOff x="6528391" y="1015275"/>
            <a:chExt cx="1345880" cy="335075"/>
          </a:xfrm>
        </p:grpSpPr>
        <p:sp>
          <p:nvSpPr>
            <p:cNvPr id="23" name="사각형: 모서리가 접힌 도형 22">
              <a:extLst>
                <a:ext uri="{FF2B5EF4-FFF2-40B4-BE49-F238E27FC236}">
                  <a16:creationId xmlns:a16="http://schemas.microsoft.com/office/drawing/2014/main" id="{AF9A83E0-5534-0CF0-1906-884D7F2BA8CE}"/>
                </a:ext>
              </a:extLst>
            </p:cNvPr>
            <p:cNvSpPr/>
            <p:nvPr/>
          </p:nvSpPr>
          <p:spPr>
            <a:xfrm>
              <a:off x="6528391" y="1015275"/>
              <a:ext cx="1345880" cy="335075"/>
            </a:xfrm>
            <a:prstGeom prst="foldedCorner">
              <a:avLst>
                <a:gd name="adj" fmla="val 404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6A537F3-8270-E5C1-A6B9-DEE343FEBE47}"/>
                </a:ext>
              </a:extLst>
            </p:cNvPr>
            <p:cNvSpPr txBox="1"/>
            <p:nvPr/>
          </p:nvSpPr>
          <p:spPr>
            <a:xfrm>
              <a:off x="6549657" y="1056515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신청기간 전 화면</a:t>
              </a: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FA518B-9EE4-029A-5738-3E1D2CE64B8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입주예약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DE0FB6-EACB-EB77-9C71-A80018B0559F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예약조회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D6C98B4-43E4-FE67-1F02-879F23243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401903"/>
              </p:ext>
            </p:extLst>
          </p:nvPr>
        </p:nvGraphicFramePr>
        <p:xfrm>
          <a:off x="7931425" y="705659"/>
          <a:ext cx="1943281" cy="773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신청기간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신청기간 전일 경우 버튼 클릭 시 신청기간 전임을 알리는 메시지 표시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E425F63-513F-142C-47A1-1EB3F1591F96}"/>
              </a:ext>
            </a:extLst>
          </p:cNvPr>
          <p:cNvSpPr/>
          <p:nvPr/>
        </p:nvSpPr>
        <p:spPr>
          <a:xfrm>
            <a:off x="3443983" y="4728563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0DC7C8-DD81-8D25-72E2-B10B9D86EC27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17" name="Go Home">
              <a:extLst>
                <a:ext uri="{FF2B5EF4-FFF2-40B4-BE49-F238E27FC236}">
                  <a16:creationId xmlns:a16="http://schemas.microsoft.com/office/drawing/2014/main" id="{41E875E4-367E-7146-1253-A2EA481A6ED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727999-C5F0-2DCA-E58E-969AC1BB772C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01D8984-5BC7-1901-D4C7-65FFE0C23C15}"/>
              </a:ext>
            </a:extLst>
          </p:cNvPr>
          <p:cNvCxnSpPr>
            <a:cxnSpLocks/>
          </p:cNvCxnSpPr>
          <p:nvPr/>
        </p:nvCxnSpPr>
        <p:spPr>
          <a:xfrm>
            <a:off x="2348151" y="951533"/>
            <a:ext cx="85030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628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F4370-019B-D02F-431A-102E780112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0699707D-A247-653E-C6EF-F74DFC84FE7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A41C1584-6657-70B7-3ADB-02821E7430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입주일 예약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F89E0-D034-52BA-89F1-C1B8BA4F2320}"/>
              </a:ext>
            </a:extLst>
          </p:cNvPr>
          <p:cNvSpPr txBox="1"/>
          <p:nvPr/>
        </p:nvSpPr>
        <p:spPr>
          <a:xfrm>
            <a:off x="596900" y="1943466"/>
            <a:ext cx="2653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금호 아테라 가족을 위한 입주예약 서비스 입니다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 err="1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D3CDD-06B2-7D4C-8A15-DD53445A2A04}"/>
              </a:ext>
            </a:extLst>
          </p:cNvPr>
          <p:cNvSpPr txBox="1"/>
          <p:nvPr/>
        </p:nvSpPr>
        <p:spPr>
          <a:xfrm>
            <a:off x="596900" y="2270656"/>
            <a:ext cx="6769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+mn-ea"/>
              </a:rPr>
              <a:t>입주 시 유의사항</a:t>
            </a:r>
            <a:endParaRPr lang="en-US" altLang="ko-KR" sz="800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082E8D-9433-3F0B-EF39-B7B0ECE0A05D}"/>
              </a:ext>
            </a:extLst>
          </p:cNvPr>
          <p:cNvSpPr txBox="1"/>
          <p:nvPr/>
        </p:nvSpPr>
        <p:spPr>
          <a:xfrm>
            <a:off x="756539" y="2623739"/>
            <a:ext cx="6269665" cy="991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1. </a:t>
            </a:r>
            <a:r>
              <a:rPr lang="ko-KR" altLang="en-US" sz="800" dirty="0">
                <a:latin typeface="+mn-ea"/>
              </a:rPr>
              <a:t>입주날짜 예약은 잔금납부와 관계없이 신청 가능합니다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- </a:t>
            </a:r>
            <a:r>
              <a:rPr lang="ko-KR" altLang="en-US" sz="800" dirty="0">
                <a:latin typeface="+mn-ea"/>
              </a:rPr>
              <a:t>변경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취소의 경우 예약조회 메뉴에서 가능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예약 변경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취소는 최대 </a:t>
            </a:r>
            <a:r>
              <a:rPr lang="en-US" altLang="ko-KR" sz="800" dirty="0">
                <a:latin typeface="+mn-ea"/>
              </a:rPr>
              <a:t>3</a:t>
            </a:r>
            <a:r>
              <a:rPr lang="ko-KR" altLang="en-US" sz="800" dirty="0">
                <a:latin typeface="+mn-ea"/>
              </a:rPr>
              <a:t>회까지 가능하며</a:t>
            </a:r>
            <a:r>
              <a:rPr lang="en-US" altLang="ko-KR" sz="800" dirty="0">
                <a:latin typeface="+mn-ea"/>
              </a:rPr>
              <a:t>, 3</a:t>
            </a:r>
            <a:r>
              <a:rPr lang="ko-KR" altLang="en-US" sz="800" dirty="0">
                <a:latin typeface="+mn-ea"/>
              </a:rPr>
              <a:t>회 초과 시 담당 영업소에 별도 문의</a:t>
            </a:r>
            <a:r>
              <a:rPr lang="en-US" altLang="ko-KR" sz="800" dirty="0"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- </a:t>
            </a:r>
            <a:r>
              <a:rPr lang="ko-KR" altLang="en-US" sz="800" dirty="0">
                <a:latin typeface="+mn-ea"/>
              </a:rPr>
              <a:t>입주 전 잔금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 err="1">
                <a:latin typeface="+mn-ea"/>
              </a:rPr>
              <a:t>분양금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플러스옵션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추가분담금</a:t>
            </a:r>
            <a:r>
              <a:rPr lang="en-US" altLang="ko-KR" sz="800" dirty="0">
                <a:latin typeface="+mn-ea"/>
              </a:rPr>
              <a:t>) </a:t>
            </a:r>
            <a:r>
              <a:rPr lang="ko-KR" altLang="en-US" sz="800" dirty="0">
                <a:latin typeface="+mn-ea"/>
              </a:rPr>
              <a:t>완납 후 </a:t>
            </a:r>
            <a:r>
              <a:rPr lang="ko-KR" altLang="en-US" sz="800" dirty="0" err="1">
                <a:latin typeface="+mn-ea"/>
              </a:rPr>
              <a:t>실입주</a:t>
            </a:r>
            <a:r>
              <a:rPr lang="ko-KR" altLang="en-US" sz="800" dirty="0">
                <a:latin typeface="+mn-ea"/>
              </a:rPr>
              <a:t> 가능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2. </a:t>
            </a:r>
            <a:r>
              <a:rPr lang="ko-KR" altLang="en-US" sz="800" dirty="0">
                <a:latin typeface="+mn-ea"/>
              </a:rPr>
              <a:t>이사 시간대 구분은 평균 이사 시간을 고려하여 지정한 것이니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다른 고객님의 권리보호를 위해 반드시 시간을 준수하셔야 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3. </a:t>
            </a:r>
            <a:r>
              <a:rPr lang="ko-KR" altLang="en-US" sz="800" dirty="0">
                <a:latin typeface="+mn-ea"/>
              </a:rPr>
              <a:t>입주일 예약 없이 입주할 경우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온라인 예약고객을 우선으로 이사할 수 있음을 양지하시기 바랍니다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 err="1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17FF0-1E7F-1494-4BDF-37F187408699}"/>
              </a:ext>
            </a:extLst>
          </p:cNvPr>
          <p:cNvSpPr txBox="1"/>
          <p:nvPr/>
        </p:nvSpPr>
        <p:spPr>
          <a:xfrm>
            <a:off x="596900" y="3792243"/>
            <a:ext cx="6769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+mn-ea"/>
              </a:rPr>
              <a:t>계약자 정보 확인</a:t>
            </a:r>
            <a:endParaRPr lang="en-US" altLang="ko-KR" sz="800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708495-032E-905A-2742-7B447A634F2A}"/>
              </a:ext>
            </a:extLst>
          </p:cNvPr>
          <p:cNvSpPr txBox="1"/>
          <p:nvPr/>
        </p:nvSpPr>
        <p:spPr>
          <a:xfrm>
            <a:off x="1738423" y="567095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ko-KR" altLang="en-US" dirty="0" err="1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graphicFrame>
        <p:nvGraphicFramePr>
          <p:cNvPr id="20" name="표 17">
            <a:extLst>
              <a:ext uri="{FF2B5EF4-FFF2-40B4-BE49-F238E27FC236}">
                <a16:creationId xmlns:a16="http://schemas.microsoft.com/office/drawing/2014/main" id="{40E4D32F-A87C-F8FC-2592-9701FAC13C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8629145"/>
              </p:ext>
            </p:extLst>
          </p:nvPr>
        </p:nvGraphicFramePr>
        <p:xfrm>
          <a:off x="596900" y="4073771"/>
          <a:ext cx="6769100" cy="134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1079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548021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계약자명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김금호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입주단지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한남더힐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차현장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101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/0501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호수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0501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261572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입주 예약 신청기간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2024-03-20 ~ 2024-08-23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78079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실 입주 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2024-03-20 ~ 2024-08-23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065844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12D13E88-98D5-4043-D9E8-B90C819E53B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입주예약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7C4C7E-0613-E79F-8CD1-C0D5747396C0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예약조회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65E749-2D7E-F041-2EFD-7ABBF2C1F765}"/>
              </a:ext>
            </a:extLst>
          </p:cNvPr>
          <p:cNvGrpSpPr/>
          <p:nvPr/>
        </p:nvGrpSpPr>
        <p:grpSpPr>
          <a:xfrm>
            <a:off x="6528391" y="1003998"/>
            <a:ext cx="1345880" cy="335075"/>
            <a:chOff x="6528391" y="1015275"/>
            <a:chExt cx="1345880" cy="335075"/>
          </a:xfrm>
        </p:grpSpPr>
        <p:sp>
          <p:nvSpPr>
            <p:cNvPr id="5" name="사각형: 모서리가 접힌 도형 4">
              <a:extLst>
                <a:ext uri="{FF2B5EF4-FFF2-40B4-BE49-F238E27FC236}">
                  <a16:creationId xmlns:a16="http://schemas.microsoft.com/office/drawing/2014/main" id="{C1984876-C5A9-16D7-9E29-05A4E1903720}"/>
                </a:ext>
              </a:extLst>
            </p:cNvPr>
            <p:cNvSpPr/>
            <p:nvPr/>
          </p:nvSpPr>
          <p:spPr>
            <a:xfrm>
              <a:off x="6528391" y="1015275"/>
              <a:ext cx="1345880" cy="335075"/>
            </a:xfrm>
            <a:prstGeom prst="foldedCorner">
              <a:avLst>
                <a:gd name="adj" fmla="val 4046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A82941-B62F-2957-FAC0-5BE93A88F023}"/>
                </a:ext>
              </a:extLst>
            </p:cNvPr>
            <p:cNvSpPr txBox="1"/>
            <p:nvPr/>
          </p:nvSpPr>
          <p:spPr>
            <a:xfrm>
              <a:off x="6549657" y="1056515"/>
              <a:ext cx="117211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신청기간 중 화면</a:t>
              </a: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6706CAD2-E61E-1AA5-7499-C977A90FC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174840"/>
              </p:ext>
            </p:extLst>
          </p:nvPr>
        </p:nvGraphicFramePr>
        <p:xfrm>
          <a:off x="7931425" y="705659"/>
          <a:ext cx="1943281" cy="42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6289CD35-6F68-4537-DD94-E496D8126225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21" name="Go Home">
              <a:extLst>
                <a:ext uri="{FF2B5EF4-FFF2-40B4-BE49-F238E27FC236}">
                  <a16:creationId xmlns:a16="http://schemas.microsoft.com/office/drawing/2014/main" id="{58290251-2AEE-BF0F-05F1-9AAB7480CC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2196ED-D242-DEA6-17D7-21AF4097694B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9FE7EAA4-E1DA-8B8A-7E32-9F299536BF9E}"/>
              </a:ext>
            </a:extLst>
          </p:cNvPr>
          <p:cNvCxnSpPr>
            <a:cxnSpLocks/>
          </p:cNvCxnSpPr>
          <p:nvPr/>
        </p:nvCxnSpPr>
        <p:spPr>
          <a:xfrm>
            <a:off x="2348151" y="951533"/>
            <a:ext cx="85030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78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6417CAC3-4A96-3C33-D84B-0E29EF9F787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66004590"/>
              </p:ext>
            </p:extLst>
          </p:nvPr>
        </p:nvGraphicFramePr>
        <p:xfrm>
          <a:off x="599054" y="953830"/>
          <a:ext cx="6766942" cy="52120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6706">
                  <a:extLst>
                    <a:ext uri="{9D8B030D-6E8A-4147-A177-3AD203B41FA5}">
                      <a16:colId xmlns:a16="http://schemas.microsoft.com/office/drawing/2014/main" val="1680180989"/>
                    </a:ext>
                  </a:extLst>
                </a:gridCol>
                <a:gridCol w="966706">
                  <a:extLst>
                    <a:ext uri="{9D8B030D-6E8A-4147-A177-3AD203B41FA5}">
                      <a16:colId xmlns:a16="http://schemas.microsoft.com/office/drawing/2014/main" val="2687340044"/>
                    </a:ext>
                  </a:extLst>
                </a:gridCol>
                <a:gridCol w="966706">
                  <a:extLst>
                    <a:ext uri="{9D8B030D-6E8A-4147-A177-3AD203B41FA5}">
                      <a16:colId xmlns:a16="http://schemas.microsoft.com/office/drawing/2014/main" val="2720221653"/>
                    </a:ext>
                  </a:extLst>
                </a:gridCol>
                <a:gridCol w="966706">
                  <a:extLst>
                    <a:ext uri="{9D8B030D-6E8A-4147-A177-3AD203B41FA5}">
                      <a16:colId xmlns:a16="http://schemas.microsoft.com/office/drawing/2014/main" val="2980587727"/>
                    </a:ext>
                  </a:extLst>
                </a:gridCol>
                <a:gridCol w="966706">
                  <a:extLst>
                    <a:ext uri="{9D8B030D-6E8A-4147-A177-3AD203B41FA5}">
                      <a16:colId xmlns:a16="http://schemas.microsoft.com/office/drawing/2014/main" val="2020511291"/>
                    </a:ext>
                  </a:extLst>
                </a:gridCol>
                <a:gridCol w="966706">
                  <a:extLst>
                    <a:ext uri="{9D8B030D-6E8A-4147-A177-3AD203B41FA5}">
                      <a16:colId xmlns:a16="http://schemas.microsoft.com/office/drawing/2014/main" val="1114119884"/>
                    </a:ext>
                  </a:extLst>
                </a:gridCol>
                <a:gridCol w="966706">
                  <a:extLst>
                    <a:ext uri="{9D8B030D-6E8A-4147-A177-3AD203B41FA5}">
                      <a16:colId xmlns:a16="http://schemas.microsoft.com/office/drawing/2014/main" val="3940336862"/>
                    </a:ext>
                  </a:extLst>
                </a:gridCol>
              </a:tblGrid>
              <a:tr h="2032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월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화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수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목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금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토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일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445852"/>
                  </a:ext>
                </a:extLst>
              </a:tr>
              <a:tr h="8331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3/18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3/19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</a:t>
                      </a:r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</a:t>
                      </a:r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</a:t>
                      </a:r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</a:t>
                      </a:r>
                      <a:r>
                        <a:rPr lang="en-US" altLang="ko-KR" sz="800" dirty="0"/>
                        <a:t>23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</a:t>
                      </a:r>
                      <a:r>
                        <a:rPr lang="en-US" altLang="ko-KR" sz="800" dirty="0"/>
                        <a:t>24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586324"/>
                  </a:ext>
                </a:extLst>
              </a:tr>
              <a:tr h="8331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</a:t>
                      </a:r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</a:t>
                      </a:r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</a:t>
                      </a:r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</a:t>
                      </a:r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3/2</a:t>
                      </a:r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3/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ko-KR" sz="800" dirty="0"/>
                        <a:t>0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/>
                        <a:t>3/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551662"/>
                  </a:ext>
                </a:extLst>
              </a:tr>
              <a:tr h="8331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3223225"/>
                  </a:ext>
                </a:extLst>
              </a:tr>
              <a:tr h="8331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2055090"/>
                  </a:ext>
                </a:extLst>
              </a:tr>
              <a:tr h="8331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4/19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556340"/>
                  </a:ext>
                </a:extLst>
              </a:tr>
              <a:tr h="83312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4/22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4/23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4/24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4/25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4/26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4/28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1368602"/>
                  </a:ext>
                </a:extLst>
              </a:tr>
            </a:tbl>
          </a:graphicData>
        </a:graphic>
      </p:graphicFrame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B0607D0-1057-F180-0862-6F5237722F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D5376AE8-3A04-B76E-9828-7F628F86E8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4A22EF4-51EE-52D2-6083-75DFD51894B5}"/>
              </a:ext>
            </a:extLst>
          </p:cNvPr>
          <p:cNvGrpSpPr/>
          <p:nvPr/>
        </p:nvGrpSpPr>
        <p:grpSpPr>
          <a:xfrm>
            <a:off x="2604701" y="1414519"/>
            <a:ext cx="903048" cy="541629"/>
            <a:chOff x="2604701" y="1592263"/>
            <a:chExt cx="903048" cy="541629"/>
          </a:xfrm>
        </p:grpSpPr>
        <p:grpSp>
          <p:nvGrpSpPr>
            <p:cNvPr id="2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BF44DFE0-E0D2-C27D-4FE8-F848EDE48583}"/>
                </a:ext>
              </a:extLst>
            </p:cNvPr>
            <p:cNvGrpSpPr/>
            <p:nvPr>
              <p:custDataLst>
                <p:tags r:id="rId124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1" name="Circle">
                <a:extLst>
                  <a:ext uri="{FF2B5EF4-FFF2-40B4-BE49-F238E27FC236}">
                    <a16:creationId xmlns:a16="http://schemas.microsoft.com/office/drawing/2014/main" id="{893EFDA5-21B6-9F23-B768-8414E7C26FEE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" name="Check" hidden="1">
                <a:extLst>
                  <a:ext uri="{FF2B5EF4-FFF2-40B4-BE49-F238E27FC236}">
                    <a16:creationId xmlns:a16="http://schemas.microsoft.com/office/drawing/2014/main" id="{A6361D0A-E66E-B74D-1009-066B1428A1F7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" name="Label">
                <a:extLst>
                  <a:ext uri="{FF2B5EF4-FFF2-40B4-BE49-F238E27FC236}">
                    <a16:creationId xmlns:a16="http://schemas.microsoft.com/office/drawing/2014/main" id="{C9DC5AB5-2E98-2980-6140-4E2AFB6CDE28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2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6FABA866-030E-A3DA-5296-D18656E4140F}"/>
                </a:ext>
              </a:extLst>
            </p:cNvPr>
            <p:cNvGrpSpPr/>
            <p:nvPr>
              <p:custDataLst>
                <p:tags r:id="rId125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30" name="Circle">
                <a:extLst>
                  <a:ext uri="{FF2B5EF4-FFF2-40B4-BE49-F238E27FC236}">
                    <a16:creationId xmlns:a16="http://schemas.microsoft.com/office/drawing/2014/main" id="{95134A2F-8413-F521-4500-0096A8732D5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" name="Check" hidden="1">
                <a:extLst>
                  <a:ext uri="{FF2B5EF4-FFF2-40B4-BE49-F238E27FC236}">
                    <a16:creationId xmlns:a16="http://schemas.microsoft.com/office/drawing/2014/main" id="{CE26E022-DEC0-C746-C486-CC310928851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" name="Label">
                <a:extLst>
                  <a:ext uri="{FF2B5EF4-FFF2-40B4-BE49-F238E27FC236}">
                    <a16:creationId xmlns:a16="http://schemas.microsoft.com/office/drawing/2014/main" id="{E52D9914-2DA2-BB22-F1F5-165DFBEE295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3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A7195FFE-F824-6BDB-5D95-2A99C62433E6}"/>
                </a:ext>
              </a:extLst>
            </p:cNvPr>
            <p:cNvGrpSpPr/>
            <p:nvPr>
              <p:custDataLst>
                <p:tags r:id="rId126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34" name="Circle">
                <a:extLst>
                  <a:ext uri="{FF2B5EF4-FFF2-40B4-BE49-F238E27FC236}">
                    <a16:creationId xmlns:a16="http://schemas.microsoft.com/office/drawing/2014/main" id="{50D82A3E-9602-062F-5387-22FB0F5D16C6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Check" hidden="1">
                <a:extLst>
                  <a:ext uri="{FF2B5EF4-FFF2-40B4-BE49-F238E27FC236}">
                    <a16:creationId xmlns:a16="http://schemas.microsoft.com/office/drawing/2014/main" id="{7820EF25-BB33-911B-7C33-7B81BCDD9E1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Label">
                <a:extLst>
                  <a:ext uri="{FF2B5EF4-FFF2-40B4-BE49-F238E27FC236}">
                    <a16:creationId xmlns:a16="http://schemas.microsoft.com/office/drawing/2014/main" id="{51435893-B096-5848-18A4-7D8C652ECDC7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sp>
        <p:nvSpPr>
          <p:cNvPr id="181" name="사각형: 둥근 모서리 180">
            <a:extLst>
              <a:ext uri="{FF2B5EF4-FFF2-40B4-BE49-F238E27FC236}">
                <a16:creationId xmlns:a16="http://schemas.microsoft.com/office/drawing/2014/main" id="{E29379DD-0F54-FE7B-3F1C-CAFC2D829355}"/>
              </a:ext>
            </a:extLst>
          </p:cNvPr>
          <p:cNvSpPr/>
          <p:nvPr/>
        </p:nvSpPr>
        <p:spPr>
          <a:xfrm>
            <a:off x="3756996" y="6278013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입주예약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ADCF1A8-9EA7-D9A2-4A05-46D15AB03FAB}"/>
              </a:ext>
            </a:extLst>
          </p:cNvPr>
          <p:cNvSpPr/>
          <p:nvPr/>
        </p:nvSpPr>
        <p:spPr>
          <a:xfrm>
            <a:off x="7983071" y="5846119"/>
            <a:ext cx="1833282" cy="675703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as-is </a:t>
            </a:r>
            <a:r>
              <a:rPr lang="ko-KR" altLang="en-US" sz="800" dirty="0"/>
              <a:t>화면 유지</a:t>
            </a:r>
            <a:endParaRPr lang="en-US" altLang="ko-KR" sz="800"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12D6699-54A1-E6C6-6D0C-7185C064C2BE}"/>
              </a:ext>
            </a:extLst>
          </p:cNvPr>
          <p:cNvGrpSpPr/>
          <p:nvPr/>
        </p:nvGrpSpPr>
        <p:grpSpPr>
          <a:xfrm>
            <a:off x="3531001" y="1414519"/>
            <a:ext cx="903048" cy="541629"/>
            <a:chOff x="2604701" y="1592263"/>
            <a:chExt cx="903048" cy="541629"/>
          </a:xfrm>
        </p:grpSpPr>
        <p:grpSp>
          <p:nvGrpSpPr>
            <p:cNvPr id="1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CF9D2653-792C-7A9B-6FAF-911CB3372571}"/>
                </a:ext>
              </a:extLst>
            </p:cNvPr>
            <p:cNvGrpSpPr/>
            <p:nvPr>
              <p:custDataLst>
                <p:tags r:id="rId121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8" name="Circle">
                <a:extLst>
                  <a:ext uri="{FF2B5EF4-FFF2-40B4-BE49-F238E27FC236}">
                    <a16:creationId xmlns:a16="http://schemas.microsoft.com/office/drawing/2014/main" id="{1BF0C914-0068-DA29-BA92-36575B50848A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Check" hidden="1">
                <a:extLst>
                  <a:ext uri="{FF2B5EF4-FFF2-40B4-BE49-F238E27FC236}">
                    <a16:creationId xmlns:a16="http://schemas.microsoft.com/office/drawing/2014/main" id="{E97171D4-F5FD-5E21-DB07-4D0F6DE7925A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3" name="Label">
                <a:extLst>
                  <a:ext uri="{FF2B5EF4-FFF2-40B4-BE49-F238E27FC236}">
                    <a16:creationId xmlns:a16="http://schemas.microsoft.com/office/drawing/2014/main" id="{CBBD792F-F2B4-89D0-1DE9-782C0B8C6C1A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1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52CD5AF6-E015-E12D-36B1-4A89E826F1AC}"/>
                </a:ext>
              </a:extLst>
            </p:cNvPr>
            <p:cNvGrpSpPr/>
            <p:nvPr>
              <p:custDataLst>
                <p:tags r:id="rId122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25" name="Circle">
                <a:extLst>
                  <a:ext uri="{FF2B5EF4-FFF2-40B4-BE49-F238E27FC236}">
                    <a16:creationId xmlns:a16="http://schemas.microsoft.com/office/drawing/2014/main" id="{E0910D2B-C916-B797-490A-DEA427DE537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" name="Check" hidden="1">
                <a:extLst>
                  <a:ext uri="{FF2B5EF4-FFF2-40B4-BE49-F238E27FC236}">
                    <a16:creationId xmlns:a16="http://schemas.microsoft.com/office/drawing/2014/main" id="{B68E012F-8571-D528-F677-3804A357B8BD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" name="Label">
                <a:extLst>
                  <a:ext uri="{FF2B5EF4-FFF2-40B4-BE49-F238E27FC236}">
                    <a16:creationId xmlns:a16="http://schemas.microsoft.com/office/drawing/2014/main" id="{7689EB3E-AC95-1FCF-E8FD-F405C38E0A7F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1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565514E8-4D76-9748-DF5D-BBD6C63A630F}"/>
                </a:ext>
              </a:extLst>
            </p:cNvPr>
            <p:cNvGrpSpPr/>
            <p:nvPr>
              <p:custDataLst>
                <p:tags r:id="rId123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18" name="Circle">
                <a:extLst>
                  <a:ext uri="{FF2B5EF4-FFF2-40B4-BE49-F238E27FC236}">
                    <a16:creationId xmlns:a16="http://schemas.microsoft.com/office/drawing/2014/main" id="{A02C23BD-B112-FB1B-2BB0-8A24A0C5F366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" name="Check" hidden="1">
                <a:extLst>
                  <a:ext uri="{FF2B5EF4-FFF2-40B4-BE49-F238E27FC236}">
                    <a16:creationId xmlns:a16="http://schemas.microsoft.com/office/drawing/2014/main" id="{566C2247-401F-5229-942E-FA87F2C87D9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" name="Label">
                <a:extLst>
                  <a:ext uri="{FF2B5EF4-FFF2-40B4-BE49-F238E27FC236}">
                    <a16:creationId xmlns:a16="http://schemas.microsoft.com/office/drawing/2014/main" id="{CF14D291-1641-D1B4-EA85-C9875097E498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id="{F99913BA-9720-B7DC-0CFD-EFE8C4150BE3}"/>
              </a:ext>
            </a:extLst>
          </p:cNvPr>
          <p:cNvGrpSpPr/>
          <p:nvPr/>
        </p:nvGrpSpPr>
        <p:grpSpPr>
          <a:xfrm>
            <a:off x="4501476" y="1414519"/>
            <a:ext cx="903048" cy="541629"/>
            <a:chOff x="2604701" y="1592263"/>
            <a:chExt cx="903048" cy="541629"/>
          </a:xfrm>
        </p:grpSpPr>
        <p:grpSp>
          <p:nvGrpSpPr>
            <p:cNvPr id="18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AE9394CB-CE55-D3A1-6713-C62426F4E7B5}"/>
                </a:ext>
              </a:extLst>
            </p:cNvPr>
            <p:cNvGrpSpPr/>
            <p:nvPr>
              <p:custDataLst>
                <p:tags r:id="rId118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194" name="Circle">
                <a:extLst>
                  <a:ext uri="{FF2B5EF4-FFF2-40B4-BE49-F238E27FC236}">
                    <a16:creationId xmlns:a16="http://schemas.microsoft.com/office/drawing/2014/main" id="{B9A8731C-1710-931F-826E-2BD854649E2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5" name="Check" hidden="1">
                <a:extLst>
                  <a:ext uri="{FF2B5EF4-FFF2-40B4-BE49-F238E27FC236}">
                    <a16:creationId xmlns:a16="http://schemas.microsoft.com/office/drawing/2014/main" id="{E6CFAAFD-D913-FF30-5F1F-B860A0A2BED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6" name="Label">
                <a:extLst>
                  <a:ext uri="{FF2B5EF4-FFF2-40B4-BE49-F238E27FC236}">
                    <a16:creationId xmlns:a16="http://schemas.microsoft.com/office/drawing/2014/main" id="{1976824E-CE38-9F80-01C3-F4C4AC6847E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18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FB245D9-EEEF-CE71-CAAA-A452F63AE41E}"/>
                </a:ext>
              </a:extLst>
            </p:cNvPr>
            <p:cNvGrpSpPr/>
            <p:nvPr>
              <p:custDataLst>
                <p:tags r:id="rId119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191" name="Circle">
                <a:extLst>
                  <a:ext uri="{FF2B5EF4-FFF2-40B4-BE49-F238E27FC236}">
                    <a16:creationId xmlns:a16="http://schemas.microsoft.com/office/drawing/2014/main" id="{3E0B7FFF-48C1-E892-5370-C100685FB03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2" name="Check" hidden="1">
                <a:extLst>
                  <a:ext uri="{FF2B5EF4-FFF2-40B4-BE49-F238E27FC236}">
                    <a16:creationId xmlns:a16="http://schemas.microsoft.com/office/drawing/2014/main" id="{DD5A8EFD-51A1-E722-CFC6-515CFC47FD7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3" name="Label">
                <a:extLst>
                  <a:ext uri="{FF2B5EF4-FFF2-40B4-BE49-F238E27FC236}">
                    <a16:creationId xmlns:a16="http://schemas.microsoft.com/office/drawing/2014/main" id="{EF8484B4-B230-C995-BC34-7EB4114F64DE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18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8A4403E-2551-F705-85ED-BE38DCAC369B}"/>
                </a:ext>
              </a:extLst>
            </p:cNvPr>
            <p:cNvGrpSpPr/>
            <p:nvPr>
              <p:custDataLst>
                <p:tags r:id="rId120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188" name="Circle">
                <a:extLst>
                  <a:ext uri="{FF2B5EF4-FFF2-40B4-BE49-F238E27FC236}">
                    <a16:creationId xmlns:a16="http://schemas.microsoft.com/office/drawing/2014/main" id="{4427DA63-CA6F-A6D3-E0EB-52936FE319F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9" name="Check" hidden="1">
                <a:extLst>
                  <a:ext uri="{FF2B5EF4-FFF2-40B4-BE49-F238E27FC236}">
                    <a16:creationId xmlns:a16="http://schemas.microsoft.com/office/drawing/2014/main" id="{2C3ABC42-068F-0EA9-839E-51ABB9A0EEC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0" name="Label">
                <a:extLst>
                  <a:ext uri="{FF2B5EF4-FFF2-40B4-BE49-F238E27FC236}">
                    <a16:creationId xmlns:a16="http://schemas.microsoft.com/office/drawing/2014/main" id="{FC5656AD-861D-B06C-02C1-58B74194387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1CB55C9C-6825-E6FE-C05C-8282012237D4}"/>
              </a:ext>
            </a:extLst>
          </p:cNvPr>
          <p:cNvGrpSpPr/>
          <p:nvPr/>
        </p:nvGrpSpPr>
        <p:grpSpPr>
          <a:xfrm>
            <a:off x="5471953" y="1414519"/>
            <a:ext cx="903048" cy="541629"/>
            <a:chOff x="2604701" y="1592263"/>
            <a:chExt cx="903048" cy="541629"/>
          </a:xfrm>
        </p:grpSpPr>
        <p:grpSp>
          <p:nvGrpSpPr>
            <p:cNvPr id="19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742CE790-9CE6-6E8B-092B-A96284609F51}"/>
                </a:ext>
              </a:extLst>
            </p:cNvPr>
            <p:cNvGrpSpPr/>
            <p:nvPr>
              <p:custDataLst>
                <p:tags r:id="rId115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07" name="Circle">
                <a:extLst>
                  <a:ext uri="{FF2B5EF4-FFF2-40B4-BE49-F238E27FC236}">
                    <a16:creationId xmlns:a16="http://schemas.microsoft.com/office/drawing/2014/main" id="{868044E3-26A0-4BEE-0C50-09CBC8965535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Check" hidden="1">
                <a:extLst>
                  <a:ext uri="{FF2B5EF4-FFF2-40B4-BE49-F238E27FC236}">
                    <a16:creationId xmlns:a16="http://schemas.microsoft.com/office/drawing/2014/main" id="{3EBA80A4-DE13-53D8-391F-567057D4ECCC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Label">
                <a:extLst>
                  <a:ext uri="{FF2B5EF4-FFF2-40B4-BE49-F238E27FC236}">
                    <a16:creationId xmlns:a16="http://schemas.microsoft.com/office/drawing/2014/main" id="{32B04932-4F12-7EB5-5D16-042D4D28C42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19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3D00D52-C82D-BF94-FC6F-4C0B403C182D}"/>
                </a:ext>
              </a:extLst>
            </p:cNvPr>
            <p:cNvGrpSpPr/>
            <p:nvPr>
              <p:custDataLst>
                <p:tags r:id="rId116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204" name="Circle">
                <a:extLst>
                  <a:ext uri="{FF2B5EF4-FFF2-40B4-BE49-F238E27FC236}">
                    <a16:creationId xmlns:a16="http://schemas.microsoft.com/office/drawing/2014/main" id="{2014F917-2201-54F4-A15E-958BD4F8C5B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5" name="Check" hidden="1">
                <a:extLst>
                  <a:ext uri="{FF2B5EF4-FFF2-40B4-BE49-F238E27FC236}">
                    <a16:creationId xmlns:a16="http://schemas.microsoft.com/office/drawing/2014/main" id="{3F3DB6E4-343E-D94B-AD9A-A57BA2D74AD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6" name="Label">
                <a:extLst>
                  <a:ext uri="{FF2B5EF4-FFF2-40B4-BE49-F238E27FC236}">
                    <a16:creationId xmlns:a16="http://schemas.microsoft.com/office/drawing/2014/main" id="{F9424AD9-6BF7-A03A-4F4D-AEFEEC944E6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20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27538EB5-E2A6-EC7E-FB36-30EA1ED6E038}"/>
                </a:ext>
              </a:extLst>
            </p:cNvPr>
            <p:cNvGrpSpPr/>
            <p:nvPr>
              <p:custDataLst>
                <p:tags r:id="rId117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201" name="Circle">
                <a:extLst>
                  <a:ext uri="{FF2B5EF4-FFF2-40B4-BE49-F238E27FC236}">
                    <a16:creationId xmlns:a16="http://schemas.microsoft.com/office/drawing/2014/main" id="{85F0816C-FDB8-F18E-6838-398B2729AD7E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2" name="Check" hidden="1">
                <a:extLst>
                  <a:ext uri="{FF2B5EF4-FFF2-40B4-BE49-F238E27FC236}">
                    <a16:creationId xmlns:a16="http://schemas.microsoft.com/office/drawing/2014/main" id="{906CB9BC-5895-C4B8-4725-0B166A5FF5E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3" name="Label">
                <a:extLst>
                  <a:ext uri="{FF2B5EF4-FFF2-40B4-BE49-F238E27FC236}">
                    <a16:creationId xmlns:a16="http://schemas.microsoft.com/office/drawing/2014/main" id="{670020AC-F52C-DB82-8297-61FBE6AA8E05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210" name="그룹 209">
            <a:extLst>
              <a:ext uri="{FF2B5EF4-FFF2-40B4-BE49-F238E27FC236}">
                <a16:creationId xmlns:a16="http://schemas.microsoft.com/office/drawing/2014/main" id="{89705C67-53F8-293A-BF43-5C019066F3B1}"/>
              </a:ext>
            </a:extLst>
          </p:cNvPr>
          <p:cNvGrpSpPr/>
          <p:nvPr/>
        </p:nvGrpSpPr>
        <p:grpSpPr>
          <a:xfrm>
            <a:off x="6440538" y="1414519"/>
            <a:ext cx="903048" cy="541629"/>
            <a:chOff x="2604701" y="1592263"/>
            <a:chExt cx="903048" cy="541629"/>
          </a:xfrm>
        </p:grpSpPr>
        <p:grpSp>
          <p:nvGrpSpPr>
            <p:cNvPr id="21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515D388D-1780-9067-275A-4DA0CCD06F10}"/>
                </a:ext>
              </a:extLst>
            </p:cNvPr>
            <p:cNvGrpSpPr/>
            <p:nvPr>
              <p:custDataLst>
                <p:tags r:id="rId112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20" name="Circle">
                <a:extLst>
                  <a:ext uri="{FF2B5EF4-FFF2-40B4-BE49-F238E27FC236}">
                    <a16:creationId xmlns:a16="http://schemas.microsoft.com/office/drawing/2014/main" id="{64DF9677-43CE-0188-47D7-A6E5E5960E7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1" name="Check" hidden="1">
                <a:extLst>
                  <a:ext uri="{FF2B5EF4-FFF2-40B4-BE49-F238E27FC236}">
                    <a16:creationId xmlns:a16="http://schemas.microsoft.com/office/drawing/2014/main" id="{A29E7599-A6F4-22EF-232D-5D760633D3BC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2" name="Label">
                <a:extLst>
                  <a:ext uri="{FF2B5EF4-FFF2-40B4-BE49-F238E27FC236}">
                    <a16:creationId xmlns:a16="http://schemas.microsoft.com/office/drawing/2014/main" id="{122CAB05-E860-D628-FBB2-7A874B09D10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21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4966B4C-D023-801F-061A-EB0A00792197}"/>
                </a:ext>
              </a:extLst>
            </p:cNvPr>
            <p:cNvGrpSpPr/>
            <p:nvPr>
              <p:custDataLst>
                <p:tags r:id="rId113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217" name="Circle">
                <a:extLst>
                  <a:ext uri="{FF2B5EF4-FFF2-40B4-BE49-F238E27FC236}">
                    <a16:creationId xmlns:a16="http://schemas.microsoft.com/office/drawing/2014/main" id="{3E004E61-0E20-EB99-B5D0-98EA00DC0DE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8" name="Check" hidden="1">
                <a:extLst>
                  <a:ext uri="{FF2B5EF4-FFF2-40B4-BE49-F238E27FC236}">
                    <a16:creationId xmlns:a16="http://schemas.microsoft.com/office/drawing/2014/main" id="{3BC1EBAA-B949-0B20-16BC-E74EA10E30E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Label">
                <a:extLst>
                  <a:ext uri="{FF2B5EF4-FFF2-40B4-BE49-F238E27FC236}">
                    <a16:creationId xmlns:a16="http://schemas.microsoft.com/office/drawing/2014/main" id="{0A1F1564-133A-B664-F4E0-E1F3EBE3C45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21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DC2DBE6-5F70-1FC6-819D-FC69AB12880F}"/>
                </a:ext>
              </a:extLst>
            </p:cNvPr>
            <p:cNvGrpSpPr/>
            <p:nvPr>
              <p:custDataLst>
                <p:tags r:id="rId114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214" name="Circle">
                <a:extLst>
                  <a:ext uri="{FF2B5EF4-FFF2-40B4-BE49-F238E27FC236}">
                    <a16:creationId xmlns:a16="http://schemas.microsoft.com/office/drawing/2014/main" id="{EC804020-DDB7-3C46-FEF3-D17B9EC6DA5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Check" hidden="1">
                <a:extLst>
                  <a:ext uri="{FF2B5EF4-FFF2-40B4-BE49-F238E27FC236}">
                    <a16:creationId xmlns:a16="http://schemas.microsoft.com/office/drawing/2014/main" id="{D489739F-67B3-294B-9B11-F0C43ED20E6A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Label">
                <a:extLst>
                  <a:ext uri="{FF2B5EF4-FFF2-40B4-BE49-F238E27FC236}">
                    <a16:creationId xmlns:a16="http://schemas.microsoft.com/office/drawing/2014/main" id="{3A889531-58D7-673B-33BF-2E5A7F7F630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223" name="그룹 222">
            <a:extLst>
              <a:ext uri="{FF2B5EF4-FFF2-40B4-BE49-F238E27FC236}">
                <a16:creationId xmlns:a16="http://schemas.microsoft.com/office/drawing/2014/main" id="{5D33817B-6F81-49A4-133E-0EC877BE55A8}"/>
              </a:ext>
            </a:extLst>
          </p:cNvPr>
          <p:cNvGrpSpPr/>
          <p:nvPr/>
        </p:nvGrpSpPr>
        <p:grpSpPr>
          <a:xfrm>
            <a:off x="2604701" y="2248239"/>
            <a:ext cx="903048" cy="541629"/>
            <a:chOff x="2604701" y="1592263"/>
            <a:chExt cx="903048" cy="541629"/>
          </a:xfrm>
        </p:grpSpPr>
        <p:grpSp>
          <p:nvGrpSpPr>
            <p:cNvPr id="22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F9F1754-7E33-D1C2-3F04-CAA31E92C1D8}"/>
                </a:ext>
              </a:extLst>
            </p:cNvPr>
            <p:cNvGrpSpPr/>
            <p:nvPr>
              <p:custDataLst>
                <p:tags r:id="rId109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33" name="Circle">
                <a:extLst>
                  <a:ext uri="{FF2B5EF4-FFF2-40B4-BE49-F238E27FC236}">
                    <a16:creationId xmlns:a16="http://schemas.microsoft.com/office/drawing/2014/main" id="{D6274EBB-35A1-5D23-266B-0BA048FED063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Check" hidden="1">
                <a:extLst>
                  <a:ext uri="{FF2B5EF4-FFF2-40B4-BE49-F238E27FC236}">
                    <a16:creationId xmlns:a16="http://schemas.microsoft.com/office/drawing/2014/main" id="{27344267-B75A-7197-D9DF-D4611B8E8032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Label">
                <a:extLst>
                  <a:ext uri="{FF2B5EF4-FFF2-40B4-BE49-F238E27FC236}">
                    <a16:creationId xmlns:a16="http://schemas.microsoft.com/office/drawing/2014/main" id="{2E6120BB-6905-A07D-5714-C1087E0D6085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22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03A86916-5895-B6D4-B614-6A16C05D1F09}"/>
                </a:ext>
              </a:extLst>
            </p:cNvPr>
            <p:cNvGrpSpPr/>
            <p:nvPr>
              <p:custDataLst>
                <p:tags r:id="rId110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230" name="Circle">
                <a:extLst>
                  <a:ext uri="{FF2B5EF4-FFF2-40B4-BE49-F238E27FC236}">
                    <a16:creationId xmlns:a16="http://schemas.microsoft.com/office/drawing/2014/main" id="{44EA0868-1B58-BBDB-875D-AB1277B3F7E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1" name="Check" hidden="1">
                <a:extLst>
                  <a:ext uri="{FF2B5EF4-FFF2-40B4-BE49-F238E27FC236}">
                    <a16:creationId xmlns:a16="http://schemas.microsoft.com/office/drawing/2014/main" id="{0BD16F32-99A3-3D34-48D8-DACE6D52971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Label">
                <a:extLst>
                  <a:ext uri="{FF2B5EF4-FFF2-40B4-BE49-F238E27FC236}">
                    <a16:creationId xmlns:a16="http://schemas.microsoft.com/office/drawing/2014/main" id="{95BBEC40-77AC-FB93-8BC0-73D6C2A1F6A9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22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8C0983B0-6BCA-7125-A8E1-34978501BE7A}"/>
                </a:ext>
              </a:extLst>
            </p:cNvPr>
            <p:cNvGrpSpPr/>
            <p:nvPr>
              <p:custDataLst>
                <p:tags r:id="rId111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227" name="Circle">
                <a:extLst>
                  <a:ext uri="{FF2B5EF4-FFF2-40B4-BE49-F238E27FC236}">
                    <a16:creationId xmlns:a16="http://schemas.microsoft.com/office/drawing/2014/main" id="{2F517343-4842-1324-F95A-E2F0C26F99E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8" name="Check" hidden="1">
                <a:extLst>
                  <a:ext uri="{FF2B5EF4-FFF2-40B4-BE49-F238E27FC236}">
                    <a16:creationId xmlns:a16="http://schemas.microsoft.com/office/drawing/2014/main" id="{3586BF35-7EAF-8B9C-5486-10E2676BF2A1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Label">
                <a:extLst>
                  <a:ext uri="{FF2B5EF4-FFF2-40B4-BE49-F238E27FC236}">
                    <a16:creationId xmlns:a16="http://schemas.microsoft.com/office/drawing/2014/main" id="{B6A3D37C-6132-F159-7EBB-C82EE46D9A6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236" name="그룹 235">
            <a:extLst>
              <a:ext uri="{FF2B5EF4-FFF2-40B4-BE49-F238E27FC236}">
                <a16:creationId xmlns:a16="http://schemas.microsoft.com/office/drawing/2014/main" id="{E7B251C2-8E87-2A06-2FB0-ED8721FE50A5}"/>
              </a:ext>
            </a:extLst>
          </p:cNvPr>
          <p:cNvGrpSpPr/>
          <p:nvPr/>
        </p:nvGrpSpPr>
        <p:grpSpPr>
          <a:xfrm>
            <a:off x="3531001" y="2248239"/>
            <a:ext cx="903048" cy="541629"/>
            <a:chOff x="2604701" y="1592263"/>
            <a:chExt cx="903048" cy="541629"/>
          </a:xfrm>
        </p:grpSpPr>
        <p:grpSp>
          <p:nvGrpSpPr>
            <p:cNvPr id="23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F9F81F65-9401-875C-BEFF-B66C5BFF80CC}"/>
                </a:ext>
              </a:extLst>
            </p:cNvPr>
            <p:cNvGrpSpPr/>
            <p:nvPr>
              <p:custDataLst>
                <p:tags r:id="rId106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46" name="Circle">
                <a:extLst>
                  <a:ext uri="{FF2B5EF4-FFF2-40B4-BE49-F238E27FC236}">
                    <a16:creationId xmlns:a16="http://schemas.microsoft.com/office/drawing/2014/main" id="{801FFA0D-1AA4-C51C-4349-84B4FDBF6022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7" name="Check" hidden="1">
                <a:extLst>
                  <a:ext uri="{FF2B5EF4-FFF2-40B4-BE49-F238E27FC236}">
                    <a16:creationId xmlns:a16="http://schemas.microsoft.com/office/drawing/2014/main" id="{A024C764-A714-0F34-B9CF-C49697FE100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8" name="Label">
                <a:extLst>
                  <a:ext uri="{FF2B5EF4-FFF2-40B4-BE49-F238E27FC236}">
                    <a16:creationId xmlns:a16="http://schemas.microsoft.com/office/drawing/2014/main" id="{AA999FD1-C682-CA0C-41DE-9001446CE8E5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23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09D0A82A-39CE-0AEE-C102-7EA3C8D5A847}"/>
                </a:ext>
              </a:extLst>
            </p:cNvPr>
            <p:cNvGrpSpPr/>
            <p:nvPr>
              <p:custDataLst>
                <p:tags r:id="rId107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243" name="Circle">
                <a:extLst>
                  <a:ext uri="{FF2B5EF4-FFF2-40B4-BE49-F238E27FC236}">
                    <a16:creationId xmlns:a16="http://schemas.microsoft.com/office/drawing/2014/main" id="{FA170D0E-EB21-C707-6DD9-2FF1B7857543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4" name="Check" hidden="1">
                <a:extLst>
                  <a:ext uri="{FF2B5EF4-FFF2-40B4-BE49-F238E27FC236}">
                    <a16:creationId xmlns:a16="http://schemas.microsoft.com/office/drawing/2014/main" id="{495CA0FA-54B1-C973-DCDF-502F1392AD9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5" name="Label">
                <a:extLst>
                  <a:ext uri="{FF2B5EF4-FFF2-40B4-BE49-F238E27FC236}">
                    <a16:creationId xmlns:a16="http://schemas.microsoft.com/office/drawing/2014/main" id="{38338520-FDDA-1EC6-2122-42969C5FE31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23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64F10194-B4D8-FA6F-C608-79EC133196D0}"/>
                </a:ext>
              </a:extLst>
            </p:cNvPr>
            <p:cNvGrpSpPr/>
            <p:nvPr>
              <p:custDataLst>
                <p:tags r:id="rId108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240" name="Circle">
                <a:extLst>
                  <a:ext uri="{FF2B5EF4-FFF2-40B4-BE49-F238E27FC236}">
                    <a16:creationId xmlns:a16="http://schemas.microsoft.com/office/drawing/2014/main" id="{88D7D7DD-5E24-899B-BC63-C55B08370C7E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1" name="Check" hidden="1">
                <a:extLst>
                  <a:ext uri="{FF2B5EF4-FFF2-40B4-BE49-F238E27FC236}">
                    <a16:creationId xmlns:a16="http://schemas.microsoft.com/office/drawing/2014/main" id="{649D7B17-6681-F5B1-09B9-51A8EEC2ACEE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2" name="Label">
                <a:extLst>
                  <a:ext uri="{FF2B5EF4-FFF2-40B4-BE49-F238E27FC236}">
                    <a16:creationId xmlns:a16="http://schemas.microsoft.com/office/drawing/2014/main" id="{2620CBFE-F276-0D00-95E1-9179496C93CB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552EBE05-FC9E-AE8A-162F-A0FC7AB29DEE}"/>
              </a:ext>
            </a:extLst>
          </p:cNvPr>
          <p:cNvGrpSpPr/>
          <p:nvPr/>
        </p:nvGrpSpPr>
        <p:grpSpPr>
          <a:xfrm>
            <a:off x="4501476" y="2248239"/>
            <a:ext cx="903048" cy="541629"/>
            <a:chOff x="2604701" y="1592263"/>
            <a:chExt cx="903048" cy="541629"/>
          </a:xfrm>
        </p:grpSpPr>
        <p:grpSp>
          <p:nvGrpSpPr>
            <p:cNvPr id="25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29121E3-999A-6970-B5B5-E3B48A761F50}"/>
                </a:ext>
              </a:extLst>
            </p:cNvPr>
            <p:cNvGrpSpPr/>
            <p:nvPr>
              <p:custDataLst>
                <p:tags r:id="rId103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59" name="Circle">
                <a:extLst>
                  <a:ext uri="{FF2B5EF4-FFF2-40B4-BE49-F238E27FC236}">
                    <a16:creationId xmlns:a16="http://schemas.microsoft.com/office/drawing/2014/main" id="{4B41A51E-E464-2B69-5E3D-55680EAE081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0" name="Check" hidden="1">
                <a:extLst>
                  <a:ext uri="{FF2B5EF4-FFF2-40B4-BE49-F238E27FC236}">
                    <a16:creationId xmlns:a16="http://schemas.microsoft.com/office/drawing/2014/main" id="{0BF0B90A-08B5-213D-625A-0D2B6DBBEC0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1" name="Label">
                <a:extLst>
                  <a:ext uri="{FF2B5EF4-FFF2-40B4-BE49-F238E27FC236}">
                    <a16:creationId xmlns:a16="http://schemas.microsoft.com/office/drawing/2014/main" id="{B13CAC6F-9388-CEF3-067B-E14C27642E6F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25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1254E59-49A6-34A3-52C9-51BAB78D4486}"/>
                </a:ext>
              </a:extLst>
            </p:cNvPr>
            <p:cNvGrpSpPr/>
            <p:nvPr>
              <p:custDataLst>
                <p:tags r:id="rId104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256" name="Circle">
                <a:extLst>
                  <a:ext uri="{FF2B5EF4-FFF2-40B4-BE49-F238E27FC236}">
                    <a16:creationId xmlns:a16="http://schemas.microsoft.com/office/drawing/2014/main" id="{29EF9EBC-3D37-34AD-2C35-571056AC6EE8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7" name="Check" hidden="1">
                <a:extLst>
                  <a:ext uri="{FF2B5EF4-FFF2-40B4-BE49-F238E27FC236}">
                    <a16:creationId xmlns:a16="http://schemas.microsoft.com/office/drawing/2014/main" id="{750311D6-2E3E-473E-9766-792667D1C0D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8" name="Label">
                <a:extLst>
                  <a:ext uri="{FF2B5EF4-FFF2-40B4-BE49-F238E27FC236}">
                    <a16:creationId xmlns:a16="http://schemas.microsoft.com/office/drawing/2014/main" id="{A5344472-C9CC-4960-BA73-3FE7A5EE1B99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25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CEC4965D-78AD-7E55-3416-37E0667C0CC9}"/>
                </a:ext>
              </a:extLst>
            </p:cNvPr>
            <p:cNvGrpSpPr/>
            <p:nvPr>
              <p:custDataLst>
                <p:tags r:id="rId105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253" name="Circle">
                <a:extLst>
                  <a:ext uri="{FF2B5EF4-FFF2-40B4-BE49-F238E27FC236}">
                    <a16:creationId xmlns:a16="http://schemas.microsoft.com/office/drawing/2014/main" id="{79FB8E20-511F-3C0B-66AE-7E65BB347025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4" name="Check" hidden="1">
                <a:extLst>
                  <a:ext uri="{FF2B5EF4-FFF2-40B4-BE49-F238E27FC236}">
                    <a16:creationId xmlns:a16="http://schemas.microsoft.com/office/drawing/2014/main" id="{8542068E-22CB-5E67-9E2F-301DCB64401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55" name="Label">
                <a:extLst>
                  <a:ext uri="{FF2B5EF4-FFF2-40B4-BE49-F238E27FC236}">
                    <a16:creationId xmlns:a16="http://schemas.microsoft.com/office/drawing/2014/main" id="{69647E7A-F9FC-22C7-CEF2-F8A1F07EC66A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262" name="그룹 261">
            <a:extLst>
              <a:ext uri="{FF2B5EF4-FFF2-40B4-BE49-F238E27FC236}">
                <a16:creationId xmlns:a16="http://schemas.microsoft.com/office/drawing/2014/main" id="{DC6BBB2B-A672-27C3-1BCA-28C30CD4E70A}"/>
              </a:ext>
            </a:extLst>
          </p:cNvPr>
          <p:cNvGrpSpPr/>
          <p:nvPr/>
        </p:nvGrpSpPr>
        <p:grpSpPr>
          <a:xfrm>
            <a:off x="5471953" y="2248239"/>
            <a:ext cx="903048" cy="541629"/>
            <a:chOff x="2604701" y="1592263"/>
            <a:chExt cx="903048" cy="541629"/>
          </a:xfrm>
        </p:grpSpPr>
        <p:grpSp>
          <p:nvGrpSpPr>
            <p:cNvPr id="26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F4CF847D-895C-0176-4035-734474C2F030}"/>
                </a:ext>
              </a:extLst>
            </p:cNvPr>
            <p:cNvGrpSpPr/>
            <p:nvPr>
              <p:custDataLst>
                <p:tags r:id="rId100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72" name="Circle">
                <a:extLst>
                  <a:ext uri="{FF2B5EF4-FFF2-40B4-BE49-F238E27FC236}">
                    <a16:creationId xmlns:a16="http://schemas.microsoft.com/office/drawing/2014/main" id="{8F51FDD2-1FFE-A913-94AD-6A7D7247BEFE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3" name="Check" hidden="1">
                <a:extLst>
                  <a:ext uri="{FF2B5EF4-FFF2-40B4-BE49-F238E27FC236}">
                    <a16:creationId xmlns:a16="http://schemas.microsoft.com/office/drawing/2014/main" id="{5F063063-129E-726C-F916-F9412319ECEE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4" name="Label">
                <a:extLst>
                  <a:ext uri="{FF2B5EF4-FFF2-40B4-BE49-F238E27FC236}">
                    <a16:creationId xmlns:a16="http://schemas.microsoft.com/office/drawing/2014/main" id="{8789CB39-BAAD-C630-2CA0-D0A417F1EFB3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26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AC82EC94-A4D1-6F59-7B51-F32B3B1A0B13}"/>
                </a:ext>
              </a:extLst>
            </p:cNvPr>
            <p:cNvGrpSpPr/>
            <p:nvPr>
              <p:custDataLst>
                <p:tags r:id="rId101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269" name="Circle">
                <a:extLst>
                  <a:ext uri="{FF2B5EF4-FFF2-40B4-BE49-F238E27FC236}">
                    <a16:creationId xmlns:a16="http://schemas.microsoft.com/office/drawing/2014/main" id="{237C0714-5F31-7E70-7B3C-26430DBAACF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0" name="Check" hidden="1">
                <a:extLst>
                  <a:ext uri="{FF2B5EF4-FFF2-40B4-BE49-F238E27FC236}">
                    <a16:creationId xmlns:a16="http://schemas.microsoft.com/office/drawing/2014/main" id="{328CFB4E-DC48-F4F1-EC3C-A9A60F1E0132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1" name="Label">
                <a:extLst>
                  <a:ext uri="{FF2B5EF4-FFF2-40B4-BE49-F238E27FC236}">
                    <a16:creationId xmlns:a16="http://schemas.microsoft.com/office/drawing/2014/main" id="{3E4AE410-ECED-934D-DADE-36C6EA42ED5B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26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FF2E357F-0EB1-EDC9-E7C7-2DC007809EEE}"/>
                </a:ext>
              </a:extLst>
            </p:cNvPr>
            <p:cNvGrpSpPr/>
            <p:nvPr>
              <p:custDataLst>
                <p:tags r:id="rId102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266" name="Circle">
                <a:extLst>
                  <a:ext uri="{FF2B5EF4-FFF2-40B4-BE49-F238E27FC236}">
                    <a16:creationId xmlns:a16="http://schemas.microsoft.com/office/drawing/2014/main" id="{17CD142D-B2F4-80E9-F4E8-1C2196742EEA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7" name="Check" hidden="1">
                <a:extLst>
                  <a:ext uri="{FF2B5EF4-FFF2-40B4-BE49-F238E27FC236}">
                    <a16:creationId xmlns:a16="http://schemas.microsoft.com/office/drawing/2014/main" id="{9F2D6B51-BEC7-3910-D7BE-71525CBC6A8B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8" name="Label">
                <a:extLst>
                  <a:ext uri="{FF2B5EF4-FFF2-40B4-BE49-F238E27FC236}">
                    <a16:creationId xmlns:a16="http://schemas.microsoft.com/office/drawing/2014/main" id="{64DE3B4B-E7E9-6F8F-C395-DAD9C3B27D6B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275" name="그룹 274">
            <a:extLst>
              <a:ext uri="{FF2B5EF4-FFF2-40B4-BE49-F238E27FC236}">
                <a16:creationId xmlns:a16="http://schemas.microsoft.com/office/drawing/2014/main" id="{7B9EB32D-B49A-F4DE-839A-ACD987458804}"/>
              </a:ext>
            </a:extLst>
          </p:cNvPr>
          <p:cNvGrpSpPr/>
          <p:nvPr/>
        </p:nvGrpSpPr>
        <p:grpSpPr>
          <a:xfrm>
            <a:off x="6440538" y="2248239"/>
            <a:ext cx="903048" cy="541629"/>
            <a:chOff x="2604701" y="1592263"/>
            <a:chExt cx="903048" cy="541629"/>
          </a:xfrm>
        </p:grpSpPr>
        <p:grpSp>
          <p:nvGrpSpPr>
            <p:cNvPr id="27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C1691267-804A-872F-9EA7-D68AD00D67B2}"/>
                </a:ext>
              </a:extLst>
            </p:cNvPr>
            <p:cNvGrpSpPr/>
            <p:nvPr>
              <p:custDataLst>
                <p:tags r:id="rId97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85" name="Circle">
                <a:extLst>
                  <a:ext uri="{FF2B5EF4-FFF2-40B4-BE49-F238E27FC236}">
                    <a16:creationId xmlns:a16="http://schemas.microsoft.com/office/drawing/2014/main" id="{21DFA2D3-E275-66C3-3003-D4FAC1468AAA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6" name="Check" hidden="1">
                <a:extLst>
                  <a:ext uri="{FF2B5EF4-FFF2-40B4-BE49-F238E27FC236}">
                    <a16:creationId xmlns:a16="http://schemas.microsoft.com/office/drawing/2014/main" id="{00DDE835-64B2-2F09-F97F-0F99749DC84D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7" name="Label">
                <a:extLst>
                  <a:ext uri="{FF2B5EF4-FFF2-40B4-BE49-F238E27FC236}">
                    <a16:creationId xmlns:a16="http://schemas.microsoft.com/office/drawing/2014/main" id="{4FC83253-4CD1-88A6-91A4-1A120CC2F098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27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29141C3-8D58-1673-D35F-326ECF749DC4}"/>
                </a:ext>
              </a:extLst>
            </p:cNvPr>
            <p:cNvGrpSpPr/>
            <p:nvPr>
              <p:custDataLst>
                <p:tags r:id="rId98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282" name="Circle">
                <a:extLst>
                  <a:ext uri="{FF2B5EF4-FFF2-40B4-BE49-F238E27FC236}">
                    <a16:creationId xmlns:a16="http://schemas.microsoft.com/office/drawing/2014/main" id="{FC899BB8-996F-3AFE-A7C3-D7A28E859453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3" name="Check" hidden="1">
                <a:extLst>
                  <a:ext uri="{FF2B5EF4-FFF2-40B4-BE49-F238E27FC236}">
                    <a16:creationId xmlns:a16="http://schemas.microsoft.com/office/drawing/2014/main" id="{29A77C87-CA3A-D907-8945-47916571924E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4" name="Label">
                <a:extLst>
                  <a:ext uri="{FF2B5EF4-FFF2-40B4-BE49-F238E27FC236}">
                    <a16:creationId xmlns:a16="http://schemas.microsoft.com/office/drawing/2014/main" id="{42F0B679-5737-A6F1-1004-CD2D81426EF5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27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FFF1E70F-2BA0-E188-0E72-45453BCA6BDB}"/>
                </a:ext>
              </a:extLst>
            </p:cNvPr>
            <p:cNvGrpSpPr/>
            <p:nvPr>
              <p:custDataLst>
                <p:tags r:id="rId99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279" name="Circle">
                <a:extLst>
                  <a:ext uri="{FF2B5EF4-FFF2-40B4-BE49-F238E27FC236}">
                    <a16:creationId xmlns:a16="http://schemas.microsoft.com/office/drawing/2014/main" id="{EA7AAD4E-D824-4907-A841-4066813E70B6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0" name="Check" hidden="1">
                <a:extLst>
                  <a:ext uri="{FF2B5EF4-FFF2-40B4-BE49-F238E27FC236}">
                    <a16:creationId xmlns:a16="http://schemas.microsoft.com/office/drawing/2014/main" id="{897062AF-FD18-B769-4BEC-FAF5F5757FE8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1" name="Label">
                <a:extLst>
                  <a:ext uri="{FF2B5EF4-FFF2-40B4-BE49-F238E27FC236}">
                    <a16:creationId xmlns:a16="http://schemas.microsoft.com/office/drawing/2014/main" id="{D7358CFB-1367-6E9B-E6C6-D769A2E95F6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288" name="그룹 287">
            <a:extLst>
              <a:ext uri="{FF2B5EF4-FFF2-40B4-BE49-F238E27FC236}">
                <a16:creationId xmlns:a16="http://schemas.microsoft.com/office/drawing/2014/main" id="{0CDFF11C-9101-9FB8-8479-654B64160AB7}"/>
              </a:ext>
            </a:extLst>
          </p:cNvPr>
          <p:cNvGrpSpPr/>
          <p:nvPr/>
        </p:nvGrpSpPr>
        <p:grpSpPr>
          <a:xfrm>
            <a:off x="2604701" y="3074244"/>
            <a:ext cx="903048" cy="541629"/>
            <a:chOff x="2604701" y="1592263"/>
            <a:chExt cx="903048" cy="541629"/>
          </a:xfrm>
        </p:grpSpPr>
        <p:grpSp>
          <p:nvGrpSpPr>
            <p:cNvPr id="28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00636C2-3C69-37C6-EAD4-3CBEA4CDB7CD}"/>
                </a:ext>
              </a:extLst>
            </p:cNvPr>
            <p:cNvGrpSpPr/>
            <p:nvPr>
              <p:custDataLst>
                <p:tags r:id="rId94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298" name="Circle">
                <a:extLst>
                  <a:ext uri="{FF2B5EF4-FFF2-40B4-BE49-F238E27FC236}">
                    <a16:creationId xmlns:a16="http://schemas.microsoft.com/office/drawing/2014/main" id="{6496A6EE-94BB-5F9D-19D1-4E276A072223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9" name="Check" hidden="1">
                <a:extLst>
                  <a:ext uri="{FF2B5EF4-FFF2-40B4-BE49-F238E27FC236}">
                    <a16:creationId xmlns:a16="http://schemas.microsoft.com/office/drawing/2014/main" id="{00FDE419-9E15-90B4-AEEF-ABA374A1D05B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0" name="Label">
                <a:extLst>
                  <a:ext uri="{FF2B5EF4-FFF2-40B4-BE49-F238E27FC236}">
                    <a16:creationId xmlns:a16="http://schemas.microsoft.com/office/drawing/2014/main" id="{B2EB3791-C7D1-08D4-EDB1-45200707C9BE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29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A6BB97B8-899B-BC63-1108-7F9846702658}"/>
                </a:ext>
              </a:extLst>
            </p:cNvPr>
            <p:cNvGrpSpPr/>
            <p:nvPr>
              <p:custDataLst>
                <p:tags r:id="rId95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295" name="Circle">
                <a:extLst>
                  <a:ext uri="{FF2B5EF4-FFF2-40B4-BE49-F238E27FC236}">
                    <a16:creationId xmlns:a16="http://schemas.microsoft.com/office/drawing/2014/main" id="{51021ED1-9FDC-4764-AA4D-8B61F6CC5FF7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6" name="Check" hidden="1">
                <a:extLst>
                  <a:ext uri="{FF2B5EF4-FFF2-40B4-BE49-F238E27FC236}">
                    <a16:creationId xmlns:a16="http://schemas.microsoft.com/office/drawing/2014/main" id="{451B51BA-414B-DA73-0FD8-26B92A3D0EE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7" name="Label">
                <a:extLst>
                  <a:ext uri="{FF2B5EF4-FFF2-40B4-BE49-F238E27FC236}">
                    <a16:creationId xmlns:a16="http://schemas.microsoft.com/office/drawing/2014/main" id="{D8BCDCBB-97A7-4163-761D-C4C49E0542BF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29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559174E-31C0-716D-57ED-3A59B8B0726E}"/>
                </a:ext>
              </a:extLst>
            </p:cNvPr>
            <p:cNvGrpSpPr/>
            <p:nvPr>
              <p:custDataLst>
                <p:tags r:id="rId96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292" name="Circle">
                <a:extLst>
                  <a:ext uri="{FF2B5EF4-FFF2-40B4-BE49-F238E27FC236}">
                    <a16:creationId xmlns:a16="http://schemas.microsoft.com/office/drawing/2014/main" id="{1A34D3F0-4A67-95B7-A59A-1EC8BF4DE40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3" name="Check" hidden="1">
                <a:extLst>
                  <a:ext uri="{FF2B5EF4-FFF2-40B4-BE49-F238E27FC236}">
                    <a16:creationId xmlns:a16="http://schemas.microsoft.com/office/drawing/2014/main" id="{A0517E72-DB8E-4270-8825-516D2AA9DCCB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4" name="Label">
                <a:extLst>
                  <a:ext uri="{FF2B5EF4-FFF2-40B4-BE49-F238E27FC236}">
                    <a16:creationId xmlns:a16="http://schemas.microsoft.com/office/drawing/2014/main" id="{00A63149-5A16-45B7-73CE-85D61FCB5417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301" name="그룹 300">
            <a:extLst>
              <a:ext uri="{FF2B5EF4-FFF2-40B4-BE49-F238E27FC236}">
                <a16:creationId xmlns:a16="http://schemas.microsoft.com/office/drawing/2014/main" id="{5CAED98A-02CD-E8DE-2AB2-C5C2FAFBD0C3}"/>
              </a:ext>
            </a:extLst>
          </p:cNvPr>
          <p:cNvGrpSpPr/>
          <p:nvPr/>
        </p:nvGrpSpPr>
        <p:grpSpPr>
          <a:xfrm>
            <a:off x="3531001" y="3074244"/>
            <a:ext cx="903048" cy="541629"/>
            <a:chOff x="2604701" y="1592263"/>
            <a:chExt cx="903048" cy="541629"/>
          </a:xfrm>
        </p:grpSpPr>
        <p:grpSp>
          <p:nvGrpSpPr>
            <p:cNvPr id="30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F3F0148-8A81-6C8A-27AF-EBD9DB419F29}"/>
                </a:ext>
              </a:extLst>
            </p:cNvPr>
            <p:cNvGrpSpPr/>
            <p:nvPr>
              <p:custDataLst>
                <p:tags r:id="rId91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311" name="Circle">
                <a:extLst>
                  <a:ext uri="{FF2B5EF4-FFF2-40B4-BE49-F238E27FC236}">
                    <a16:creationId xmlns:a16="http://schemas.microsoft.com/office/drawing/2014/main" id="{CC02C8E4-56A3-3868-BE3E-6200FBC3E79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2" name="Check" hidden="1">
                <a:extLst>
                  <a:ext uri="{FF2B5EF4-FFF2-40B4-BE49-F238E27FC236}">
                    <a16:creationId xmlns:a16="http://schemas.microsoft.com/office/drawing/2014/main" id="{E4780C38-CBD2-46A0-C588-BFDAE53D6D6F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3" name="Label">
                <a:extLst>
                  <a:ext uri="{FF2B5EF4-FFF2-40B4-BE49-F238E27FC236}">
                    <a16:creationId xmlns:a16="http://schemas.microsoft.com/office/drawing/2014/main" id="{5B282C0E-9071-3999-AD15-2DBD1C0A91B0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30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6EC24D53-C77D-DA91-AF66-02228F35EDBE}"/>
                </a:ext>
              </a:extLst>
            </p:cNvPr>
            <p:cNvGrpSpPr/>
            <p:nvPr>
              <p:custDataLst>
                <p:tags r:id="rId92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308" name="Circle">
                <a:extLst>
                  <a:ext uri="{FF2B5EF4-FFF2-40B4-BE49-F238E27FC236}">
                    <a16:creationId xmlns:a16="http://schemas.microsoft.com/office/drawing/2014/main" id="{6299A7CC-2DA8-9F72-625B-373EC2AFDB3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9" name="Check" hidden="1">
                <a:extLst>
                  <a:ext uri="{FF2B5EF4-FFF2-40B4-BE49-F238E27FC236}">
                    <a16:creationId xmlns:a16="http://schemas.microsoft.com/office/drawing/2014/main" id="{7C8DF90C-7CCF-A4A4-92EF-863CE76CD667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0" name="Label">
                <a:extLst>
                  <a:ext uri="{FF2B5EF4-FFF2-40B4-BE49-F238E27FC236}">
                    <a16:creationId xmlns:a16="http://schemas.microsoft.com/office/drawing/2014/main" id="{7F16C051-1CC2-EBAC-8DFC-5FE928A8D617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30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0932D723-3529-AD00-13BC-1760C88FF390}"/>
                </a:ext>
              </a:extLst>
            </p:cNvPr>
            <p:cNvGrpSpPr/>
            <p:nvPr>
              <p:custDataLst>
                <p:tags r:id="rId93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305" name="Circle">
                <a:extLst>
                  <a:ext uri="{FF2B5EF4-FFF2-40B4-BE49-F238E27FC236}">
                    <a16:creationId xmlns:a16="http://schemas.microsoft.com/office/drawing/2014/main" id="{EDF976EC-F1DE-0153-F012-015C525B0CE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6" name="Check" hidden="1">
                <a:extLst>
                  <a:ext uri="{FF2B5EF4-FFF2-40B4-BE49-F238E27FC236}">
                    <a16:creationId xmlns:a16="http://schemas.microsoft.com/office/drawing/2014/main" id="{F0B10276-3E7D-D79F-BD3D-A7F2B1B190D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7" name="Label">
                <a:extLst>
                  <a:ext uri="{FF2B5EF4-FFF2-40B4-BE49-F238E27FC236}">
                    <a16:creationId xmlns:a16="http://schemas.microsoft.com/office/drawing/2014/main" id="{A13270CE-5FE5-647F-4DDD-99CA11FBBE8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314" name="그룹 313">
            <a:extLst>
              <a:ext uri="{FF2B5EF4-FFF2-40B4-BE49-F238E27FC236}">
                <a16:creationId xmlns:a16="http://schemas.microsoft.com/office/drawing/2014/main" id="{CC535E88-FBA7-3528-8D60-C951A36E2228}"/>
              </a:ext>
            </a:extLst>
          </p:cNvPr>
          <p:cNvGrpSpPr/>
          <p:nvPr/>
        </p:nvGrpSpPr>
        <p:grpSpPr>
          <a:xfrm>
            <a:off x="4501476" y="3074244"/>
            <a:ext cx="903048" cy="541629"/>
            <a:chOff x="2604701" y="1592263"/>
            <a:chExt cx="903048" cy="541629"/>
          </a:xfrm>
        </p:grpSpPr>
        <p:grpSp>
          <p:nvGrpSpPr>
            <p:cNvPr id="31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72658280-F58C-66E7-3F02-F10B2630AE92}"/>
                </a:ext>
              </a:extLst>
            </p:cNvPr>
            <p:cNvGrpSpPr/>
            <p:nvPr>
              <p:custDataLst>
                <p:tags r:id="rId88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324" name="Circle">
                <a:extLst>
                  <a:ext uri="{FF2B5EF4-FFF2-40B4-BE49-F238E27FC236}">
                    <a16:creationId xmlns:a16="http://schemas.microsoft.com/office/drawing/2014/main" id="{614EB1CC-9954-ED5F-724F-84D50EA5951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5" name="Check" hidden="1">
                <a:extLst>
                  <a:ext uri="{FF2B5EF4-FFF2-40B4-BE49-F238E27FC236}">
                    <a16:creationId xmlns:a16="http://schemas.microsoft.com/office/drawing/2014/main" id="{C8CA77A7-FE1D-5A32-D959-FECECD105CDB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6" name="Label">
                <a:extLst>
                  <a:ext uri="{FF2B5EF4-FFF2-40B4-BE49-F238E27FC236}">
                    <a16:creationId xmlns:a16="http://schemas.microsoft.com/office/drawing/2014/main" id="{21AD1F7B-EDF1-B2EF-7D7B-595934B867BE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31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9DDEF7D-FD82-B3AD-6BB7-377FB5243220}"/>
                </a:ext>
              </a:extLst>
            </p:cNvPr>
            <p:cNvGrpSpPr/>
            <p:nvPr>
              <p:custDataLst>
                <p:tags r:id="rId89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321" name="Circle">
                <a:extLst>
                  <a:ext uri="{FF2B5EF4-FFF2-40B4-BE49-F238E27FC236}">
                    <a16:creationId xmlns:a16="http://schemas.microsoft.com/office/drawing/2014/main" id="{A7773106-9DE1-C78F-8716-7C8C5A12FCC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Check" hidden="1">
                <a:extLst>
                  <a:ext uri="{FF2B5EF4-FFF2-40B4-BE49-F238E27FC236}">
                    <a16:creationId xmlns:a16="http://schemas.microsoft.com/office/drawing/2014/main" id="{E12ED7C8-7DF2-64AB-C2BC-5B86FC75C63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3" name="Label">
                <a:extLst>
                  <a:ext uri="{FF2B5EF4-FFF2-40B4-BE49-F238E27FC236}">
                    <a16:creationId xmlns:a16="http://schemas.microsoft.com/office/drawing/2014/main" id="{784646A9-F9A0-4A51-842B-31193C60A960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31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D62ECD2B-8F0E-C00E-279B-1C0063EF966E}"/>
                </a:ext>
              </a:extLst>
            </p:cNvPr>
            <p:cNvGrpSpPr/>
            <p:nvPr>
              <p:custDataLst>
                <p:tags r:id="rId90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318" name="Circle">
                <a:extLst>
                  <a:ext uri="{FF2B5EF4-FFF2-40B4-BE49-F238E27FC236}">
                    <a16:creationId xmlns:a16="http://schemas.microsoft.com/office/drawing/2014/main" id="{E6E5A438-1687-FEF1-8F99-D3C18D48D09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Check" hidden="1">
                <a:extLst>
                  <a:ext uri="{FF2B5EF4-FFF2-40B4-BE49-F238E27FC236}">
                    <a16:creationId xmlns:a16="http://schemas.microsoft.com/office/drawing/2014/main" id="{C715E1AF-B563-FC52-6944-F5E4B365730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0" name="Label">
                <a:extLst>
                  <a:ext uri="{FF2B5EF4-FFF2-40B4-BE49-F238E27FC236}">
                    <a16:creationId xmlns:a16="http://schemas.microsoft.com/office/drawing/2014/main" id="{3C529559-4CA1-B8C9-D6CB-FBF71DADC5EB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327" name="그룹 326">
            <a:extLst>
              <a:ext uri="{FF2B5EF4-FFF2-40B4-BE49-F238E27FC236}">
                <a16:creationId xmlns:a16="http://schemas.microsoft.com/office/drawing/2014/main" id="{C01CF1A1-880B-78C6-27FE-A41E34CC7041}"/>
              </a:ext>
            </a:extLst>
          </p:cNvPr>
          <p:cNvGrpSpPr/>
          <p:nvPr/>
        </p:nvGrpSpPr>
        <p:grpSpPr>
          <a:xfrm>
            <a:off x="5471953" y="3074244"/>
            <a:ext cx="903048" cy="541629"/>
            <a:chOff x="2604701" y="1592263"/>
            <a:chExt cx="903048" cy="541629"/>
          </a:xfrm>
        </p:grpSpPr>
        <p:grpSp>
          <p:nvGrpSpPr>
            <p:cNvPr id="32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E4E04C0-96C0-952D-88B9-F4C1ADA5B664}"/>
                </a:ext>
              </a:extLst>
            </p:cNvPr>
            <p:cNvGrpSpPr/>
            <p:nvPr>
              <p:custDataLst>
                <p:tags r:id="rId85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337" name="Circle">
                <a:extLst>
                  <a:ext uri="{FF2B5EF4-FFF2-40B4-BE49-F238E27FC236}">
                    <a16:creationId xmlns:a16="http://schemas.microsoft.com/office/drawing/2014/main" id="{D720E3CB-21A0-D6FA-0F72-6BE58680EEC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Check" hidden="1">
                <a:extLst>
                  <a:ext uri="{FF2B5EF4-FFF2-40B4-BE49-F238E27FC236}">
                    <a16:creationId xmlns:a16="http://schemas.microsoft.com/office/drawing/2014/main" id="{4AEE7CEE-A01A-DFC6-58D2-32DFC13A81B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9" name="Label">
                <a:extLst>
                  <a:ext uri="{FF2B5EF4-FFF2-40B4-BE49-F238E27FC236}">
                    <a16:creationId xmlns:a16="http://schemas.microsoft.com/office/drawing/2014/main" id="{D1BAC648-0132-266C-CA17-9B363309FA9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32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F6B69E3-6DFC-57ED-A26D-0E351755D917}"/>
                </a:ext>
              </a:extLst>
            </p:cNvPr>
            <p:cNvGrpSpPr/>
            <p:nvPr>
              <p:custDataLst>
                <p:tags r:id="rId86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334" name="Circle">
                <a:extLst>
                  <a:ext uri="{FF2B5EF4-FFF2-40B4-BE49-F238E27FC236}">
                    <a16:creationId xmlns:a16="http://schemas.microsoft.com/office/drawing/2014/main" id="{1C5673AC-AE2A-248B-51C8-4670098E75B7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5" name="Check" hidden="1">
                <a:extLst>
                  <a:ext uri="{FF2B5EF4-FFF2-40B4-BE49-F238E27FC236}">
                    <a16:creationId xmlns:a16="http://schemas.microsoft.com/office/drawing/2014/main" id="{3EC0DE82-F64A-651D-8460-3988BB77F52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6" name="Label">
                <a:extLst>
                  <a:ext uri="{FF2B5EF4-FFF2-40B4-BE49-F238E27FC236}">
                    <a16:creationId xmlns:a16="http://schemas.microsoft.com/office/drawing/2014/main" id="{7A4ADB65-E131-8B2B-8374-EDFC1604D85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33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0FC398E-4490-46D8-67CC-9482154E74F1}"/>
                </a:ext>
              </a:extLst>
            </p:cNvPr>
            <p:cNvGrpSpPr/>
            <p:nvPr>
              <p:custDataLst>
                <p:tags r:id="rId87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331" name="Circle">
                <a:extLst>
                  <a:ext uri="{FF2B5EF4-FFF2-40B4-BE49-F238E27FC236}">
                    <a16:creationId xmlns:a16="http://schemas.microsoft.com/office/drawing/2014/main" id="{C7C5E7D1-E80F-F9D6-2C90-B539226242B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Check" hidden="1">
                <a:extLst>
                  <a:ext uri="{FF2B5EF4-FFF2-40B4-BE49-F238E27FC236}">
                    <a16:creationId xmlns:a16="http://schemas.microsoft.com/office/drawing/2014/main" id="{347F5F46-693D-2289-7CC5-91AF61F58E6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Label">
                <a:extLst>
                  <a:ext uri="{FF2B5EF4-FFF2-40B4-BE49-F238E27FC236}">
                    <a16:creationId xmlns:a16="http://schemas.microsoft.com/office/drawing/2014/main" id="{13F33282-09AE-FB88-4775-AD6F0F959260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F14AA14C-62EC-9182-BB62-48FE2E093419}"/>
              </a:ext>
            </a:extLst>
          </p:cNvPr>
          <p:cNvGrpSpPr/>
          <p:nvPr/>
        </p:nvGrpSpPr>
        <p:grpSpPr>
          <a:xfrm>
            <a:off x="6440538" y="3074244"/>
            <a:ext cx="903048" cy="541629"/>
            <a:chOff x="2604701" y="1592263"/>
            <a:chExt cx="903048" cy="541629"/>
          </a:xfrm>
        </p:grpSpPr>
        <p:grpSp>
          <p:nvGrpSpPr>
            <p:cNvPr id="34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DD975A8-77E5-5503-DCAA-2959269CD781}"/>
                </a:ext>
              </a:extLst>
            </p:cNvPr>
            <p:cNvGrpSpPr/>
            <p:nvPr>
              <p:custDataLst>
                <p:tags r:id="rId82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350" name="Circle">
                <a:extLst>
                  <a:ext uri="{FF2B5EF4-FFF2-40B4-BE49-F238E27FC236}">
                    <a16:creationId xmlns:a16="http://schemas.microsoft.com/office/drawing/2014/main" id="{A274EF39-5280-C2EE-9D23-6384D323AF68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1" name="Check" hidden="1">
                <a:extLst>
                  <a:ext uri="{FF2B5EF4-FFF2-40B4-BE49-F238E27FC236}">
                    <a16:creationId xmlns:a16="http://schemas.microsoft.com/office/drawing/2014/main" id="{359D6AFC-A422-5349-EA92-8E0F5639CB6D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2" name="Label">
                <a:extLst>
                  <a:ext uri="{FF2B5EF4-FFF2-40B4-BE49-F238E27FC236}">
                    <a16:creationId xmlns:a16="http://schemas.microsoft.com/office/drawing/2014/main" id="{473D25B2-9ACC-4759-F76F-505BCD8EDD3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34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463F2F8-D729-992D-CCC2-46C03239F7CD}"/>
                </a:ext>
              </a:extLst>
            </p:cNvPr>
            <p:cNvGrpSpPr/>
            <p:nvPr>
              <p:custDataLst>
                <p:tags r:id="rId83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347" name="Circle">
                <a:extLst>
                  <a:ext uri="{FF2B5EF4-FFF2-40B4-BE49-F238E27FC236}">
                    <a16:creationId xmlns:a16="http://schemas.microsoft.com/office/drawing/2014/main" id="{E27CF5E4-702B-98EE-F337-254395C7368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8" name="Check" hidden="1">
                <a:extLst>
                  <a:ext uri="{FF2B5EF4-FFF2-40B4-BE49-F238E27FC236}">
                    <a16:creationId xmlns:a16="http://schemas.microsoft.com/office/drawing/2014/main" id="{1D6C7DAF-FEF4-9794-07A2-89E8AB7B5C5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9" name="Label">
                <a:extLst>
                  <a:ext uri="{FF2B5EF4-FFF2-40B4-BE49-F238E27FC236}">
                    <a16:creationId xmlns:a16="http://schemas.microsoft.com/office/drawing/2014/main" id="{FB0C91FE-5249-8FD6-9714-FD02FCB11EDA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34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2FA21CBE-56A3-F342-D7B3-2AC16DB25744}"/>
                </a:ext>
              </a:extLst>
            </p:cNvPr>
            <p:cNvGrpSpPr/>
            <p:nvPr>
              <p:custDataLst>
                <p:tags r:id="rId84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344" name="Circle">
                <a:extLst>
                  <a:ext uri="{FF2B5EF4-FFF2-40B4-BE49-F238E27FC236}">
                    <a16:creationId xmlns:a16="http://schemas.microsoft.com/office/drawing/2014/main" id="{7EC431BD-A90C-908C-5D13-900747F25D0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Check" hidden="1">
                <a:extLst>
                  <a:ext uri="{FF2B5EF4-FFF2-40B4-BE49-F238E27FC236}">
                    <a16:creationId xmlns:a16="http://schemas.microsoft.com/office/drawing/2014/main" id="{D765C13E-A34F-28A2-E20E-AFBA7E77E27E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6" name="Label">
                <a:extLst>
                  <a:ext uri="{FF2B5EF4-FFF2-40B4-BE49-F238E27FC236}">
                    <a16:creationId xmlns:a16="http://schemas.microsoft.com/office/drawing/2014/main" id="{CED956CD-3335-0CED-B577-48592A124836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353" name="그룹 352">
            <a:extLst>
              <a:ext uri="{FF2B5EF4-FFF2-40B4-BE49-F238E27FC236}">
                <a16:creationId xmlns:a16="http://schemas.microsoft.com/office/drawing/2014/main" id="{0BF84F93-0C28-97CB-FEA2-6212A8530FF1}"/>
              </a:ext>
            </a:extLst>
          </p:cNvPr>
          <p:cNvGrpSpPr/>
          <p:nvPr/>
        </p:nvGrpSpPr>
        <p:grpSpPr>
          <a:xfrm>
            <a:off x="2604701" y="3920359"/>
            <a:ext cx="903048" cy="541629"/>
            <a:chOff x="2604701" y="1592263"/>
            <a:chExt cx="903048" cy="541629"/>
          </a:xfrm>
        </p:grpSpPr>
        <p:grpSp>
          <p:nvGrpSpPr>
            <p:cNvPr id="35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4C1A1DE-70C2-9CBA-C81E-E4B9DBB64A54}"/>
                </a:ext>
              </a:extLst>
            </p:cNvPr>
            <p:cNvGrpSpPr/>
            <p:nvPr>
              <p:custDataLst>
                <p:tags r:id="rId79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363" name="Circle">
                <a:extLst>
                  <a:ext uri="{FF2B5EF4-FFF2-40B4-BE49-F238E27FC236}">
                    <a16:creationId xmlns:a16="http://schemas.microsoft.com/office/drawing/2014/main" id="{F05657A7-4979-F5C2-C0AD-714A23682C1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4" name="Check" hidden="1">
                <a:extLst>
                  <a:ext uri="{FF2B5EF4-FFF2-40B4-BE49-F238E27FC236}">
                    <a16:creationId xmlns:a16="http://schemas.microsoft.com/office/drawing/2014/main" id="{F256CC88-29C7-A586-DD10-54490235678D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5" name="Label">
                <a:extLst>
                  <a:ext uri="{FF2B5EF4-FFF2-40B4-BE49-F238E27FC236}">
                    <a16:creationId xmlns:a16="http://schemas.microsoft.com/office/drawing/2014/main" id="{3BF252B6-5171-3172-85B8-89889FFFE2C0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35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78181DFE-50A7-4A88-C088-687267703C07}"/>
                </a:ext>
              </a:extLst>
            </p:cNvPr>
            <p:cNvGrpSpPr/>
            <p:nvPr>
              <p:custDataLst>
                <p:tags r:id="rId80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360" name="Circle">
                <a:extLst>
                  <a:ext uri="{FF2B5EF4-FFF2-40B4-BE49-F238E27FC236}">
                    <a16:creationId xmlns:a16="http://schemas.microsoft.com/office/drawing/2014/main" id="{1D294AB7-9F13-7A44-BC16-06A5B633F13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Check" hidden="1">
                <a:extLst>
                  <a:ext uri="{FF2B5EF4-FFF2-40B4-BE49-F238E27FC236}">
                    <a16:creationId xmlns:a16="http://schemas.microsoft.com/office/drawing/2014/main" id="{455E9F65-A8D5-4D46-8CD5-DE864CD74EE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2" name="Label">
                <a:extLst>
                  <a:ext uri="{FF2B5EF4-FFF2-40B4-BE49-F238E27FC236}">
                    <a16:creationId xmlns:a16="http://schemas.microsoft.com/office/drawing/2014/main" id="{1474B609-9C73-9090-64E8-D47159D8152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35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D995713-AD71-511B-BCAD-B37536264B54}"/>
                </a:ext>
              </a:extLst>
            </p:cNvPr>
            <p:cNvGrpSpPr/>
            <p:nvPr>
              <p:custDataLst>
                <p:tags r:id="rId81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357" name="Circle">
                <a:extLst>
                  <a:ext uri="{FF2B5EF4-FFF2-40B4-BE49-F238E27FC236}">
                    <a16:creationId xmlns:a16="http://schemas.microsoft.com/office/drawing/2014/main" id="{A55061A6-9949-12A3-0F23-D8459A9E8294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8" name="Check" hidden="1">
                <a:extLst>
                  <a:ext uri="{FF2B5EF4-FFF2-40B4-BE49-F238E27FC236}">
                    <a16:creationId xmlns:a16="http://schemas.microsoft.com/office/drawing/2014/main" id="{91E1F49E-7D00-A435-DD97-AFBF510CEBF2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Label">
                <a:extLst>
                  <a:ext uri="{FF2B5EF4-FFF2-40B4-BE49-F238E27FC236}">
                    <a16:creationId xmlns:a16="http://schemas.microsoft.com/office/drawing/2014/main" id="{E4B11C82-5D3B-6E85-1098-1170A72D8C7B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366" name="그룹 365">
            <a:extLst>
              <a:ext uri="{FF2B5EF4-FFF2-40B4-BE49-F238E27FC236}">
                <a16:creationId xmlns:a16="http://schemas.microsoft.com/office/drawing/2014/main" id="{4C5D7864-CF9E-B4A4-4F5E-6BED1503D415}"/>
              </a:ext>
            </a:extLst>
          </p:cNvPr>
          <p:cNvGrpSpPr/>
          <p:nvPr/>
        </p:nvGrpSpPr>
        <p:grpSpPr>
          <a:xfrm>
            <a:off x="3531001" y="3920359"/>
            <a:ext cx="903048" cy="541629"/>
            <a:chOff x="2604701" y="1592263"/>
            <a:chExt cx="903048" cy="541629"/>
          </a:xfrm>
        </p:grpSpPr>
        <p:grpSp>
          <p:nvGrpSpPr>
            <p:cNvPr id="36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5E4FE5D5-AD91-98B6-FF9B-34F868E72E07}"/>
                </a:ext>
              </a:extLst>
            </p:cNvPr>
            <p:cNvGrpSpPr/>
            <p:nvPr>
              <p:custDataLst>
                <p:tags r:id="rId76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376" name="Circle">
                <a:extLst>
                  <a:ext uri="{FF2B5EF4-FFF2-40B4-BE49-F238E27FC236}">
                    <a16:creationId xmlns:a16="http://schemas.microsoft.com/office/drawing/2014/main" id="{05E391DE-3B29-7201-D527-2B4EC579740A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7" name="Check" hidden="1">
                <a:extLst>
                  <a:ext uri="{FF2B5EF4-FFF2-40B4-BE49-F238E27FC236}">
                    <a16:creationId xmlns:a16="http://schemas.microsoft.com/office/drawing/2014/main" id="{245D95E9-A235-8901-3B54-752B140129A1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8" name="Label">
                <a:extLst>
                  <a:ext uri="{FF2B5EF4-FFF2-40B4-BE49-F238E27FC236}">
                    <a16:creationId xmlns:a16="http://schemas.microsoft.com/office/drawing/2014/main" id="{D555E931-D140-7448-21FC-80782E9A31E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36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5940B3E8-242D-8442-7182-77E4074DD349}"/>
                </a:ext>
              </a:extLst>
            </p:cNvPr>
            <p:cNvGrpSpPr/>
            <p:nvPr>
              <p:custDataLst>
                <p:tags r:id="rId77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373" name="Circle">
                <a:extLst>
                  <a:ext uri="{FF2B5EF4-FFF2-40B4-BE49-F238E27FC236}">
                    <a16:creationId xmlns:a16="http://schemas.microsoft.com/office/drawing/2014/main" id="{AA976089-CFCD-AF06-03BC-81E7C1650667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4" name="Check" hidden="1">
                <a:extLst>
                  <a:ext uri="{FF2B5EF4-FFF2-40B4-BE49-F238E27FC236}">
                    <a16:creationId xmlns:a16="http://schemas.microsoft.com/office/drawing/2014/main" id="{3D2CB34E-073F-BFBF-0269-4873DE23446C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5" name="Label">
                <a:extLst>
                  <a:ext uri="{FF2B5EF4-FFF2-40B4-BE49-F238E27FC236}">
                    <a16:creationId xmlns:a16="http://schemas.microsoft.com/office/drawing/2014/main" id="{1E99682A-1E52-0398-2335-103E638B3D9A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36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0A6EF6D1-5168-C4E4-7B15-2A43BBC382FD}"/>
                </a:ext>
              </a:extLst>
            </p:cNvPr>
            <p:cNvGrpSpPr/>
            <p:nvPr>
              <p:custDataLst>
                <p:tags r:id="rId78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370" name="Circle">
                <a:extLst>
                  <a:ext uri="{FF2B5EF4-FFF2-40B4-BE49-F238E27FC236}">
                    <a16:creationId xmlns:a16="http://schemas.microsoft.com/office/drawing/2014/main" id="{34348486-F430-1272-D887-C8DCB8B6D623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1" name="Check" hidden="1">
                <a:extLst>
                  <a:ext uri="{FF2B5EF4-FFF2-40B4-BE49-F238E27FC236}">
                    <a16:creationId xmlns:a16="http://schemas.microsoft.com/office/drawing/2014/main" id="{63C7BB29-E962-9E98-C1AE-5F9C8C13B34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2" name="Label">
                <a:extLst>
                  <a:ext uri="{FF2B5EF4-FFF2-40B4-BE49-F238E27FC236}">
                    <a16:creationId xmlns:a16="http://schemas.microsoft.com/office/drawing/2014/main" id="{0AB93DDC-7383-A1B4-F18A-15555FEFDB96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379" name="그룹 378">
            <a:extLst>
              <a:ext uri="{FF2B5EF4-FFF2-40B4-BE49-F238E27FC236}">
                <a16:creationId xmlns:a16="http://schemas.microsoft.com/office/drawing/2014/main" id="{70922A2E-0504-F730-AF45-7C836A374895}"/>
              </a:ext>
            </a:extLst>
          </p:cNvPr>
          <p:cNvGrpSpPr/>
          <p:nvPr/>
        </p:nvGrpSpPr>
        <p:grpSpPr>
          <a:xfrm>
            <a:off x="4501476" y="3920359"/>
            <a:ext cx="903048" cy="541629"/>
            <a:chOff x="2604701" y="1592263"/>
            <a:chExt cx="903048" cy="541629"/>
          </a:xfrm>
        </p:grpSpPr>
        <p:grpSp>
          <p:nvGrpSpPr>
            <p:cNvPr id="38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B6964F3-7EE4-1D07-C060-06860620A908}"/>
                </a:ext>
              </a:extLst>
            </p:cNvPr>
            <p:cNvGrpSpPr/>
            <p:nvPr>
              <p:custDataLst>
                <p:tags r:id="rId73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389" name="Circle">
                <a:extLst>
                  <a:ext uri="{FF2B5EF4-FFF2-40B4-BE49-F238E27FC236}">
                    <a16:creationId xmlns:a16="http://schemas.microsoft.com/office/drawing/2014/main" id="{E227D635-10CA-AB7C-0E96-1E1D21E737D2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0" name="Check" hidden="1">
                <a:extLst>
                  <a:ext uri="{FF2B5EF4-FFF2-40B4-BE49-F238E27FC236}">
                    <a16:creationId xmlns:a16="http://schemas.microsoft.com/office/drawing/2014/main" id="{17470ABA-1354-B943-319C-684E8605651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1" name="Label">
                <a:extLst>
                  <a:ext uri="{FF2B5EF4-FFF2-40B4-BE49-F238E27FC236}">
                    <a16:creationId xmlns:a16="http://schemas.microsoft.com/office/drawing/2014/main" id="{12397E43-91A1-01E8-678B-C657BABD78F4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38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4C90D70-2E14-F049-0086-1FF132929ADB}"/>
                </a:ext>
              </a:extLst>
            </p:cNvPr>
            <p:cNvGrpSpPr/>
            <p:nvPr>
              <p:custDataLst>
                <p:tags r:id="rId74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386" name="Circle">
                <a:extLst>
                  <a:ext uri="{FF2B5EF4-FFF2-40B4-BE49-F238E27FC236}">
                    <a16:creationId xmlns:a16="http://schemas.microsoft.com/office/drawing/2014/main" id="{69623DA2-EF03-B89D-79FC-8D15DE950257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7" name="Check" hidden="1">
                <a:extLst>
                  <a:ext uri="{FF2B5EF4-FFF2-40B4-BE49-F238E27FC236}">
                    <a16:creationId xmlns:a16="http://schemas.microsoft.com/office/drawing/2014/main" id="{4FBADAA5-6453-E031-AE74-2CB0CD4EB15B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8" name="Label">
                <a:extLst>
                  <a:ext uri="{FF2B5EF4-FFF2-40B4-BE49-F238E27FC236}">
                    <a16:creationId xmlns:a16="http://schemas.microsoft.com/office/drawing/2014/main" id="{EFDC555B-1AFC-0182-FCE3-5BFFA5EDC5E4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38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350B8D4-2967-2C8B-9DF6-72C50AB5AC1F}"/>
                </a:ext>
              </a:extLst>
            </p:cNvPr>
            <p:cNvGrpSpPr/>
            <p:nvPr>
              <p:custDataLst>
                <p:tags r:id="rId75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383" name="Circle">
                <a:extLst>
                  <a:ext uri="{FF2B5EF4-FFF2-40B4-BE49-F238E27FC236}">
                    <a16:creationId xmlns:a16="http://schemas.microsoft.com/office/drawing/2014/main" id="{2E383E37-4779-A1F9-4F32-44D1D731004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4" name="Check" hidden="1">
                <a:extLst>
                  <a:ext uri="{FF2B5EF4-FFF2-40B4-BE49-F238E27FC236}">
                    <a16:creationId xmlns:a16="http://schemas.microsoft.com/office/drawing/2014/main" id="{39B3D830-6BF8-4433-904D-F94A5F0BAA3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5" name="Label">
                <a:extLst>
                  <a:ext uri="{FF2B5EF4-FFF2-40B4-BE49-F238E27FC236}">
                    <a16:creationId xmlns:a16="http://schemas.microsoft.com/office/drawing/2014/main" id="{3DC7B81D-A1FB-EAF6-3A24-E467E6E56665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392" name="그룹 391">
            <a:extLst>
              <a:ext uri="{FF2B5EF4-FFF2-40B4-BE49-F238E27FC236}">
                <a16:creationId xmlns:a16="http://schemas.microsoft.com/office/drawing/2014/main" id="{35F6C14D-C16E-B84C-B5B9-F4EEADF86BCA}"/>
              </a:ext>
            </a:extLst>
          </p:cNvPr>
          <p:cNvGrpSpPr/>
          <p:nvPr/>
        </p:nvGrpSpPr>
        <p:grpSpPr>
          <a:xfrm>
            <a:off x="5471953" y="3920359"/>
            <a:ext cx="903048" cy="541629"/>
            <a:chOff x="2604701" y="1592263"/>
            <a:chExt cx="903048" cy="541629"/>
          </a:xfrm>
        </p:grpSpPr>
        <p:grpSp>
          <p:nvGrpSpPr>
            <p:cNvPr id="39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27801B2-3852-62FE-F451-46A9199F9EBB}"/>
                </a:ext>
              </a:extLst>
            </p:cNvPr>
            <p:cNvGrpSpPr/>
            <p:nvPr>
              <p:custDataLst>
                <p:tags r:id="rId70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402" name="Circle">
                <a:extLst>
                  <a:ext uri="{FF2B5EF4-FFF2-40B4-BE49-F238E27FC236}">
                    <a16:creationId xmlns:a16="http://schemas.microsoft.com/office/drawing/2014/main" id="{81F40ADA-1B1B-20BF-794C-EDF2E554757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3" name="Check" hidden="1">
                <a:extLst>
                  <a:ext uri="{FF2B5EF4-FFF2-40B4-BE49-F238E27FC236}">
                    <a16:creationId xmlns:a16="http://schemas.microsoft.com/office/drawing/2014/main" id="{26696ADE-3FD0-2B76-7869-E9C4E5713DBC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4" name="Label">
                <a:extLst>
                  <a:ext uri="{FF2B5EF4-FFF2-40B4-BE49-F238E27FC236}">
                    <a16:creationId xmlns:a16="http://schemas.microsoft.com/office/drawing/2014/main" id="{4C0ED582-EDCB-0ACD-469C-6AF5171365B7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39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3AC5A15-55CB-BC07-F57A-81A2DE796926}"/>
                </a:ext>
              </a:extLst>
            </p:cNvPr>
            <p:cNvGrpSpPr/>
            <p:nvPr>
              <p:custDataLst>
                <p:tags r:id="rId71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399" name="Circle">
                <a:extLst>
                  <a:ext uri="{FF2B5EF4-FFF2-40B4-BE49-F238E27FC236}">
                    <a16:creationId xmlns:a16="http://schemas.microsoft.com/office/drawing/2014/main" id="{D317B24D-3FD4-A5C3-7016-B07DAF8B9CB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0" name="Check" hidden="1">
                <a:extLst>
                  <a:ext uri="{FF2B5EF4-FFF2-40B4-BE49-F238E27FC236}">
                    <a16:creationId xmlns:a16="http://schemas.microsoft.com/office/drawing/2014/main" id="{7BD1D6AC-6849-B4FA-7459-0FB61E58D271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1" name="Label">
                <a:extLst>
                  <a:ext uri="{FF2B5EF4-FFF2-40B4-BE49-F238E27FC236}">
                    <a16:creationId xmlns:a16="http://schemas.microsoft.com/office/drawing/2014/main" id="{3BCC9D5D-6F9C-F5C5-8514-1C45A55A6FF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39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C3A61F9C-3BAF-472C-A07D-6D1DD82AEADD}"/>
                </a:ext>
              </a:extLst>
            </p:cNvPr>
            <p:cNvGrpSpPr/>
            <p:nvPr>
              <p:custDataLst>
                <p:tags r:id="rId72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396" name="Circle">
                <a:extLst>
                  <a:ext uri="{FF2B5EF4-FFF2-40B4-BE49-F238E27FC236}">
                    <a16:creationId xmlns:a16="http://schemas.microsoft.com/office/drawing/2014/main" id="{C15496D7-A86F-A076-F29B-8FE68135BBD8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7" name="Check" hidden="1">
                <a:extLst>
                  <a:ext uri="{FF2B5EF4-FFF2-40B4-BE49-F238E27FC236}">
                    <a16:creationId xmlns:a16="http://schemas.microsoft.com/office/drawing/2014/main" id="{F4A2765D-403B-8B3A-FC59-2B6A40C04F9D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8" name="Label">
                <a:extLst>
                  <a:ext uri="{FF2B5EF4-FFF2-40B4-BE49-F238E27FC236}">
                    <a16:creationId xmlns:a16="http://schemas.microsoft.com/office/drawing/2014/main" id="{F5567977-C0C4-3996-7F7B-7D4C3CC8ADB4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405" name="그룹 404">
            <a:extLst>
              <a:ext uri="{FF2B5EF4-FFF2-40B4-BE49-F238E27FC236}">
                <a16:creationId xmlns:a16="http://schemas.microsoft.com/office/drawing/2014/main" id="{F15FEF53-8571-3775-D47C-BA71CC2F2D81}"/>
              </a:ext>
            </a:extLst>
          </p:cNvPr>
          <p:cNvGrpSpPr/>
          <p:nvPr/>
        </p:nvGrpSpPr>
        <p:grpSpPr>
          <a:xfrm>
            <a:off x="6440538" y="3920359"/>
            <a:ext cx="903048" cy="541629"/>
            <a:chOff x="2604701" y="1592263"/>
            <a:chExt cx="903048" cy="541629"/>
          </a:xfrm>
        </p:grpSpPr>
        <p:grpSp>
          <p:nvGrpSpPr>
            <p:cNvPr id="40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53210BC6-7C18-C704-1141-AFB89D62E288}"/>
                </a:ext>
              </a:extLst>
            </p:cNvPr>
            <p:cNvGrpSpPr/>
            <p:nvPr>
              <p:custDataLst>
                <p:tags r:id="rId67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415" name="Circle">
                <a:extLst>
                  <a:ext uri="{FF2B5EF4-FFF2-40B4-BE49-F238E27FC236}">
                    <a16:creationId xmlns:a16="http://schemas.microsoft.com/office/drawing/2014/main" id="{2594E96A-8B10-2902-9A40-FD97B0E5B78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6" name="Check" hidden="1">
                <a:extLst>
                  <a:ext uri="{FF2B5EF4-FFF2-40B4-BE49-F238E27FC236}">
                    <a16:creationId xmlns:a16="http://schemas.microsoft.com/office/drawing/2014/main" id="{EC8C7151-FC57-B2C0-D7CE-34CC5D379C9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7" name="Label">
                <a:extLst>
                  <a:ext uri="{FF2B5EF4-FFF2-40B4-BE49-F238E27FC236}">
                    <a16:creationId xmlns:a16="http://schemas.microsoft.com/office/drawing/2014/main" id="{73A26C99-A744-4F72-2BC5-0E3D66B7589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40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BCABB2C6-9329-6DF5-4E5E-5BBB4765B19B}"/>
                </a:ext>
              </a:extLst>
            </p:cNvPr>
            <p:cNvGrpSpPr/>
            <p:nvPr>
              <p:custDataLst>
                <p:tags r:id="rId68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412" name="Circle">
                <a:extLst>
                  <a:ext uri="{FF2B5EF4-FFF2-40B4-BE49-F238E27FC236}">
                    <a16:creationId xmlns:a16="http://schemas.microsoft.com/office/drawing/2014/main" id="{2E960E54-C61A-FA2D-1558-6EAFF34EE80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3" name="Check" hidden="1">
                <a:extLst>
                  <a:ext uri="{FF2B5EF4-FFF2-40B4-BE49-F238E27FC236}">
                    <a16:creationId xmlns:a16="http://schemas.microsoft.com/office/drawing/2014/main" id="{D8767210-4113-55FD-2641-DCBEB013078F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4" name="Label">
                <a:extLst>
                  <a:ext uri="{FF2B5EF4-FFF2-40B4-BE49-F238E27FC236}">
                    <a16:creationId xmlns:a16="http://schemas.microsoft.com/office/drawing/2014/main" id="{B864061E-95D3-1EB7-6FB1-48899FB60D53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40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834400D8-F05E-6AF5-3B80-48CBD1C8D948}"/>
                </a:ext>
              </a:extLst>
            </p:cNvPr>
            <p:cNvGrpSpPr/>
            <p:nvPr>
              <p:custDataLst>
                <p:tags r:id="rId69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409" name="Circle">
                <a:extLst>
                  <a:ext uri="{FF2B5EF4-FFF2-40B4-BE49-F238E27FC236}">
                    <a16:creationId xmlns:a16="http://schemas.microsoft.com/office/drawing/2014/main" id="{B5AFE4C1-0D16-1D95-11A8-6235FB1C072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0" name="Check" hidden="1">
                <a:extLst>
                  <a:ext uri="{FF2B5EF4-FFF2-40B4-BE49-F238E27FC236}">
                    <a16:creationId xmlns:a16="http://schemas.microsoft.com/office/drawing/2014/main" id="{7A317255-D46A-2265-BDF1-EB7D29CE63D1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1" name="Label">
                <a:extLst>
                  <a:ext uri="{FF2B5EF4-FFF2-40B4-BE49-F238E27FC236}">
                    <a16:creationId xmlns:a16="http://schemas.microsoft.com/office/drawing/2014/main" id="{3E773EB3-8D23-99FC-EC90-E33AD4D60673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418" name="그룹 417">
            <a:extLst>
              <a:ext uri="{FF2B5EF4-FFF2-40B4-BE49-F238E27FC236}">
                <a16:creationId xmlns:a16="http://schemas.microsoft.com/office/drawing/2014/main" id="{5D28FDD6-8C8E-2536-BE01-5FBA45CE0077}"/>
              </a:ext>
            </a:extLst>
          </p:cNvPr>
          <p:cNvGrpSpPr/>
          <p:nvPr/>
        </p:nvGrpSpPr>
        <p:grpSpPr>
          <a:xfrm>
            <a:off x="642616" y="1414519"/>
            <a:ext cx="903048" cy="541629"/>
            <a:chOff x="2604701" y="1592263"/>
            <a:chExt cx="903048" cy="541629"/>
          </a:xfrm>
        </p:grpSpPr>
        <p:grpSp>
          <p:nvGrpSpPr>
            <p:cNvPr id="41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218D74F2-CC88-4019-EE78-358127E7C42A}"/>
                </a:ext>
              </a:extLst>
            </p:cNvPr>
            <p:cNvGrpSpPr/>
            <p:nvPr>
              <p:custDataLst>
                <p:tags r:id="rId64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428" name="Circle">
                <a:extLst>
                  <a:ext uri="{FF2B5EF4-FFF2-40B4-BE49-F238E27FC236}">
                    <a16:creationId xmlns:a16="http://schemas.microsoft.com/office/drawing/2014/main" id="{00ABBADB-5C67-FB34-88E5-19F192DF637A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9" name="Check" hidden="1">
                <a:extLst>
                  <a:ext uri="{FF2B5EF4-FFF2-40B4-BE49-F238E27FC236}">
                    <a16:creationId xmlns:a16="http://schemas.microsoft.com/office/drawing/2014/main" id="{76E73F0F-4CD2-4308-74C5-BF56C93F2B3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0" name="Label">
                <a:extLst>
                  <a:ext uri="{FF2B5EF4-FFF2-40B4-BE49-F238E27FC236}">
                    <a16:creationId xmlns:a16="http://schemas.microsoft.com/office/drawing/2014/main" id="{56489739-4E40-875A-3076-F2B2D6FEE4C6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42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07032907-6DAB-5944-0E50-74EA7D460023}"/>
                </a:ext>
              </a:extLst>
            </p:cNvPr>
            <p:cNvGrpSpPr/>
            <p:nvPr>
              <p:custDataLst>
                <p:tags r:id="rId65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425" name="Circle">
                <a:extLst>
                  <a:ext uri="{FF2B5EF4-FFF2-40B4-BE49-F238E27FC236}">
                    <a16:creationId xmlns:a16="http://schemas.microsoft.com/office/drawing/2014/main" id="{853EC2D4-7CF3-EF54-B35F-79DE9756099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6" name="Check" hidden="1">
                <a:extLst>
                  <a:ext uri="{FF2B5EF4-FFF2-40B4-BE49-F238E27FC236}">
                    <a16:creationId xmlns:a16="http://schemas.microsoft.com/office/drawing/2014/main" id="{6EDB7354-339F-3258-30F0-E6F3690E1FC4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7" name="Label">
                <a:extLst>
                  <a:ext uri="{FF2B5EF4-FFF2-40B4-BE49-F238E27FC236}">
                    <a16:creationId xmlns:a16="http://schemas.microsoft.com/office/drawing/2014/main" id="{240FCDD9-61E0-B2AC-87AE-35C3BC0D89D9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42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ED7338D-1A66-EE03-D024-779114CF4412}"/>
                </a:ext>
              </a:extLst>
            </p:cNvPr>
            <p:cNvGrpSpPr/>
            <p:nvPr>
              <p:custDataLst>
                <p:tags r:id="rId66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422" name="Circle">
                <a:extLst>
                  <a:ext uri="{FF2B5EF4-FFF2-40B4-BE49-F238E27FC236}">
                    <a16:creationId xmlns:a16="http://schemas.microsoft.com/office/drawing/2014/main" id="{E48C2DD0-3A93-55E3-8DD8-0F1BFCE1F3D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3" name="Check" hidden="1">
                <a:extLst>
                  <a:ext uri="{FF2B5EF4-FFF2-40B4-BE49-F238E27FC236}">
                    <a16:creationId xmlns:a16="http://schemas.microsoft.com/office/drawing/2014/main" id="{CB69B9B5-9392-8278-CEA7-3ABB12BD2C6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4" name="Label">
                <a:extLst>
                  <a:ext uri="{FF2B5EF4-FFF2-40B4-BE49-F238E27FC236}">
                    <a16:creationId xmlns:a16="http://schemas.microsoft.com/office/drawing/2014/main" id="{29E3C6C8-3316-1FEB-0038-4C0FD35C0A7F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431" name="그룹 430">
            <a:extLst>
              <a:ext uri="{FF2B5EF4-FFF2-40B4-BE49-F238E27FC236}">
                <a16:creationId xmlns:a16="http://schemas.microsoft.com/office/drawing/2014/main" id="{1C5B6836-A629-0A21-B7F1-2E94FDDCD4A0}"/>
              </a:ext>
            </a:extLst>
          </p:cNvPr>
          <p:cNvGrpSpPr/>
          <p:nvPr/>
        </p:nvGrpSpPr>
        <p:grpSpPr>
          <a:xfrm>
            <a:off x="1601264" y="1414519"/>
            <a:ext cx="903048" cy="541629"/>
            <a:chOff x="2604701" y="1592263"/>
            <a:chExt cx="903048" cy="541629"/>
          </a:xfrm>
        </p:grpSpPr>
        <p:grpSp>
          <p:nvGrpSpPr>
            <p:cNvPr id="43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7EC0A16F-9D8E-D624-A716-3E591CA73405}"/>
                </a:ext>
              </a:extLst>
            </p:cNvPr>
            <p:cNvGrpSpPr/>
            <p:nvPr>
              <p:custDataLst>
                <p:tags r:id="rId61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441" name="Circle">
                <a:extLst>
                  <a:ext uri="{FF2B5EF4-FFF2-40B4-BE49-F238E27FC236}">
                    <a16:creationId xmlns:a16="http://schemas.microsoft.com/office/drawing/2014/main" id="{4D70ABD9-800E-E493-1447-773ABAB8562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2" name="Check" hidden="1">
                <a:extLst>
                  <a:ext uri="{FF2B5EF4-FFF2-40B4-BE49-F238E27FC236}">
                    <a16:creationId xmlns:a16="http://schemas.microsoft.com/office/drawing/2014/main" id="{9AEB9260-725F-6D36-F7A1-3C41889C93D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3" name="Label">
                <a:extLst>
                  <a:ext uri="{FF2B5EF4-FFF2-40B4-BE49-F238E27FC236}">
                    <a16:creationId xmlns:a16="http://schemas.microsoft.com/office/drawing/2014/main" id="{100A3479-941C-FEEA-F6E0-BEDB03A9A779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43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65334AE7-5347-A41F-1D17-E7A838009F19}"/>
                </a:ext>
              </a:extLst>
            </p:cNvPr>
            <p:cNvGrpSpPr/>
            <p:nvPr>
              <p:custDataLst>
                <p:tags r:id="rId62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438" name="Circle">
                <a:extLst>
                  <a:ext uri="{FF2B5EF4-FFF2-40B4-BE49-F238E27FC236}">
                    <a16:creationId xmlns:a16="http://schemas.microsoft.com/office/drawing/2014/main" id="{CFB3C3D0-7B49-118F-36DE-60E2ADA44F75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9" name="Check" hidden="1">
                <a:extLst>
                  <a:ext uri="{FF2B5EF4-FFF2-40B4-BE49-F238E27FC236}">
                    <a16:creationId xmlns:a16="http://schemas.microsoft.com/office/drawing/2014/main" id="{121C34E0-A6B0-1E69-4EC8-5402CAF41242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0" name="Label">
                <a:extLst>
                  <a:ext uri="{FF2B5EF4-FFF2-40B4-BE49-F238E27FC236}">
                    <a16:creationId xmlns:a16="http://schemas.microsoft.com/office/drawing/2014/main" id="{A8EAF23D-1FB3-EB75-91F2-13F7F435212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43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DD8E86AF-840B-237F-24B6-5C66B3169A51}"/>
                </a:ext>
              </a:extLst>
            </p:cNvPr>
            <p:cNvGrpSpPr/>
            <p:nvPr>
              <p:custDataLst>
                <p:tags r:id="rId63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435" name="Circle">
                <a:extLst>
                  <a:ext uri="{FF2B5EF4-FFF2-40B4-BE49-F238E27FC236}">
                    <a16:creationId xmlns:a16="http://schemas.microsoft.com/office/drawing/2014/main" id="{E930B1A3-6EAF-E352-9380-B395F6A9097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6" name="Check" hidden="1">
                <a:extLst>
                  <a:ext uri="{FF2B5EF4-FFF2-40B4-BE49-F238E27FC236}">
                    <a16:creationId xmlns:a16="http://schemas.microsoft.com/office/drawing/2014/main" id="{127D9BE8-F051-2101-3BC8-63A463B72E77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7" name="Label">
                <a:extLst>
                  <a:ext uri="{FF2B5EF4-FFF2-40B4-BE49-F238E27FC236}">
                    <a16:creationId xmlns:a16="http://schemas.microsoft.com/office/drawing/2014/main" id="{6382942B-48F2-A0E7-1856-5C793D7A4689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444" name="그룹 443">
            <a:extLst>
              <a:ext uri="{FF2B5EF4-FFF2-40B4-BE49-F238E27FC236}">
                <a16:creationId xmlns:a16="http://schemas.microsoft.com/office/drawing/2014/main" id="{88BA083E-2052-3D5E-DB7B-6067B01E8661}"/>
              </a:ext>
            </a:extLst>
          </p:cNvPr>
          <p:cNvGrpSpPr/>
          <p:nvPr/>
        </p:nvGrpSpPr>
        <p:grpSpPr>
          <a:xfrm>
            <a:off x="642616" y="2253310"/>
            <a:ext cx="903048" cy="541629"/>
            <a:chOff x="2604701" y="1592263"/>
            <a:chExt cx="903048" cy="541629"/>
          </a:xfrm>
        </p:grpSpPr>
        <p:grpSp>
          <p:nvGrpSpPr>
            <p:cNvPr id="44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C563439C-3461-95E9-0933-04262A76B58B}"/>
                </a:ext>
              </a:extLst>
            </p:cNvPr>
            <p:cNvGrpSpPr/>
            <p:nvPr>
              <p:custDataLst>
                <p:tags r:id="rId58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454" name="Circle">
                <a:extLst>
                  <a:ext uri="{FF2B5EF4-FFF2-40B4-BE49-F238E27FC236}">
                    <a16:creationId xmlns:a16="http://schemas.microsoft.com/office/drawing/2014/main" id="{E37E47C1-EA02-A3C6-2451-01B807DD4BF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Check" hidden="1">
                <a:extLst>
                  <a:ext uri="{FF2B5EF4-FFF2-40B4-BE49-F238E27FC236}">
                    <a16:creationId xmlns:a16="http://schemas.microsoft.com/office/drawing/2014/main" id="{29A843C7-56C4-8EA3-20CC-6D62B6240E2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Label">
                <a:extLst>
                  <a:ext uri="{FF2B5EF4-FFF2-40B4-BE49-F238E27FC236}">
                    <a16:creationId xmlns:a16="http://schemas.microsoft.com/office/drawing/2014/main" id="{F3979DB2-A85B-77D1-0CB5-72840382735E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44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2BF1920F-941E-96EF-4D24-F046A2539607}"/>
                </a:ext>
              </a:extLst>
            </p:cNvPr>
            <p:cNvGrpSpPr/>
            <p:nvPr>
              <p:custDataLst>
                <p:tags r:id="rId59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451" name="Circle">
                <a:extLst>
                  <a:ext uri="{FF2B5EF4-FFF2-40B4-BE49-F238E27FC236}">
                    <a16:creationId xmlns:a16="http://schemas.microsoft.com/office/drawing/2014/main" id="{EA900E32-9119-C99B-386F-274F8DBCEC84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Check" hidden="1">
                <a:extLst>
                  <a:ext uri="{FF2B5EF4-FFF2-40B4-BE49-F238E27FC236}">
                    <a16:creationId xmlns:a16="http://schemas.microsoft.com/office/drawing/2014/main" id="{CFEE9EA7-2071-5EA4-2284-06BAE26D8FCA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Label">
                <a:extLst>
                  <a:ext uri="{FF2B5EF4-FFF2-40B4-BE49-F238E27FC236}">
                    <a16:creationId xmlns:a16="http://schemas.microsoft.com/office/drawing/2014/main" id="{B1554769-6E31-632A-7991-79DF856432D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44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8D0C0129-B227-CDEA-393C-EC509807A45C}"/>
                </a:ext>
              </a:extLst>
            </p:cNvPr>
            <p:cNvGrpSpPr/>
            <p:nvPr>
              <p:custDataLst>
                <p:tags r:id="rId60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448" name="Circle">
                <a:extLst>
                  <a:ext uri="{FF2B5EF4-FFF2-40B4-BE49-F238E27FC236}">
                    <a16:creationId xmlns:a16="http://schemas.microsoft.com/office/drawing/2014/main" id="{99138ABD-A436-07C3-8506-A4547902D6C2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Check" hidden="1">
                <a:extLst>
                  <a:ext uri="{FF2B5EF4-FFF2-40B4-BE49-F238E27FC236}">
                    <a16:creationId xmlns:a16="http://schemas.microsoft.com/office/drawing/2014/main" id="{0D18F1DF-F5A1-6D76-3AB5-A4E89C4A8792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Label">
                <a:extLst>
                  <a:ext uri="{FF2B5EF4-FFF2-40B4-BE49-F238E27FC236}">
                    <a16:creationId xmlns:a16="http://schemas.microsoft.com/office/drawing/2014/main" id="{9B4FC9C6-D58F-D809-33C6-6145C84C0E95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457" name="그룹 456">
            <a:extLst>
              <a:ext uri="{FF2B5EF4-FFF2-40B4-BE49-F238E27FC236}">
                <a16:creationId xmlns:a16="http://schemas.microsoft.com/office/drawing/2014/main" id="{389EE117-9B96-E035-B21F-64F3573F7F18}"/>
              </a:ext>
            </a:extLst>
          </p:cNvPr>
          <p:cNvGrpSpPr/>
          <p:nvPr/>
        </p:nvGrpSpPr>
        <p:grpSpPr>
          <a:xfrm>
            <a:off x="1601264" y="2253310"/>
            <a:ext cx="903048" cy="541629"/>
            <a:chOff x="2604701" y="1592263"/>
            <a:chExt cx="903048" cy="541629"/>
          </a:xfrm>
        </p:grpSpPr>
        <p:grpSp>
          <p:nvGrpSpPr>
            <p:cNvPr id="45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D5BF1370-24E9-84E9-D0FE-809847FC6BA9}"/>
                </a:ext>
              </a:extLst>
            </p:cNvPr>
            <p:cNvGrpSpPr/>
            <p:nvPr>
              <p:custDataLst>
                <p:tags r:id="rId55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467" name="Circle">
                <a:extLst>
                  <a:ext uri="{FF2B5EF4-FFF2-40B4-BE49-F238E27FC236}">
                    <a16:creationId xmlns:a16="http://schemas.microsoft.com/office/drawing/2014/main" id="{73CA48EE-709C-4FC7-3C8B-20A933675F54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8" name="Check" hidden="1">
                <a:extLst>
                  <a:ext uri="{FF2B5EF4-FFF2-40B4-BE49-F238E27FC236}">
                    <a16:creationId xmlns:a16="http://schemas.microsoft.com/office/drawing/2014/main" id="{0707A7D4-CB11-55A6-FEC6-BD4B630C0632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9" name="Label">
                <a:extLst>
                  <a:ext uri="{FF2B5EF4-FFF2-40B4-BE49-F238E27FC236}">
                    <a16:creationId xmlns:a16="http://schemas.microsoft.com/office/drawing/2014/main" id="{5665A91D-C42F-2FF7-84DB-88A9C9580A59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45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A8F818ED-7972-611D-92F5-3C0935E9EB37}"/>
                </a:ext>
              </a:extLst>
            </p:cNvPr>
            <p:cNvGrpSpPr/>
            <p:nvPr>
              <p:custDataLst>
                <p:tags r:id="rId56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464" name="Circle">
                <a:extLst>
                  <a:ext uri="{FF2B5EF4-FFF2-40B4-BE49-F238E27FC236}">
                    <a16:creationId xmlns:a16="http://schemas.microsoft.com/office/drawing/2014/main" id="{C63B92C8-6B2D-3FEA-4F8F-F29671DD08C7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5" name="Check" hidden="1">
                <a:extLst>
                  <a:ext uri="{FF2B5EF4-FFF2-40B4-BE49-F238E27FC236}">
                    <a16:creationId xmlns:a16="http://schemas.microsoft.com/office/drawing/2014/main" id="{7A2D3561-B557-5513-70E4-753A667DEECD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6" name="Label">
                <a:extLst>
                  <a:ext uri="{FF2B5EF4-FFF2-40B4-BE49-F238E27FC236}">
                    <a16:creationId xmlns:a16="http://schemas.microsoft.com/office/drawing/2014/main" id="{BC3DBB95-64F3-BF74-734B-DEDC88808B99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46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7F200DDA-FD90-CA91-0F5B-84BF5E4FC8A1}"/>
                </a:ext>
              </a:extLst>
            </p:cNvPr>
            <p:cNvGrpSpPr/>
            <p:nvPr>
              <p:custDataLst>
                <p:tags r:id="rId57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461" name="Circle">
                <a:extLst>
                  <a:ext uri="{FF2B5EF4-FFF2-40B4-BE49-F238E27FC236}">
                    <a16:creationId xmlns:a16="http://schemas.microsoft.com/office/drawing/2014/main" id="{09DCD6D2-9769-DA45-A247-903D537DFD96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Check" hidden="1">
                <a:extLst>
                  <a:ext uri="{FF2B5EF4-FFF2-40B4-BE49-F238E27FC236}">
                    <a16:creationId xmlns:a16="http://schemas.microsoft.com/office/drawing/2014/main" id="{3C32AD2C-3986-1DC7-933B-380A3F34E00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3" name="Label">
                <a:extLst>
                  <a:ext uri="{FF2B5EF4-FFF2-40B4-BE49-F238E27FC236}">
                    <a16:creationId xmlns:a16="http://schemas.microsoft.com/office/drawing/2014/main" id="{2B030DFC-CB33-5380-0F89-7768AA7FED3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470" name="그룹 469">
            <a:extLst>
              <a:ext uri="{FF2B5EF4-FFF2-40B4-BE49-F238E27FC236}">
                <a16:creationId xmlns:a16="http://schemas.microsoft.com/office/drawing/2014/main" id="{39567942-C9F4-BCA1-55C5-0642875F58F1}"/>
              </a:ext>
            </a:extLst>
          </p:cNvPr>
          <p:cNvGrpSpPr/>
          <p:nvPr/>
        </p:nvGrpSpPr>
        <p:grpSpPr>
          <a:xfrm>
            <a:off x="642616" y="3074024"/>
            <a:ext cx="903048" cy="541629"/>
            <a:chOff x="2604701" y="1592263"/>
            <a:chExt cx="903048" cy="541629"/>
          </a:xfrm>
        </p:grpSpPr>
        <p:grpSp>
          <p:nvGrpSpPr>
            <p:cNvPr id="47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DFC3B193-29D7-BBD8-8E16-32D44B95A0B3}"/>
                </a:ext>
              </a:extLst>
            </p:cNvPr>
            <p:cNvGrpSpPr/>
            <p:nvPr>
              <p:custDataLst>
                <p:tags r:id="rId52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480" name="Circle">
                <a:extLst>
                  <a:ext uri="{FF2B5EF4-FFF2-40B4-BE49-F238E27FC236}">
                    <a16:creationId xmlns:a16="http://schemas.microsoft.com/office/drawing/2014/main" id="{F720D665-8A73-F895-C666-C499DBA107D2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1" name="Check" hidden="1">
                <a:extLst>
                  <a:ext uri="{FF2B5EF4-FFF2-40B4-BE49-F238E27FC236}">
                    <a16:creationId xmlns:a16="http://schemas.microsoft.com/office/drawing/2014/main" id="{D6CCE0CE-62E5-1135-A272-C53DC16AA39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Label">
                <a:extLst>
                  <a:ext uri="{FF2B5EF4-FFF2-40B4-BE49-F238E27FC236}">
                    <a16:creationId xmlns:a16="http://schemas.microsoft.com/office/drawing/2014/main" id="{3A96AA22-9C03-79FA-CE69-943EABFFE9F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47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09A7DF1-1222-88C1-B083-67635C55A932}"/>
                </a:ext>
              </a:extLst>
            </p:cNvPr>
            <p:cNvGrpSpPr/>
            <p:nvPr>
              <p:custDataLst>
                <p:tags r:id="rId53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477" name="Circle">
                <a:extLst>
                  <a:ext uri="{FF2B5EF4-FFF2-40B4-BE49-F238E27FC236}">
                    <a16:creationId xmlns:a16="http://schemas.microsoft.com/office/drawing/2014/main" id="{A8111882-9306-8DF0-BC0A-256C6BB700B5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8" name="Check" hidden="1">
                <a:extLst>
                  <a:ext uri="{FF2B5EF4-FFF2-40B4-BE49-F238E27FC236}">
                    <a16:creationId xmlns:a16="http://schemas.microsoft.com/office/drawing/2014/main" id="{3E1452FC-D8B5-CC53-5C3F-ADF929D444E8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9" name="Label">
                <a:extLst>
                  <a:ext uri="{FF2B5EF4-FFF2-40B4-BE49-F238E27FC236}">
                    <a16:creationId xmlns:a16="http://schemas.microsoft.com/office/drawing/2014/main" id="{E24666AE-A754-2871-1D85-D3540E74C6B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47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113C7F6-FBB1-D784-A9CE-59476B8E3A23}"/>
                </a:ext>
              </a:extLst>
            </p:cNvPr>
            <p:cNvGrpSpPr/>
            <p:nvPr>
              <p:custDataLst>
                <p:tags r:id="rId54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474" name="Circle">
                <a:extLst>
                  <a:ext uri="{FF2B5EF4-FFF2-40B4-BE49-F238E27FC236}">
                    <a16:creationId xmlns:a16="http://schemas.microsoft.com/office/drawing/2014/main" id="{18E650D2-44EE-0A43-12BA-38C007849DD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5" name="Check" hidden="1">
                <a:extLst>
                  <a:ext uri="{FF2B5EF4-FFF2-40B4-BE49-F238E27FC236}">
                    <a16:creationId xmlns:a16="http://schemas.microsoft.com/office/drawing/2014/main" id="{29BDAF6D-DABC-0777-1F55-8BB4F958BA87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6" name="Label">
                <a:extLst>
                  <a:ext uri="{FF2B5EF4-FFF2-40B4-BE49-F238E27FC236}">
                    <a16:creationId xmlns:a16="http://schemas.microsoft.com/office/drawing/2014/main" id="{35A612EF-46CD-55BB-FD6B-BC42734CA230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483" name="그룹 482">
            <a:extLst>
              <a:ext uri="{FF2B5EF4-FFF2-40B4-BE49-F238E27FC236}">
                <a16:creationId xmlns:a16="http://schemas.microsoft.com/office/drawing/2014/main" id="{EBE59F2C-EB26-5D12-04CF-A4C322A2DFEA}"/>
              </a:ext>
            </a:extLst>
          </p:cNvPr>
          <p:cNvGrpSpPr/>
          <p:nvPr/>
        </p:nvGrpSpPr>
        <p:grpSpPr>
          <a:xfrm>
            <a:off x="1601264" y="3074024"/>
            <a:ext cx="903048" cy="541629"/>
            <a:chOff x="2604701" y="1592263"/>
            <a:chExt cx="903048" cy="541629"/>
          </a:xfrm>
        </p:grpSpPr>
        <p:grpSp>
          <p:nvGrpSpPr>
            <p:cNvPr id="48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8E4FD6F7-40D3-D714-648C-CDE100957420}"/>
                </a:ext>
              </a:extLst>
            </p:cNvPr>
            <p:cNvGrpSpPr/>
            <p:nvPr>
              <p:custDataLst>
                <p:tags r:id="rId49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493" name="Circle">
                <a:extLst>
                  <a:ext uri="{FF2B5EF4-FFF2-40B4-BE49-F238E27FC236}">
                    <a16:creationId xmlns:a16="http://schemas.microsoft.com/office/drawing/2014/main" id="{D0495979-0F27-1356-CA0C-D7D1E2BDC0A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4" name="Check" hidden="1">
                <a:extLst>
                  <a:ext uri="{FF2B5EF4-FFF2-40B4-BE49-F238E27FC236}">
                    <a16:creationId xmlns:a16="http://schemas.microsoft.com/office/drawing/2014/main" id="{EC12C672-BF4B-ACE2-98FA-BF64A8B7BC3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5" name="Label">
                <a:extLst>
                  <a:ext uri="{FF2B5EF4-FFF2-40B4-BE49-F238E27FC236}">
                    <a16:creationId xmlns:a16="http://schemas.microsoft.com/office/drawing/2014/main" id="{2369162B-D082-47FA-3D32-B5E38F6F64B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48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03041E37-87FF-25F9-F578-D1C7DD2049C4}"/>
                </a:ext>
              </a:extLst>
            </p:cNvPr>
            <p:cNvGrpSpPr/>
            <p:nvPr>
              <p:custDataLst>
                <p:tags r:id="rId50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490" name="Circle">
                <a:extLst>
                  <a:ext uri="{FF2B5EF4-FFF2-40B4-BE49-F238E27FC236}">
                    <a16:creationId xmlns:a16="http://schemas.microsoft.com/office/drawing/2014/main" id="{41D41692-A260-92AB-F9AA-3BB3608CE7E5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1" name="Check" hidden="1">
                <a:extLst>
                  <a:ext uri="{FF2B5EF4-FFF2-40B4-BE49-F238E27FC236}">
                    <a16:creationId xmlns:a16="http://schemas.microsoft.com/office/drawing/2014/main" id="{27F018D1-78A2-3C2E-9BEA-F27A1247A20C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2" name="Label">
                <a:extLst>
                  <a:ext uri="{FF2B5EF4-FFF2-40B4-BE49-F238E27FC236}">
                    <a16:creationId xmlns:a16="http://schemas.microsoft.com/office/drawing/2014/main" id="{8EC3803A-731E-9E52-CFFF-13B0E9ABB39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48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76CD47C9-F47C-B5BD-25CE-64445E16DC82}"/>
                </a:ext>
              </a:extLst>
            </p:cNvPr>
            <p:cNvGrpSpPr/>
            <p:nvPr>
              <p:custDataLst>
                <p:tags r:id="rId51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487" name="Circle">
                <a:extLst>
                  <a:ext uri="{FF2B5EF4-FFF2-40B4-BE49-F238E27FC236}">
                    <a16:creationId xmlns:a16="http://schemas.microsoft.com/office/drawing/2014/main" id="{12B09BC0-C973-E725-0F3D-79A70A2886C8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8" name="Check" hidden="1">
                <a:extLst>
                  <a:ext uri="{FF2B5EF4-FFF2-40B4-BE49-F238E27FC236}">
                    <a16:creationId xmlns:a16="http://schemas.microsoft.com/office/drawing/2014/main" id="{6111068D-843A-24FD-F32C-019FD1D13AC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9" name="Label">
                <a:extLst>
                  <a:ext uri="{FF2B5EF4-FFF2-40B4-BE49-F238E27FC236}">
                    <a16:creationId xmlns:a16="http://schemas.microsoft.com/office/drawing/2014/main" id="{825C9B88-5999-ABFE-4D30-8505A69B1BEE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496" name="그룹 495">
            <a:extLst>
              <a:ext uri="{FF2B5EF4-FFF2-40B4-BE49-F238E27FC236}">
                <a16:creationId xmlns:a16="http://schemas.microsoft.com/office/drawing/2014/main" id="{F4E2A955-5CF1-34BB-1601-0AB5077E1465}"/>
              </a:ext>
            </a:extLst>
          </p:cNvPr>
          <p:cNvGrpSpPr/>
          <p:nvPr/>
        </p:nvGrpSpPr>
        <p:grpSpPr>
          <a:xfrm>
            <a:off x="642616" y="3892061"/>
            <a:ext cx="903048" cy="541629"/>
            <a:chOff x="2604701" y="1592263"/>
            <a:chExt cx="903048" cy="541629"/>
          </a:xfrm>
        </p:grpSpPr>
        <p:grpSp>
          <p:nvGrpSpPr>
            <p:cNvPr id="49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68EC999B-3EF3-7922-2E2D-A17DABD2B10B}"/>
                </a:ext>
              </a:extLst>
            </p:cNvPr>
            <p:cNvGrpSpPr/>
            <p:nvPr>
              <p:custDataLst>
                <p:tags r:id="rId46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506" name="Circle">
                <a:extLst>
                  <a:ext uri="{FF2B5EF4-FFF2-40B4-BE49-F238E27FC236}">
                    <a16:creationId xmlns:a16="http://schemas.microsoft.com/office/drawing/2014/main" id="{25228143-AD89-7198-0F78-CE69F7C7B5C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7" name="Check" hidden="1">
                <a:extLst>
                  <a:ext uri="{FF2B5EF4-FFF2-40B4-BE49-F238E27FC236}">
                    <a16:creationId xmlns:a16="http://schemas.microsoft.com/office/drawing/2014/main" id="{9BF148D3-82A2-FB95-6DB8-8043927528C1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8" name="Label">
                <a:extLst>
                  <a:ext uri="{FF2B5EF4-FFF2-40B4-BE49-F238E27FC236}">
                    <a16:creationId xmlns:a16="http://schemas.microsoft.com/office/drawing/2014/main" id="{E4A84882-D0B3-06F7-4705-82DFAF5314C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49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E0A3BD70-08DD-39D4-AEBC-1A78BA1D2DC1}"/>
                </a:ext>
              </a:extLst>
            </p:cNvPr>
            <p:cNvGrpSpPr/>
            <p:nvPr>
              <p:custDataLst>
                <p:tags r:id="rId47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503" name="Circle">
                <a:extLst>
                  <a:ext uri="{FF2B5EF4-FFF2-40B4-BE49-F238E27FC236}">
                    <a16:creationId xmlns:a16="http://schemas.microsoft.com/office/drawing/2014/main" id="{672B3EE8-6D3E-D662-4C55-D05DF55660F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4" name="Check" hidden="1">
                <a:extLst>
                  <a:ext uri="{FF2B5EF4-FFF2-40B4-BE49-F238E27FC236}">
                    <a16:creationId xmlns:a16="http://schemas.microsoft.com/office/drawing/2014/main" id="{5062A50B-114A-B555-CFA0-26D8397B233A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5" name="Label">
                <a:extLst>
                  <a:ext uri="{FF2B5EF4-FFF2-40B4-BE49-F238E27FC236}">
                    <a16:creationId xmlns:a16="http://schemas.microsoft.com/office/drawing/2014/main" id="{E36408AE-9729-C0D4-0822-CD4F7D2AD75A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49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3490593-5752-E1F8-8858-F4E7CEEAE15E}"/>
                </a:ext>
              </a:extLst>
            </p:cNvPr>
            <p:cNvGrpSpPr/>
            <p:nvPr>
              <p:custDataLst>
                <p:tags r:id="rId48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500" name="Circle">
                <a:extLst>
                  <a:ext uri="{FF2B5EF4-FFF2-40B4-BE49-F238E27FC236}">
                    <a16:creationId xmlns:a16="http://schemas.microsoft.com/office/drawing/2014/main" id="{FFAFAA83-DCF7-786E-09E3-6E2F860688E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1" name="Check" hidden="1">
                <a:extLst>
                  <a:ext uri="{FF2B5EF4-FFF2-40B4-BE49-F238E27FC236}">
                    <a16:creationId xmlns:a16="http://schemas.microsoft.com/office/drawing/2014/main" id="{C1E1F736-A5E5-D864-97AD-9E0550C5A25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2" name="Label">
                <a:extLst>
                  <a:ext uri="{FF2B5EF4-FFF2-40B4-BE49-F238E27FC236}">
                    <a16:creationId xmlns:a16="http://schemas.microsoft.com/office/drawing/2014/main" id="{ED8C1669-138C-B96C-E9CB-E35A9E4F127E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509" name="그룹 508">
            <a:extLst>
              <a:ext uri="{FF2B5EF4-FFF2-40B4-BE49-F238E27FC236}">
                <a16:creationId xmlns:a16="http://schemas.microsoft.com/office/drawing/2014/main" id="{F39ABE7B-8B12-79DB-6DC0-5DA2E8DA1A83}"/>
              </a:ext>
            </a:extLst>
          </p:cNvPr>
          <p:cNvGrpSpPr/>
          <p:nvPr/>
        </p:nvGrpSpPr>
        <p:grpSpPr>
          <a:xfrm>
            <a:off x="1601264" y="3892061"/>
            <a:ext cx="903048" cy="541629"/>
            <a:chOff x="2604701" y="1592263"/>
            <a:chExt cx="903048" cy="541629"/>
          </a:xfrm>
        </p:grpSpPr>
        <p:grpSp>
          <p:nvGrpSpPr>
            <p:cNvPr id="51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2337CE49-10AB-8B2B-F036-1CEF6F6C7BE5}"/>
                </a:ext>
              </a:extLst>
            </p:cNvPr>
            <p:cNvGrpSpPr/>
            <p:nvPr>
              <p:custDataLst>
                <p:tags r:id="rId43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519" name="Circle">
                <a:extLst>
                  <a:ext uri="{FF2B5EF4-FFF2-40B4-BE49-F238E27FC236}">
                    <a16:creationId xmlns:a16="http://schemas.microsoft.com/office/drawing/2014/main" id="{7A3BA692-CAAC-8B8B-EABC-C98173977F04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0" name="Check" hidden="1">
                <a:extLst>
                  <a:ext uri="{FF2B5EF4-FFF2-40B4-BE49-F238E27FC236}">
                    <a16:creationId xmlns:a16="http://schemas.microsoft.com/office/drawing/2014/main" id="{BCD75C65-6B47-BC22-3694-36ECBFE52AC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1" name="Label">
                <a:extLst>
                  <a:ext uri="{FF2B5EF4-FFF2-40B4-BE49-F238E27FC236}">
                    <a16:creationId xmlns:a16="http://schemas.microsoft.com/office/drawing/2014/main" id="{34E281D1-4C1D-0AA9-7D3E-851C0965A06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51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0E8DA79-B8B5-B314-8956-71245BDC46BF}"/>
                </a:ext>
              </a:extLst>
            </p:cNvPr>
            <p:cNvGrpSpPr/>
            <p:nvPr>
              <p:custDataLst>
                <p:tags r:id="rId44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516" name="Circle">
                <a:extLst>
                  <a:ext uri="{FF2B5EF4-FFF2-40B4-BE49-F238E27FC236}">
                    <a16:creationId xmlns:a16="http://schemas.microsoft.com/office/drawing/2014/main" id="{0AB63F9A-2107-42CB-29C6-11ED98870C73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7" name="Check" hidden="1">
                <a:extLst>
                  <a:ext uri="{FF2B5EF4-FFF2-40B4-BE49-F238E27FC236}">
                    <a16:creationId xmlns:a16="http://schemas.microsoft.com/office/drawing/2014/main" id="{8B715C77-C926-3481-BF8A-32994452913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8" name="Label">
                <a:extLst>
                  <a:ext uri="{FF2B5EF4-FFF2-40B4-BE49-F238E27FC236}">
                    <a16:creationId xmlns:a16="http://schemas.microsoft.com/office/drawing/2014/main" id="{0F2B9AA0-A43C-E719-DEC3-215A8F6BBEAB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51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80A7C0FE-51FE-6A50-E27D-D46E2BDD5CC3}"/>
                </a:ext>
              </a:extLst>
            </p:cNvPr>
            <p:cNvGrpSpPr/>
            <p:nvPr>
              <p:custDataLst>
                <p:tags r:id="rId45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513" name="Circle">
                <a:extLst>
                  <a:ext uri="{FF2B5EF4-FFF2-40B4-BE49-F238E27FC236}">
                    <a16:creationId xmlns:a16="http://schemas.microsoft.com/office/drawing/2014/main" id="{30A57796-C978-DE26-3296-EF57E845778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4" name="Check" hidden="1">
                <a:extLst>
                  <a:ext uri="{FF2B5EF4-FFF2-40B4-BE49-F238E27FC236}">
                    <a16:creationId xmlns:a16="http://schemas.microsoft.com/office/drawing/2014/main" id="{D35C5A7E-D4A7-BE98-D1C8-8229ABE542E1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5" name="Label">
                <a:extLst>
                  <a:ext uri="{FF2B5EF4-FFF2-40B4-BE49-F238E27FC236}">
                    <a16:creationId xmlns:a16="http://schemas.microsoft.com/office/drawing/2014/main" id="{3A66C2EF-8A1D-1F3D-72A0-16C4B27EAC7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522" name="그룹 521">
            <a:extLst>
              <a:ext uri="{FF2B5EF4-FFF2-40B4-BE49-F238E27FC236}">
                <a16:creationId xmlns:a16="http://schemas.microsoft.com/office/drawing/2014/main" id="{47CD74B6-B8F2-C165-6162-C2B858CF9774}"/>
              </a:ext>
            </a:extLst>
          </p:cNvPr>
          <p:cNvGrpSpPr/>
          <p:nvPr/>
        </p:nvGrpSpPr>
        <p:grpSpPr>
          <a:xfrm>
            <a:off x="2604701" y="4753481"/>
            <a:ext cx="903048" cy="541629"/>
            <a:chOff x="2604701" y="1592263"/>
            <a:chExt cx="903048" cy="541629"/>
          </a:xfrm>
        </p:grpSpPr>
        <p:grpSp>
          <p:nvGrpSpPr>
            <p:cNvPr id="52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7AC8EE97-6A4B-09DE-3133-CABE37DBAFDB}"/>
                </a:ext>
              </a:extLst>
            </p:cNvPr>
            <p:cNvGrpSpPr/>
            <p:nvPr>
              <p:custDataLst>
                <p:tags r:id="rId40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532" name="Circle">
                <a:extLst>
                  <a:ext uri="{FF2B5EF4-FFF2-40B4-BE49-F238E27FC236}">
                    <a16:creationId xmlns:a16="http://schemas.microsoft.com/office/drawing/2014/main" id="{EF64AC01-2FE0-420B-7EC9-7811474D13B5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3" name="Check" hidden="1">
                <a:extLst>
                  <a:ext uri="{FF2B5EF4-FFF2-40B4-BE49-F238E27FC236}">
                    <a16:creationId xmlns:a16="http://schemas.microsoft.com/office/drawing/2014/main" id="{77A4E20A-B991-6E01-2C4A-D030D273D207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4" name="Label">
                <a:extLst>
                  <a:ext uri="{FF2B5EF4-FFF2-40B4-BE49-F238E27FC236}">
                    <a16:creationId xmlns:a16="http://schemas.microsoft.com/office/drawing/2014/main" id="{4F675A97-AB59-0A85-2BF9-C27C8333BCA7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52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D0583D49-846D-7754-FA62-83DF27BB6BF9}"/>
                </a:ext>
              </a:extLst>
            </p:cNvPr>
            <p:cNvGrpSpPr/>
            <p:nvPr>
              <p:custDataLst>
                <p:tags r:id="rId41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529" name="Circle">
                <a:extLst>
                  <a:ext uri="{FF2B5EF4-FFF2-40B4-BE49-F238E27FC236}">
                    <a16:creationId xmlns:a16="http://schemas.microsoft.com/office/drawing/2014/main" id="{8A79C870-486D-E46C-F0C5-FD52BB8B786C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0" name="Check" hidden="1">
                <a:extLst>
                  <a:ext uri="{FF2B5EF4-FFF2-40B4-BE49-F238E27FC236}">
                    <a16:creationId xmlns:a16="http://schemas.microsoft.com/office/drawing/2014/main" id="{EBE0418A-FFA6-0CDB-80B5-B39592D9350C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1" name="Label">
                <a:extLst>
                  <a:ext uri="{FF2B5EF4-FFF2-40B4-BE49-F238E27FC236}">
                    <a16:creationId xmlns:a16="http://schemas.microsoft.com/office/drawing/2014/main" id="{45D0B676-C6D6-CC97-9503-549C68AD73C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52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D6E24C5-6ADF-9809-474F-206FA9167137}"/>
                </a:ext>
              </a:extLst>
            </p:cNvPr>
            <p:cNvGrpSpPr/>
            <p:nvPr>
              <p:custDataLst>
                <p:tags r:id="rId42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526" name="Circle">
                <a:extLst>
                  <a:ext uri="{FF2B5EF4-FFF2-40B4-BE49-F238E27FC236}">
                    <a16:creationId xmlns:a16="http://schemas.microsoft.com/office/drawing/2014/main" id="{A6816C1D-6992-C46D-1B30-7C67EDE28FCC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7" name="Check" hidden="1">
                <a:extLst>
                  <a:ext uri="{FF2B5EF4-FFF2-40B4-BE49-F238E27FC236}">
                    <a16:creationId xmlns:a16="http://schemas.microsoft.com/office/drawing/2014/main" id="{A720960B-A99E-77C3-ACEF-87C33688DB1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8" name="Label">
                <a:extLst>
                  <a:ext uri="{FF2B5EF4-FFF2-40B4-BE49-F238E27FC236}">
                    <a16:creationId xmlns:a16="http://schemas.microsoft.com/office/drawing/2014/main" id="{E921E837-66DE-A89A-C1D4-D7360381ACAB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535" name="그룹 534">
            <a:extLst>
              <a:ext uri="{FF2B5EF4-FFF2-40B4-BE49-F238E27FC236}">
                <a16:creationId xmlns:a16="http://schemas.microsoft.com/office/drawing/2014/main" id="{9EC889FD-1818-ED9B-AFE1-92E91120B257}"/>
              </a:ext>
            </a:extLst>
          </p:cNvPr>
          <p:cNvGrpSpPr/>
          <p:nvPr/>
        </p:nvGrpSpPr>
        <p:grpSpPr>
          <a:xfrm>
            <a:off x="3531001" y="4753481"/>
            <a:ext cx="903048" cy="541629"/>
            <a:chOff x="2604701" y="1592263"/>
            <a:chExt cx="903048" cy="541629"/>
          </a:xfrm>
        </p:grpSpPr>
        <p:grpSp>
          <p:nvGrpSpPr>
            <p:cNvPr id="53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7D68BF49-EE6E-F52B-BB2E-FAC95292CCFA}"/>
                </a:ext>
              </a:extLst>
            </p:cNvPr>
            <p:cNvGrpSpPr/>
            <p:nvPr>
              <p:custDataLst>
                <p:tags r:id="rId37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545" name="Circle">
                <a:extLst>
                  <a:ext uri="{FF2B5EF4-FFF2-40B4-BE49-F238E27FC236}">
                    <a16:creationId xmlns:a16="http://schemas.microsoft.com/office/drawing/2014/main" id="{78E5D1C2-8060-5D07-3261-D8AC14F0A12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6" name="Check" hidden="1">
                <a:extLst>
                  <a:ext uri="{FF2B5EF4-FFF2-40B4-BE49-F238E27FC236}">
                    <a16:creationId xmlns:a16="http://schemas.microsoft.com/office/drawing/2014/main" id="{921B71FD-E70B-D59B-AA4F-CEA39763EAD1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7" name="Label">
                <a:extLst>
                  <a:ext uri="{FF2B5EF4-FFF2-40B4-BE49-F238E27FC236}">
                    <a16:creationId xmlns:a16="http://schemas.microsoft.com/office/drawing/2014/main" id="{273EB46E-DC0E-F0DA-79B1-E1BFE466D36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53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D6261F95-6370-B76E-1A3A-6BE1AD6BFBAF}"/>
                </a:ext>
              </a:extLst>
            </p:cNvPr>
            <p:cNvGrpSpPr/>
            <p:nvPr>
              <p:custDataLst>
                <p:tags r:id="rId38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542" name="Circle">
                <a:extLst>
                  <a:ext uri="{FF2B5EF4-FFF2-40B4-BE49-F238E27FC236}">
                    <a16:creationId xmlns:a16="http://schemas.microsoft.com/office/drawing/2014/main" id="{08C872C9-7DCE-D296-EE3A-9E9E7C18B54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3" name="Check" hidden="1">
                <a:extLst>
                  <a:ext uri="{FF2B5EF4-FFF2-40B4-BE49-F238E27FC236}">
                    <a16:creationId xmlns:a16="http://schemas.microsoft.com/office/drawing/2014/main" id="{A38FA522-9341-E17F-AEFC-0353AC5FA668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4" name="Label">
                <a:extLst>
                  <a:ext uri="{FF2B5EF4-FFF2-40B4-BE49-F238E27FC236}">
                    <a16:creationId xmlns:a16="http://schemas.microsoft.com/office/drawing/2014/main" id="{60E5F0CF-9C58-C54B-6922-B8D80AD59809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53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53F94E4-D60C-5ECB-7CCC-9BA2E79E25BF}"/>
                </a:ext>
              </a:extLst>
            </p:cNvPr>
            <p:cNvGrpSpPr/>
            <p:nvPr>
              <p:custDataLst>
                <p:tags r:id="rId39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539" name="Circle">
                <a:extLst>
                  <a:ext uri="{FF2B5EF4-FFF2-40B4-BE49-F238E27FC236}">
                    <a16:creationId xmlns:a16="http://schemas.microsoft.com/office/drawing/2014/main" id="{FBE4E30E-8AB1-BC98-DF9A-9D67E9870E14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0" name="Check" hidden="1">
                <a:extLst>
                  <a:ext uri="{FF2B5EF4-FFF2-40B4-BE49-F238E27FC236}">
                    <a16:creationId xmlns:a16="http://schemas.microsoft.com/office/drawing/2014/main" id="{B04E0D63-9E25-E3E5-A5E6-DA7B436C1C68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1" name="Label">
                <a:extLst>
                  <a:ext uri="{FF2B5EF4-FFF2-40B4-BE49-F238E27FC236}">
                    <a16:creationId xmlns:a16="http://schemas.microsoft.com/office/drawing/2014/main" id="{CD158E6B-4EE5-C265-786B-EB1E335D1EC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548" name="그룹 547">
            <a:extLst>
              <a:ext uri="{FF2B5EF4-FFF2-40B4-BE49-F238E27FC236}">
                <a16:creationId xmlns:a16="http://schemas.microsoft.com/office/drawing/2014/main" id="{8A65B760-0180-7A28-8222-F7F919CC2E8E}"/>
              </a:ext>
            </a:extLst>
          </p:cNvPr>
          <p:cNvGrpSpPr/>
          <p:nvPr/>
        </p:nvGrpSpPr>
        <p:grpSpPr>
          <a:xfrm>
            <a:off x="4501476" y="4753481"/>
            <a:ext cx="903048" cy="541629"/>
            <a:chOff x="2604701" y="1592263"/>
            <a:chExt cx="903048" cy="541629"/>
          </a:xfrm>
        </p:grpSpPr>
        <p:grpSp>
          <p:nvGrpSpPr>
            <p:cNvPr id="54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FBD267F5-129D-0B41-0387-162AE3A73FA8}"/>
                </a:ext>
              </a:extLst>
            </p:cNvPr>
            <p:cNvGrpSpPr/>
            <p:nvPr>
              <p:custDataLst>
                <p:tags r:id="rId34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558" name="Circle">
                <a:extLst>
                  <a:ext uri="{FF2B5EF4-FFF2-40B4-BE49-F238E27FC236}">
                    <a16:creationId xmlns:a16="http://schemas.microsoft.com/office/drawing/2014/main" id="{2FC8DC96-9133-4C3B-0DF0-09BF08EC345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9" name="Check" hidden="1">
                <a:extLst>
                  <a:ext uri="{FF2B5EF4-FFF2-40B4-BE49-F238E27FC236}">
                    <a16:creationId xmlns:a16="http://schemas.microsoft.com/office/drawing/2014/main" id="{0ED92B28-2493-C71E-5752-FFC55A82692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0" name="Label">
                <a:extLst>
                  <a:ext uri="{FF2B5EF4-FFF2-40B4-BE49-F238E27FC236}">
                    <a16:creationId xmlns:a16="http://schemas.microsoft.com/office/drawing/2014/main" id="{C80AEE0D-4E28-C6C7-308E-3924E472F22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55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5B4F2D7E-4A06-DDDF-7714-79C00A698474}"/>
                </a:ext>
              </a:extLst>
            </p:cNvPr>
            <p:cNvGrpSpPr/>
            <p:nvPr>
              <p:custDataLst>
                <p:tags r:id="rId35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555" name="Circle">
                <a:extLst>
                  <a:ext uri="{FF2B5EF4-FFF2-40B4-BE49-F238E27FC236}">
                    <a16:creationId xmlns:a16="http://schemas.microsoft.com/office/drawing/2014/main" id="{2BAE12E8-227B-052D-D7FB-F6DCB494C816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6" name="Check" hidden="1">
                <a:extLst>
                  <a:ext uri="{FF2B5EF4-FFF2-40B4-BE49-F238E27FC236}">
                    <a16:creationId xmlns:a16="http://schemas.microsoft.com/office/drawing/2014/main" id="{832216C5-48CF-D1E8-FA8C-1AEFDA9CE74D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7" name="Label">
                <a:extLst>
                  <a:ext uri="{FF2B5EF4-FFF2-40B4-BE49-F238E27FC236}">
                    <a16:creationId xmlns:a16="http://schemas.microsoft.com/office/drawing/2014/main" id="{B38EE968-20B8-3140-376B-4BFCD02A9173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55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76F53181-FC8F-A83D-1745-7498DCA9D8AC}"/>
                </a:ext>
              </a:extLst>
            </p:cNvPr>
            <p:cNvGrpSpPr/>
            <p:nvPr>
              <p:custDataLst>
                <p:tags r:id="rId36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552" name="Circle">
                <a:extLst>
                  <a:ext uri="{FF2B5EF4-FFF2-40B4-BE49-F238E27FC236}">
                    <a16:creationId xmlns:a16="http://schemas.microsoft.com/office/drawing/2014/main" id="{78E14C4E-5302-667A-6784-D28AC205D18A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3" name="Check" hidden="1">
                <a:extLst>
                  <a:ext uri="{FF2B5EF4-FFF2-40B4-BE49-F238E27FC236}">
                    <a16:creationId xmlns:a16="http://schemas.microsoft.com/office/drawing/2014/main" id="{320CE5AE-FBAF-C537-1C1F-F3324B63E54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4" name="Label">
                <a:extLst>
                  <a:ext uri="{FF2B5EF4-FFF2-40B4-BE49-F238E27FC236}">
                    <a16:creationId xmlns:a16="http://schemas.microsoft.com/office/drawing/2014/main" id="{DC3B0300-15F9-96D9-E92F-1C44EFE2E420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561" name="그룹 560">
            <a:extLst>
              <a:ext uri="{FF2B5EF4-FFF2-40B4-BE49-F238E27FC236}">
                <a16:creationId xmlns:a16="http://schemas.microsoft.com/office/drawing/2014/main" id="{9C37AF14-0F5E-6900-580A-5275455EE1F9}"/>
              </a:ext>
            </a:extLst>
          </p:cNvPr>
          <p:cNvGrpSpPr/>
          <p:nvPr/>
        </p:nvGrpSpPr>
        <p:grpSpPr>
          <a:xfrm>
            <a:off x="5471953" y="4753481"/>
            <a:ext cx="903048" cy="541629"/>
            <a:chOff x="2604701" y="1592263"/>
            <a:chExt cx="903048" cy="541629"/>
          </a:xfrm>
        </p:grpSpPr>
        <p:grpSp>
          <p:nvGrpSpPr>
            <p:cNvPr id="56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8050918E-4C6F-2A4D-8EFA-C391BE2556D6}"/>
                </a:ext>
              </a:extLst>
            </p:cNvPr>
            <p:cNvGrpSpPr/>
            <p:nvPr>
              <p:custDataLst>
                <p:tags r:id="rId31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571" name="Circle">
                <a:extLst>
                  <a:ext uri="{FF2B5EF4-FFF2-40B4-BE49-F238E27FC236}">
                    <a16:creationId xmlns:a16="http://schemas.microsoft.com/office/drawing/2014/main" id="{B2B08776-9572-5E3B-F2B9-1368B2527F7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2" name="Check" hidden="1">
                <a:extLst>
                  <a:ext uri="{FF2B5EF4-FFF2-40B4-BE49-F238E27FC236}">
                    <a16:creationId xmlns:a16="http://schemas.microsoft.com/office/drawing/2014/main" id="{F48B11B8-D39F-B89C-1C8C-16C66EB4B7E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3" name="Label">
                <a:extLst>
                  <a:ext uri="{FF2B5EF4-FFF2-40B4-BE49-F238E27FC236}">
                    <a16:creationId xmlns:a16="http://schemas.microsoft.com/office/drawing/2014/main" id="{E0E05363-DEA2-A831-CCF9-B5502F5EF1AF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56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A97E77B7-B778-F7BF-0758-CD4ADCDE3A41}"/>
                </a:ext>
              </a:extLst>
            </p:cNvPr>
            <p:cNvGrpSpPr/>
            <p:nvPr>
              <p:custDataLst>
                <p:tags r:id="rId32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568" name="Circle">
                <a:extLst>
                  <a:ext uri="{FF2B5EF4-FFF2-40B4-BE49-F238E27FC236}">
                    <a16:creationId xmlns:a16="http://schemas.microsoft.com/office/drawing/2014/main" id="{21E2A8DE-7A7C-EFEE-7597-E8B6124C46F7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9" name="Check" hidden="1">
                <a:extLst>
                  <a:ext uri="{FF2B5EF4-FFF2-40B4-BE49-F238E27FC236}">
                    <a16:creationId xmlns:a16="http://schemas.microsoft.com/office/drawing/2014/main" id="{447B3B85-76A9-BDA6-3784-FE903412503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0" name="Label">
                <a:extLst>
                  <a:ext uri="{FF2B5EF4-FFF2-40B4-BE49-F238E27FC236}">
                    <a16:creationId xmlns:a16="http://schemas.microsoft.com/office/drawing/2014/main" id="{0D8FDEBD-0652-E270-047F-1E5F3F8D89A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56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E03D07FA-D2D6-BDB8-F3AA-CB6092C2DA2A}"/>
                </a:ext>
              </a:extLst>
            </p:cNvPr>
            <p:cNvGrpSpPr/>
            <p:nvPr>
              <p:custDataLst>
                <p:tags r:id="rId33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565" name="Circle">
                <a:extLst>
                  <a:ext uri="{FF2B5EF4-FFF2-40B4-BE49-F238E27FC236}">
                    <a16:creationId xmlns:a16="http://schemas.microsoft.com/office/drawing/2014/main" id="{B6D81008-0194-BDD2-4708-9ED54C47FA3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6" name="Check" hidden="1">
                <a:extLst>
                  <a:ext uri="{FF2B5EF4-FFF2-40B4-BE49-F238E27FC236}">
                    <a16:creationId xmlns:a16="http://schemas.microsoft.com/office/drawing/2014/main" id="{7A4CEE3A-6A08-4062-C3E1-68AF6009F53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7" name="Label">
                <a:extLst>
                  <a:ext uri="{FF2B5EF4-FFF2-40B4-BE49-F238E27FC236}">
                    <a16:creationId xmlns:a16="http://schemas.microsoft.com/office/drawing/2014/main" id="{16B4F9A7-23C3-9E59-292A-04F452BE866B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574" name="그룹 573">
            <a:extLst>
              <a:ext uri="{FF2B5EF4-FFF2-40B4-BE49-F238E27FC236}">
                <a16:creationId xmlns:a16="http://schemas.microsoft.com/office/drawing/2014/main" id="{CFAED6E1-9BFC-BF5A-BB85-2A9CD9A03816}"/>
              </a:ext>
            </a:extLst>
          </p:cNvPr>
          <p:cNvGrpSpPr/>
          <p:nvPr/>
        </p:nvGrpSpPr>
        <p:grpSpPr>
          <a:xfrm>
            <a:off x="6440538" y="4753481"/>
            <a:ext cx="903048" cy="541629"/>
            <a:chOff x="2604701" y="1592263"/>
            <a:chExt cx="903048" cy="541629"/>
          </a:xfrm>
        </p:grpSpPr>
        <p:grpSp>
          <p:nvGrpSpPr>
            <p:cNvPr id="57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6403C57-7016-8729-4E48-FF51D3E6ED7E}"/>
                </a:ext>
              </a:extLst>
            </p:cNvPr>
            <p:cNvGrpSpPr/>
            <p:nvPr>
              <p:custDataLst>
                <p:tags r:id="rId28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584" name="Circle">
                <a:extLst>
                  <a:ext uri="{FF2B5EF4-FFF2-40B4-BE49-F238E27FC236}">
                    <a16:creationId xmlns:a16="http://schemas.microsoft.com/office/drawing/2014/main" id="{6AB675A1-FA09-9E33-503C-08F0E39B480C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5" name="Check" hidden="1">
                <a:extLst>
                  <a:ext uri="{FF2B5EF4-FFF2-40B4-BE49-F238E27FC236}">
                    <a16:creationId xmlns:a16="http://schemas.microsoft.com/office/drawing/2014/main" id="{670DC16D-3A4C-D3F5-D55E-E973B9E1C8E9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6" name="Label">
                <a:extLst>
                  <a:ext uri="{FF2B5EF4-FFF2-40B4-BE49-F238E27FC236}">
                    <a16:creationId xmlns:a16="http://schemas.microsoft.com/office/drawing/2014/main" id="{57CFA652-8E71-ABEE-B0BE-932A796212B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57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F245D31-0E43-BF01-BD14-316964AE7262}"/>
                </a:ext>
              </a:extLst>
            </p:cNvPr>
            <p:cNvGrpSpPr/>
            <p:nvPr>
              <p:custDataLst>
                <p:tags r:id="rId29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581" name="Circle">
                <a:extLst>
                  <a:ext uri="{FF2B5EF4-FFF2-40B4-BE49-F238E27FC236}">
                    <a16:creationId xmlns:a16="http://schemas.microsoft.com/office/drawing/2014/main" id="{66087A79-C2BA-7FA6-9BBC-89FC9B941D1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2" name="Check" hidden="1">
                <a:extLst>
                  <a:ext uri="{FF2B5EF4-FFF2-40B4-BE49-F238E27FC236}">
                    <a16:creationId xmlns:a16="http://schemas.microsoft.com/office/drawing/2014/main" id="{1A31F95F-30E6-86BB-5EF0-FC699CE0CDF2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3" name="Label">
                <a:extLst>
                  <a:ext uri="{FF2B5EF4-FFF2-40B4-BE49-F238E27FC236}">
                    <a16:creationId xmlns:a16="http://schemas.microsoft.com/office/drawing/2014/main" id="{BEA40B8C-C428-B577-C54B-D1CB83D9FA75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57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D57B53E0-12AC-4B99-ED2D-B1217DFC5C54}"/>
                </a:ext>
              </a:extLst>
            </p:cNvPr>
            <p:cNvGrpSpPr/>
            <p:nvPr>
              <p:custDataLst>
                <p:tags r:id="rId30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578" name="Circle">
                <a:extLst>
                  <a:ext uri="{FF2B5EF4-FFF2-40B4-BE49-F238E27FC236}">
                    <a16:creationId xmlns:a16="http://schemas.microsoft.com/office/drawing/2014/main" id="{EFB3A7A2-58D5-62F2-667D-4F511BB6619E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9" name="Check" hidden="1">
                <a:extLst>
                  <a:ext uri="{FF2B5EF4-FFF2-40B4-BE49-F238E27FC236}">
                    <a16:creationId xmlns:a16="http://schemas.microsoft.com/office/drawing/2014/main" id="{EB147241-14EE-FC84-C131-C71DC101EF11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80" name="Label">
                <a:extLst>
                  <a:ext uri="{FF2B5EF4-FFF2-40B4-BE49-F238E27FC236}">
                    <a16:creationId xmlns:a16="http://schemas.microsoft.com/office/drawing/2014/main" id="{137FE1D2-A4CC-0166-7388-0DAA96045E0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587" name="그룹 586">
            <a:extLst>
              <a:ext uri="{FF2B5EF4-FFF2-40B4-BE49-F238E27FC236}">
                <a16:creationId xmlns:a16="http://schemas.microsoft.com/office/drawing/2014/main" id="{9450FFE4-D715-16EF-63E2-2AC0FA2E3603}"/>
              </a:ext>
            </a:extLst>
          </p:cNvPr>
          <p:cNvGrpSpPr/>
          <p:nvPr/>
        </p:nvGrpSpPr>
        <p:grpSpPr>
          <a:xfrm>
            <a:off x="642616" y="4752075"/>
            <a:ext cx="903048" cy="541629"/>
            <a:chOff x="2604701" y="1592263"/>
            <a:chExt cx="903048" cy="541629"/>
          </a:xfrm>
        </p:grpSpPr>
        <p:grpSp>
          <p:nvGrpSpPr>
            <p:cNvPr id="58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57C66BF3-E280-1D94-D3B6-B6FABFED7A0A}"/>
                </a:ext>
              </a:extLst>
            </p:cNvPr>
            <p:cNvGrpSpPr/>
            <p:nvPr>
              <p:custDataLst>
                <p:tags r:id="rId25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597" name="Circle">
                <a:extLst>
                  <a:ext uri="{FF2B5EF4-FFF2-40B4-BE49-F238E27FC236}">
                    <a16:creationId xmlns:a16="http://schemas.microsoft.com/office/drawing/2014/main" id="{3720D06E-5778-B2B3-C29E-18F7DD5D81E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8" name="Check" hidden="1">
                <a:extLst>
                  <a:ext uri="{FF2B5EF4-FFF2-40B4-BE49-F238E27FC236}">
                    <a16:creationId xmlns:a16="http://schemas.microsoft.com/office/drawing/2014/main" id="{760C9A15-1D1D-2A64-77CA-4D65099A66FE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9" name="Label">
                <a:extLst>
                  <a:ext uri="{FF2B5EF4-FFF2-40B4-BE49-F238E27FC236}">
                    <a16:creationId xmlns:a16="http://schemas.microsoft.com/office/drawing/2014/main" id="{730C11FD-8121-FB0D-0898-F14F6B940150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58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B8289847-9EA4-30DA-C710-D68BD986E4DD}"/>
                </a:ext>
              </a:extLst>
            </p:cNvPr>
            <p:cNvGrpSpPr/>
            <p:nvPr>
              <p:custDataLst>
                <p:tags r:id="rId26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594" name="Circle">
                <a:extLst>
                  <a:ext uri="{FF2B5EF4-FFF2-40B4-BE49-F238E27FC236}">
                    <a16:creationId xmlns:a16="http://schemas.microsoft.com/office/drawing/2014/main" id="{E7112E81-806E-306A-09DB-E74E09A31E98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5" name="Check" hidden="1">
                <a:extLst>
                  <a:ext uri="{FF2B5EF4-FFF2-40B4-BE49-F238E27FC236}">
                    <a16:creationId xmlns:a16="http://schemas.microsoft.com/office/drawing/2014/main" id="{4323EB9D-A511-42EB-2973-6D54CBECD0E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6" name="Label">
                <a:extLst>
                  <a:ext uri="{FF2B5EF4-FFF2-40B4-BE49-F238E27FC236}">
                    <a16:creationId xmlns:a16="http://schemas.microsoft.com/office/drawing/2014/main" id="{DEE90D48-EBD7-E87B-969A-AD38717CDAD8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59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F4BA236-F2E2-E45E-E51C-9285070F08AF}"/>
                </a:ext>
              </a:extLst>
            </p:cNvPr>
            <p:cNvGrpSpPr/>
            <p:nvPr>
              <p:custDataLst>
                <p:tags r:id="rId27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591" name="Circle">
                <a:extLst>
                  <a:ext uri="{FF2B5EF4-FFF2-40B4-BE49-F238E27FC236}">
                    <a16:creationId xmlns:a16="http://schemas.microsoft.com/office/drawing/2014/main" id="{1994F59E-1629-EEC9-7E4C-B86E9240BBB5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2" name="Check" hidden="1">
                <a:extLst>
                  <a:ext uri="{FF2B5EF4-FFF2-40B4-BE49-F238E27FC236}">
                    <a16:creationId xmlns:a16="http://schemas.microsoft.com/office/drawing/2014/main" id="{B4AAFD37-FC1B-2A4A-1416-2FCF15E1A1D1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93" name="Label">
                <a:extLst>
                  <a:ext uri="{FF2B5EF4-FFF2-40B4-BE49-F238E27FC236}">
                    <a16:creationId xmlns:a16="http://schemas.microsoft.com/office/drawing/2014/main" id="{574526C4-E8F4-CF6B-ECC7-1D949D334B1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600" name="그룹 599">
            <a:extLst>
              <a:ext uri="{FF2B5EF4-FFF2-40B4-BE49-F238E27FC236}">
                <a16:creationId xmlns:a16="http://schemas.microsoft.com/office/drawing/2014/main" id="{8C89F9D1-1097-4B99-043C-DDBC08E2E806}"/>
              </a:ext>
            </a:extLst>
          </p:cNvPr>
          <p:cNvGrpSpPr/>
          <p:nvPr/>
        </p:nvGrpSpPr>
        <p:grpSpPr>
          <a:xfrm>
            <a:off x="1601264" y="4752075"/>
            <a:ext cx="903048" cy="541629"/>
            <a:chOff x="2604701" y="1592263"/>
            <a:chExt cx="903048" cy="541629"/>
          </a:xfrm>
        </p:grpSpPr>
        <p:grpSp>
          <p:nvGrpSpPr>
            <p:cNvPr id="60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D83918C8-349B-DBFE-8BA2-0DE706825A71}"/>
                </a:ext>
              </a:extLst>
            </p:cNvPr>
            <p:cNvGrpSpPr/>
            <p:nvPr>
              <p:custDataLst>
                <p:tags r:id="rId22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610" name="Circle">
                <a:extLst>
                  <a:ext uri="{FF2B5EF4-FFF2-40B4-BE49-F238E27FC236}">
                    <a16:creationId xmlns:a16="http://schemas.microsoft.com/office/drawing/2014/main" id="{7FBB6A63-6A9E-1C03-E868-AE9B7175A6E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1" name="Check" hidden="1">
                <a:extLst>
                  <a:ext uri="{FF2B5EF4-FFF2-40B4-BE49-F238E27FC236}">
                    <a16:creationId xmlns:a16="http://schemas.microsoft.com/office/drawing/2014/main" id="{1FF4F317-1A4D-D4FA-A372-3D575513269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2" name="Label">
                <a:extLst>
                  <a:ext uri="{FF2B5EF4-FFF2-40B4-BE49-F238E27FC236}">
                    <a16:creationId xmlns:a16="http://schemas.microsoft.com/office/drawing/2014/main" id="{00B82EB4-FC19-EA17-2512-BC65BFBB9D35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60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F9C0A006-2845-8AEC-3C65-7D042A680D36}"/>
                </a:ext>
              </a:extLst>
            </p:cNvPr>
            <p:cNvGrpSpPr/>
            <p:nvPr>
              <p:custDataLst>
                <p:tags r:id="rId23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607" name="Circle">
                <a:extLst>
                  <a:ext uri="{FF2B5EF4-FFF2-40B4-BE49-F238E27FC236}">
                    <a16:creationId xmlns:a16="http://schemas.microsoft.com/office/drawing/2014/main" id="{CC4921E4-65B9-DA97-5D73-22659E146FB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8" name="Check" hidden="1">
                <a:extLst>
                  <a:ext uri="{FF2B5EF4-FFF2-40B4-BE49-F238E27FC236}">
                    <a16:creationId xmlns:a16="http://schemas.microsoft.com/office/drawing/2014/main" id="{A18700BD-1E5B-4167-4A1E-2A8715643722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9" name="Label">
                <a:extLst>
                  <a:ext uri="{FF2B5EF4-FFF2-40B4-BE49-F238E27FC236}">
                    <a16:creationId xmlns:a16="http://schemas.microsoft.com/office/drawing/2014/main" id="{666E5C3F-33D9-BE24-393B-9CE99DE12783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60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E749655-38E9-6F07-DC40-EFF6AE757394}"/>
                </a:ext>
              </a:extLst>
            </p:cNvPr>
            <p:cNvGrpSpPr/>
            <p:nvPr>
              <p:custDataLst>
                <p:tags r:id="rId24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604" name="Circle">
                <a:extLst>
                  <a:ext uri="{FF2B5EF4-FFF2-40B4-BE49-F238E27FC236}">
                    <a16:creationId xmlns:a16="http://schemas.microsoft.com/office/drawing/2014/main" id="{8111303A-FD2D-1281-2C9D-D6F44A08346B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5" name="Check" hidden="1">
                <a:extLst>
                  <a:ext uri="{FF2B5EF4-FFF2-40B4-BE49-F238E27FC236}">
                    <a16:creationId xmlns:a16="http://schemas.microsoft.com/office/drawing/2014/main" id="{71FFB79E-281C-7FC0-50E5-ABE15AE03E4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6" name="Label">
                <a:extLst>
                  <a:ext uri="{FF2B5EF4-FFF2-40B4-BE49-F238E27FC236}">
                    <a16:creationId xmlns:a16="http://schemas.microsoft.com/office/drawing/2014/main" id="{D92AEB87-CF4D-8C1F-607A-3237B76C297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613" name="그룹 612">
            <a:extLst>
              <a:ext uri="{FF2B5EF4-FFF2-40B4-BE49-F238E27FC236}">
                <a16:creationId xmlns:a16="http://schemas.microsoft.com/office/drawing/2014/main" id="{9938A879-BFB6-1634-64AD-C7E47F7138BE}"/>
              </a:ext>
            </a:extLst>
          </p:cNvPr>
          <p:cNvGrpSpPr/>
          <p:nvPr/>
        </p:nvGrpSpPr>
        <p:grpSpPr>
          <a:xfrm>
            <a:off x="2604701" y="5584395"/>
            <a:ext cx="903048" cy="541629"/>
            <a:chOff x="2604701" y="1592263"/>
            <a:chExt cx="903048" cy="541629"/>
          </a:xfrm>
        </p:grpSpPr>
        <p:grpSp>
          <p:nvGrpSpPr>
            <p:cNvPr id="61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34D62874-EAF5-5158-4586-5E54B5DC3778}"/>
                </a:ext>
              </a:extLst>
            </p:cNvPr>
            <p:cNvGrpSpPr/>
            <p:nvPr>
              <p:custDataLst>
                <p:tags r:id="rId19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623" name="Circle">
                <a:extLst>
                  <a:ext uri="{FF2B5EF4-FFF2-40B4-BE49-F238E27FC236}">
                    <a16:creationId xmlns:a16="http://schemas.microsoft.com/office/drawing/2014/main" id="{718A3DD2-DF9D-2FD1-AA79-6326B3B5935C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4" name="Check" hidden="1">
                <a:extLst>
                  <a:ext uri="{FF2B5EF4-FFF2-40B4-BE49-F238E27FC236}">
                    <a16:creationId xmlns:a16="http://schemas.microsoft.com/office/drawing/2014/main" id="{378746ED-6CE6-82D7-95B8-2128993FBFE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5" name="Label">
                <a:extLst>
                  <a:ext uri="{FF2B5EF4-FFF2-40B4-BE49-F238E27FC236}">
                    <a16:creationId xmlns:a16="http://schemas.microsoft.com/office/drawing/2014/main" id="{4036E60D-4EF9-A9A8-08C8-A485162EAFC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61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909EE2C-B008-FC19-CB4D-A98A6F66E678}"/>
                </a:ext>
              </a:extLst>
            </p:cNvPr>
            <p:cNvGrpSpPr/>
            <p:nvPr>
              <p:custDataLst>
                <p:tags r:id="rId20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620" name="Circle">
                <a:extLst>
                  <a:ext uri="{FF2B5EF4-FFF2-40B4-BE49-F238E27FC236}">
                    <a16:creationId xmlns:a16="http://schemas.microsoft.com/office/drawing/2014/main" id="{99D57050-5EEC-D61B-C72A-FA21610C767E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1" name="Check" hidden="1">
                <a:extLst>
                  <a:ext uri="{FF2B5EF4-FFF2-40B4-BE49-F238E27FC236}">
                    <a16:creationId xmlns:a16="http://schemas.microsoft.com/office/drawing/2014/main" id="{36D9B953-DBC2-25BB-3D42-A7D06D71163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2" name="Label">
                <a:extLst>
                  <a:ext uri="{FF2B5EF4-FFF2-40B4-BE49-F238E27FC236}">
                    <a16:creationId xmlns:a16="http://schemas.microsoft.com/office/drawing/2014/main" id="{46B7AF90-F4B7-52CE-E3A9-B2DB1E4BB8EB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61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A703DA60-DD73-3959-7680-EA65115F18A1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617" name="Circle">
                <a:extLst>
                  <a:ext uri="{FF2B5EF4-FFF2-40B4-BE49-F238E27FC236}">
                    <a16:creationId xmlns:a16="http://schemas.microsoft.com/office/drawing/2014/main" id="{966B070B-59E9-035D-4F4E-F97B4ADD7CD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8" name="Check" hidden="1">
                <a:extLst>
                  <a:ext uri="{FF2B5EF4-FFF2-40B4-BE49-F238E27FC236}">
                    <a16:creationId xmlns:a16="http://schemas.microsoft.com/office/drawing/2014/main" id="{86244246-E3FB-33DA-C863-51B9895D816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19" name="Label">
                <a:extLst>
                  <a:ext uri="{FF2B5EF4-FFF2-40B4-BE49-F238E27FC236}">
                    <a16:creationId xmlns:a16="http://schemas.microsoft.com/office/drawing/2014/main" id="{15D767CD-5E18-A448-6144-1635F0BC886A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626" name="그룹 625">
            <a:extLst>
              <a:ext uri="{FF2B5EF4-FFF2-40B4-BE49-F238E27FC236}">
                <a16:creationId xmlns:a16="http://schemas.microsoft.com/office/drawing/2014/main" id="{35C74857-8AA2-0CBE-7874-B8D2183B6870}"/>
              </a:ext>
            </a:extLst>
          </p:cNvPr>
          <p:cNvGrpSpPr/>
          <p:nvPr/>
        </p:nvGrpSpPr>
        <p:grpSpPr>
          <a:xfrm>
            <a:off x="3531001" y="5584395"/>
            <a:ext cx="903048" cy="541629"/>
            <a:chOff x="2604701" y="1592263"/>
            <a:chExt cx="903048" cy="541629"/>
          </a:xfrm>
        </p:grpSpPr>
        <p:grpSp>
          <p:nvGrpSpPr>
            <p:cNvPr id="62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BD7948B-9C64-DF7B-2194-427F6DCB99D9}"/>
                </a:ext>
              </a:extLst>
            </p:cNvPr>
            <p:cNvGrpSpPr/>
            <p:nvPr>
              <p:custDataLst>
                <p:tags r:id="rId16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636" name="Circle">
                <a:extLst>
                  <a:ext uri="{FF2B5EF4-FFF2-40B4-BE49-F238E27FC236}">
                    <a16:creationId xmlns:a16="http://schemas.microsoft.com/office/drawing/2014/main" id="{71457BA3-0996-3A57-90F0-474FDAEC819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7" name="Check" hidden="1">
                <a:extLst>
                  <a:ext uri="{FF2B5EF4-FFF2-40B4-BE49-F238E27FC236}">
                    <a16:creationId xmlns:a16="http://schemas.microsoft.com/office/drawing/2014/main" id="{AE0B3240-DD27-C912-FEAB-3C7BE1F025F8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8" name="Label">
                <a:extLst>
                  <a:ext uri="{FF2B5EF4-FFF2-40B4-BE49-F238E27FC236}">
                    <a16:creationId xmlns:a16="http://schemas.microsoft.com/office/drawing/2014/main" id="{BFEC303E-B9B8-CF62-E2D9-B669020B15E4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62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E60076D6-FE27-658D-2A1D-A86B30318BE6}"/>
                </a:ext>
              </a:extLst>
            </p:cNvPr>
            <p:cNvGrpSpPr/>
            <p:nvPr>
              <p:custDataLst>
                <p:tags r:id="rId17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633" name="Circle">
                <a:extLst>
                  <a:ext uri="{FF2B5EF4-FFF2-40B4-BE49-F238E27FC236}">
                    <a16:creationId xmlns:a16="http://schemas.microsoft.com/office/drawing/2014/main" id="{3E2B406E-5840-AEB9-F0E9-DC069346AF78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4" name="Check" hidden="1">
                <a:extLst>
                  <a:ext uri="{FF2B5EF4-FFF2-40B4-BE49-F238E27FC236}">
                    <a16:creationId xmlns:a16="http://schemas.microsoft.com/office/drawing/2014/main" id="{92C8445E-58B4-884F-D23D-EC4BC91B0432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5" name="Label">
                <a:extLst>
                  <a:ext uri="{FF2B5EF4-FFF2-40B4-BE49-F238E27FC236}">
                    <a16:creationId xmlns:a16="http://schemas.microsoft.com/office/drawing/2014/main" id="{3EF33E1F-B33D-B428-D504-1BEEB96360A5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62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FBC9F648-051E-724B-B7EB-1C7D3A0A4302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630" name="Circle">
                <a:extLst>
                  <a:ext uri="{FF2B5EF4-FFF2-40B4-BE49-F238E27FC236}">
                    <a16:creationId xmlns:a16="http://schemas.microsoft.com/office/drawing/2014/main" id="{E71F31B0-B0B0-00C5-3A61-2425EDBEDB6C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1" name="Check" hidden="1">
                <a:extLst>
                  <a:ext uri="{FF2B5EF4-FFF2-40B4-BE49-F238E27FC236}">
                    <a16:creationId xmlns:a16="http://schemas.microsoft.com/office/drawing/2014/main" id="{83AC92C4-AE39-0929-CDA2-24039D6633A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2" name="Label">
                <a:extLst>
                  <a:ext uri="{FF2B5EF4-FFF2-40B4-BE49-F238E27FC236}">
                    <a16:creationId xmlns:a16="http://schemas.microsoft.com/office/drawing/2014/main" id="{99D402BE-3D75-9752-413A-3F8F1562AB07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639" name="그룹 638">
            <a:extLst>
              <a:ext uri="{FF2B5EF4-FFF2-40B4-BE49-F238E27FC236}">
                <a16:creationId xmlns:a16="http://schemas.microsoft.com/office/drawing/2014/main" id="{7C5C77BC-047F-B12E-71AF-EC37154D212B}"/>
              </a:ext>
            </a:extLst>
          </p:cNvPr>
          <p:cNvGrpSpPr/>
          <p:nvPr/>
        </p:nvGrpSpPr>
        <p:grpSpPr>
          <a:xfrm>
            <a:off x="4501476" y="5584395"/>
            <a:ext cx="903048" cy="541629"/>
            <a:chOff x="2604701" y="1592263"/>
            <a:chExt cx="903048" cy="541629"/>
          </a:xfrm>
        </p:grpSpPr>
        <p:grpSp>
          <p:nvGrpSpPr>
            <p:cNvPr id="64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8FCA6A71-4EE0-45BC-ACD9-D0A02E927B45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649" name="Circle">
                <a:extLst>
                  <a:ext uri="{FF2B5EF4-FFF2-40B4-BE49-F238E27FC236}">
                    <a16:creationId xmlns:a16="http://schemas.microsoft.com/office/drawing/2014/main" id="{539F5039-CF1D-8015-38E0-6F223745998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0" name="Check" hidden="1">
                <a:extLst>
                  <a:ext uri="{FF2B5EF4-FFF2-40B4-BE49-F238E27FC236}">
                    <a16:creationId xmlns:a16="http://schemas.microsoft.com/office/drawing/2014/main" id="{01D85111-198F-475B-9426-B660619F1A9E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1" name="Label">
                <a:extLst>
                  <a:ext uri="{FF2B5EF4-FFF2-40B4-BE49-F238E27FC236}">
                    <a16:creationId xmlns:a16="http://schemas.microsoft.com/office/drawing/2014/main" id="{44413956-EB23-2ADE-3FE9-D8C5E283910F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64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E801E581-FA97-BCA3-87CA-0CA85769A55F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646" name="Circle">
                <a:extLst>
                  <a:ext uri="{FF2B5EF4-FFF2-40B4-BE49-F238E27FC236}">
                    <a16:creationId xmlns:a16="http://schemas.microsoft.com/office/drawing/2014/main" id="{CB982B57-6312-6776-0455-9E5DB6F32037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7" name="Check" hidden="1">
                <a:extLst>
                  <a:ext uri="{FF2B5EF4-FFF2-40B4-BE49-F238E27FC236}">
                    <a16:creationId xmlns:a16="http://schemas.microsoft.com/office/drawing/2014/main" id="{C56058CC-0445-7791-328C-018FE18C6D0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8" name="Label">
                <a:extLst>
                  <a:ext uri="{FF2B5EF4-FFF2-40B4-BE49-F238E27FC236}">
                    <a16:creationId xmlns:a16="http://schemas.microsoft.com/office/drawing/2014/main" id="{18D5CD8E-0F37-E070-D831-CCCBBA899BD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64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4AE79C6-A7ED-A441-0770-109327224846}"/>
                </a:ext>
              </a:extLst>
            </p:cNvPr>
            <p:cNvGrpSpPr/>
            <p:nvPr>
              <p:custDataLst>
                <p:tags r:id="rId15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643" name="Circle">
                <a:extLst>
                  <a:ext uri="{FF2B5EF4-FFF2-40B4-BE49-F238E27FC236}">
                    <a16:creationId xmlns:a16="http://schemas.microsoft.com/office/drawing/2014/main" id="{E7264428-DC09-CB78-0FC4-D8AA5A0EDEE9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4" name="Check" hidden="1">
                <a:extLst>
                  <a:ext uri="{FF2B5EF4-FFF2-40B4-BE49-F238E27FC236}">
                    <a16:creationId xmlns:a16="http://schemas.microsoft.com/office/drawing/2014/main" id="{ED381709-0681-524A-4BD9-524C493E1DC7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45" name="Label">
                <a:extLst>
                  <a:ext uri="{FF2B5EF4-FFF2-40B4-BE49-F238E27FC236}">
                    <a16:creationId xmlns:a16="http://schemas.microsoft.com/office/drawing/2014/main" id="{7F3A6F32-D0B9-330C-40C7-9251AC429A64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652" name="그룹 651">
            <a:extLst>
              <a:ext uri="{FF2B5EF4-FFF2-40B4-BE49-F238E27FC236}">
                <a16:creationId xmlns:a16="http://schemas.microsoft.com/office/drawing/2014/main" id="{8EDCA3CA-9EB2-C837-4611-98BC8631EBCC}"/>
              </a:ext>
            </a:extLst>
          </p:cNvPr>
          <p:cNvGrpSpPr/>
          <p:nvPr/>
        </p:nvGrpSpPr>
        <p:grpSpPr>
          <a:xfrm>
            <a:off x="5471953" y="5584395"/>
            <a:ext cx="903048" cy="541629"/>
            <a:chOff x="2604701" y="1592263"/>
            <a:chExt cx="903048" cy="541629"/>
          </a:xfrm>
        </p:grpSpPr>
        <p:grpSp>
          <p:nvGrpSpPr>
            <p:cNvPr id="65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BD395AF5-2EEA-360C-6504-3FA9C702E4BA}"/>
                </a:ext>
              </a:extLst>
            </p:cNvPr>
            <p:cNvGrpSpPr/>
            <p:nvPr>
              <p:custDataLst>
                <p:tags r:id="rId10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662" name="Circle">
                <a:extLst>
                  <a:ext uri="{FF2B5EF4-FFF2-40B4-BE49-F238E27FC236}">
                    <a16:creationId xmlns:a16="http://schemas.microsoft.com/office/drawing/2014/main" id="{EC6DA44F-BA58-2AF4-9C07-D65D47F8446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3" name="Check" hidden="1">
                <a:extLst>
                  <a:ext uri="{FF2B5EF4-FFF2-40B4-BE49-F238E27FC236}">
                    <a16:creationId xmlns:a16="http://schemas.microsoft.com/office/drawing/2014/main" id="{5688C480-DB56-55B2-37EE-A1428D1F91E5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4" name="Label">
                <a:extLst>
                  <a:ext uri="{FF2B5EF4-FFF2-40B4-BE49-F238E27FC236}">
                    <a16:creationId xmlns:a16="http://schemas.microsoft.com/office/drawing/2014/main" id="{1E32B2D0-89DC-9E34-F0A7-EDA0924E13A4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65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237380B-D518-402B-F3BD-002742015CEE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659" name="Circle">
                <a:extLst>
                  <a:ext uri="{FF2B5EF4-FFF2-40B4-BE49-F238E27FC236}">
                    <a16:creationId xmlns:a16="http://schemas.microsoft.com/office/drawing/2014/main" id="{AB73E015-F4C8-A0A2-3590-A09DED1029BC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0" name="Check" hidden="1">
                <a:extLst>
                  <a:ext uri="{FF2B5EF4-FFF2-40B4-BE49-F238E27FC236}">
                    <a16:creationId xmlns:a16="http://schemas.microsoft.com/office/drawing/2014/main" id="{11BED17D-B40B-3BE3-D8D3-72C13BC0706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1" name="Label">
                <a:extLst>
                  <a:ext uri="{FF2B5EF4-FFF2-40B4-BE49-F238E27FC236}">
                    <a16:creationId xmlns:a16="http://schemas.microsoft.com/office/drawing/2014/main" id="{1DDBBDC2-97B8-8F8B-45EF-CA68FCCF7856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65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66514D44-B250-C2FE-F462-1300765C05AE}"/>
                </a:ext>
              </a:extLst>
            </p:cNvPr>
            <p:cNvGrpSpPr/>
            <p:nvPr>
              <p:custDataLst>
                <p:tags r:id="rId12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656" name="Circle">
                <a:extLst>
                  <a:ext uri="{FF2B5EF4-FFF2-40B4-BE49-F238E27FC236}">
                    <a16:creationId xmlns:a16="http://schemas.microsoft.com/office/drawing/2014/main" id="{7ACC4345-2303-8692-AD07-98B544397DA1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7" name="Check" hidden="1">
                <a:extLst>
                  <a:ext uri="{FF2B5EF4-FFF2-40B4-BE49-F238E27FC236}">
                    <a16:creationId xmlns:a16="http://schemas.microsoft.com/office/drawing/2014/main" id="{80C5D45A-4DA3-2901-AA0E-3CF5DC7ACE40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58" name="Label">
                <a:extLst>
                  <a:ext uri="{FF2B5EF4-FFF2-40B4-BE49-F238E27FC236}">
                    <a16:creationId xmlns:a16="http://schemas.microsoft.com/office/drawing/2014/main" id="{347F3930-7A55-BD3D-6449-CD37E471CF1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665" name="그룹 664">
            <a:extLst>
              <a:ext uri="{FF2B5EF4-FFF2-40B4-BE49-F238E27FC236}">
                <a16:creationId xmlns:a16="http://schemas.microsoft.com/office/drawing/2014/main" id="{64E12794-DF91-76F2-956C-3AF6FBF782BA}"/>
              </a:ext>
            </a:extLst>
          </p:cNvPr>
          <p:cNvGrpSpPr/>
          <p:nvPr/>
        </p:nvGrpSpPr>
        <p:grpSpPr>
          <a:xfrm>
            <a:off x="6440538" y="5584395"/>
            <a:ext cx="903048" cy="541629"/>
            <a:chOff x="2604701" y="1592263"/>
            <a:chExt cx="903048" cy="541629"/>
          </a:xfrm>
        </p:grpSpPr>
        <p:grpSp>
          <p:nvGrpSpPr>
            <p:cNvPr id="66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9F786BA4-55F1-28A2-1D16-0C5C8C7CB490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675" name="Circle">
                <a:extLst>
                  <a:ext uri="{FF2B5EF4-FFF2-40B4-BE49-F238E27FC236}">
                    <a16:creationId xmlns:a16="http://schemas.microsoft.com/office/drawing/2014/main" id="{244EA8E6-0024-F137-1717-8615A7934174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6" name="Check" hidden="1">
                <a:extLst>
                  <a:ext uri="{FF2B5EF4-FFF2-40B4-BE49-F238E27FC236}">
                    <a16:creationId xmlns:a16="http://schemas.microsoft.com/office/drawing/2014/main" id="{EB620E54-BFC6-39A6-1DDD-052DCFE40E7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7" name="Label">
                <a:extLst>
                  <a:ext uri="{FF2B5EF4-FFF2-40B4-BE49-F238E27FC236}">
                    <a16:creationId xmlns:a16="http://schemas.microsoft.com/office/drawing/2014/main" id="{E439155E-58A2-53B0-2B99-F0DF74419C56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66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BE1B2723-5151-5DC6-B1BB-46773ACDFA6F}"/>
                </a:ext>
              </a:extLst>
            </p:cNvPr>
            <p:cNvGrpSpPr/>
            <p:nvPr>
              <p:custDataLst>
                <p:tags r:id="rId8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672" name="Circle">
                <a:extLst>
                  <a:ext uri="{FF2B5EF4-FFF2-40B4-BE49-F238E27FC236}">
                    <a16:creationId xmlns:a16="http://schemas.microsoft.com/office/drawing/2014/main" id="{45F498E9-EAB3-E92A-87CA-38B8D0BFDC9A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3" name="Check" hidden="1">
                <a:extLst>
                  <a:ext uri="{FF2B5EF4-FFF2-40B4-BE49-F238E27FC236}">
                    <a16:creationId xmlns:a16="http://schemas.microsoft.com/office/drawing/2014/main" id="{CCF9DB8C-003B-B73F-7598-6549AC00F837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4" name="Label">
                <a:extLst>
                  <a:ext uri="{FF2B5EF4-FFF2-40B4-BE49-F238E27FC236}">
                    <a16:creationId xmlns:a16="http://schemas.microsoft.com/office/drawing/2014/main" id="{8B317882-B2F6-FAC0-07CF-11B5908CB906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66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82233595-2477-BAAB-E249-9E2427E1193B}"/>
                </a:ext>
              </a:extLst>
            </p:cNvPr>
            <p:cNvGrpSpPr/>
            <p:nvPr>
              <p:custDataLst>
                <p:tags r:id="rId9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669" name="Circle">
                <a:extLst>
                  <a:ext uri="{FF2B5EF4-FFF2-40B4-BE49-F238E27FC236}">
                    <a16:creationId xmlns:a16="http://schemas.microsoft.com/office/drawing/2014/main" id="{17F75578-58DB-0B4F-55D5-3278B61449E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0" name="Check" hidden="1">
                <a:extLst>
                  <a:ext uri="{FF2B5EF4-FFF2-40B4-BE49-F238E27FC236}">
                    <a16:creationId xmlns:a16="http://schemas.microsoft.com/office/drawing/2014/main" id="{19E6FB0A-440B-63C1-6068-CE52DE04045E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1" name="Label">
                <a:extLst>
                  <a:ext uri="{FF2B5EF4-FFF2-40B4-BE49-F238E27FC236}">
                    <a16:creationId xmlns:a16="http://schemas.microsoft.com/office/drawing/2014/main" id="{6D1804A4-8DD4-01F8-E234-C8E339FD052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678" name="그룹 677">
            <a:extLst>
              <a:ext uri="{FF2B5EF4-FFF2-40B4-BE49-F238E27FC236}">
                <a16:creationId xmlns:a16="http://schemas.microsoft.com/office/drawing/2014/main" id="{A524C006-7D55-53CB-63D0-C05FA5A50F88}"/>
              </a:ext>
            </a:extLst>
          </p:cNvPr>
          <p:cNvGrpSpPr/>
          <p:nvPr/>
        </p:nvGrpSpPr>
        <p:grpSpPr>
          <a:xfrm>
            <a:off x="642616" y="5582989"/>
            <a:ext cx="903048" cy="541629"/>
            <a:chOff x="2604701" y="1592263"/>
            <a:chExt cx="903048" cy="541629"/>
          </a:xfrm>
        </p:grpSpPr>
        <p:grpSp>
          <p:nvGrpSpPr>
            <p:cNvPr id="679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8773B321-9C2D-0053-52C7-DED09D60A3C8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688" name="Circle">
                <a:extLst>
                  <a:ext uri="{FF2B5EF4-FFF2-40B4-BE49-F238E27FC236}">
                    <a16:creationId xmlns:a16="http://schemas.microsoft.com/office/drawing/2014/main" id="{C29B242C-34A7-DC9E-B90B-A5D5F5B2C6F5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9" name="Check" hidden="1">
                <a:extLst>
                  <a:ext uri="{FF2B5EF4-FFF2-40B4-BE49-F238E27FC236}">
                    <a16:creationId xmlns:a16="http://schemas.microsoft.com/office/drawing/2014/main" id="{AED3DB36-BB92-19EC-70B8-B95E3BEB2BEE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0" name="Label">
                <a:extLst>
                  <a:ext uri="{FF2B5EF4-FFF2-40B4-BE49-F238E27FC236}">
                    <a16:creationId xmlns:a16="http://schemas.microsoft.com/office/drawing/2014/main" id="{032C0DAF-0DC3-6270-8EA1-225FB7180FAD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680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CB113304-DB4B-9505-7AEB-0C166D97FEAA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685" name="Circle">
                <a:extLst>
                  <a:ext uri="{FF2B5EF4-FFF2-40B4-BE49-F238E27FC236}">
                    <a16:creationId xmlns:a16="http://schemas.microsoft.com/office/drawing/2014/main" id="{18373EDB-2A65-8856-BF51-88B4B12FA483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6" name="Check" hidden="1">
                <a:extLst>
                  <a:ext uri="{FF2B5EF4-FFF2-40B4-BE49-F238E27FC236}">
                    <a16:creationId xmlns:a16="http://schemas.microsoft.com/office/drawing/2014/main" id="{0A4592F1-5F1D-B6F9-400E-F0ED9F1240AA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7" name="Label">
                <a:extLst>
                  <a:ext uri="{FF2B5EF4-FFF2-40B4-BE49-F238E27FC236}">
                    <a16:creationId xmlns:a16="http://schemas.microsoft.com/office/drawing/2014/main" id="{9803E1D0-1AC5-6117-0962-B99C74CE2031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68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410F3AB2-5813-6449-9AFF-4BEA3D81A7F6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682" name="Circle">
                <a:extLst>
                  <a:ext uri="{FF2B5EF4-FFF2-40B4-BE49-F238E27FC236}">
                    <a16:creationId xmlns:a16="http://schemas.microsoft.com/office/drawing/2014/main" id="{2CCCCB81-1EF0-5A5B-79B7-012C711DA75C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3" name="Check" hidden="1">
                <a:extLst>
                  <a:ext uri="{FF2B5EF4-FFF2-40B4-BE49-F238E27FC236}">
                    <a16:creationId xmlns:a16="http://schemas.microsoft.com/office/drawing/2014/main" id="{B7C2EDD7-46E7-6417-070B-A8776213D08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4" name="Label">
                <a:extLst>
                  <a:ext uri="{FF2B5EF4-FFF2-40B4-BE49-F238E27FC236}">
                    <a16:creationId xmlns:a16="http://schemas.microsoft.com/office/drawing/2014/main" id="{1D2AD7D1-1404-C7A8-6B9A-7C216AB6F1C9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grpSp>
        <p:nvGrpSpPr>
          <p:cNvPr id="691" name="그룹 690">
            <a:extLst>
              <a:ext uri="{FF2B5EF4-FFF2-40B4-BE49-F238E27FC236}">
                <a16:creationId xmlns:a16="http://schemas.microsoft.com/office/drawing/2014/main" id="{81551D03-BFC3-B355-5F56-A8E1D425B912}"/>
              </a:ext>
            </a:extLst>
          </p:cNvPr>
          <p:cNvGrpSpPr/>
          <p:nvPr/>
        </p:nvGrpSpPr>
        <p:grpSpPr>
          <a:xfrm>
            <a:off x="1601264" y="5582989"/>
            <a:ext cx="903048" cy="541629"/>
            <a:chOff x="2604701" y="1592263"/>
            <a:chExt cx="903048" cy="541629"/>
          </a:xfrm>
        </p:grpSpPr>
        <p:grpSp>
          <p:nvGrpSpPr>
            <p:cNvPr id="69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AEB76180-82B9-869A-6BCB-E3028B922BC8}"/>
                </a:ext>
              </a:extLst>
            </p:cNvPr>
            <p:cNvGrpSpPr/>
            <p:nvPr>
              <p:custDataLst>
                <p:tags r:id="rId1"/>
              </p:custDataLst>
            </p:nvPr>
          </p:nvGrpSpPr>
          <p:grpSpPr>
            <a:xfrm>
              <a:off x="2604701" y="1592263"/>
              <a:ext cx="903048" cy="196977"/>
              <a:chOff x="593892" y="1592857"/>
              <a:chExt cx="903048" cy="196977"/>
            </a:xfrm>
          </p:grpSpPr>
          <p:sp>
            <p:nvSpPr>
              <p:cNvPr id="701" name="Circle">
                <a:extLst>
                  <a:ext uri="{FF2B5EF4-FFF2-40B4-BE49-F238E27FC236}">
                    <a16:creationId xmlns:a16="http://schemas.microsoft.com/office/drawing/2014/main" id="{B44DBB9C-A23A-D4A7-76A2-5BDBDFAA4F5D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2" name="Check" hidden="1">
                <a:extLst>
                  <a:ext uri="{FF2B5EF4-FFF2-40B4-BE49-F238E27FC236}">
                    <a16:creationId xmlns:a16="http://schemas.microsoft.com/office/drawing/2014/main" id="{D0A9F793-633E-3AE6-897C-F19AAD07D343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3" name="Label">
                <a:extLst>
                  <a:ext uri="{FF2B5EF4-FFF2-40B4-BE49-F238E27FC236}">
                    <a16:creationId xmlns:a16="http://schemas.microsoft.com/office/drawing/2014/main" id="{865CE282-FFD2-EF18-45F1-6748C917D102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10:00 ~ 11:00</a:t>
                </a:r>
              </a:p>
            </p:txBody>
          </p:sp>
        </p:grpSp>
        <p:grpSp>
          <p:nvGrpSpPr>
            <p:cNvPr id="69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1EFAD186-99DC-9D12-5A6E-2ECCA599D0DC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2604701" y="1762348"/>
              <a:ext cx="903048" cy="196977"/>
              <a:chOff x="593892" y="1592857"/>
              <a:chExt cx="903048" cy="196977"/>
            </a:xfrm>
          </p:grpSpPr>
          <p:sp>
            <p:nvSpPr>
              <p:cNvPr id="698" name="Circle">
                <a:extLst>
                  <a:ext uri="{FF2B5EF4-FFF2-40B4-BE49-F238E27FC236}">
                    <a16:creationId xmlns:a16="http://schemas.microsoft.com/office/drawing/2014/main" id="{91A2C23E-74B2-1376-2E28-497D872A9C7F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9" name="Check" hidden="1">
                <a:extLst>
                  <a:ext uri="{FF2B5EF4-FFF2-40B4-BE49-F238E27FC236}">
                    <a16:creationId xmlns:a16="http://schemas.microsoft.com/office/drawing/2014/main" id="{D7741CC0-46A4-AB6D-B82B-499013D1C93A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00" name="Label">
                <a:extLst>
                  <a:ext uri="{FF2B5EF4-FFF2-40B4-BE49-F238E27FC236}">
                    <a16:creationId xmlns:a16="http://schemas.microsoft.com/office/drawing/2014/main" id="{DFA3DE31-1928-2BE9-2D3A-F01118B3146A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11:00 ~ 12:00</a:t>
                </a:r>
              </a:p>
            </p:txBody>
          </p:sp>
        </p:grpSp>
        <p:grpSp>
          <p:nvGrpSpPr>
            <p:cNvPr id="69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  <a:extLst>
                <a:ext uri="{FF2B5EF4-FFF2-40B4-BE49-F238E27FC236}">
                  <a16:creationId xmlns:a16="http://schemas.microsoft.com/office/drawing/2014/main" id="{F22F002B-1F54-091C-6647-CFCC8360747B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2604701" y="1936915"/>
              <a:ext cx="903048" cy="196977"/>
              <a:chOff x="593892" y="1592857"/>
              <a:chExt cx="903048" cy="196977"/>
            </a:xfrm>
          </p:grpSpPr>
          <p:sp>
            <p:nvSpPr>
              <p:cNvPr id="695" name="Circle">
                <a:extLst>
                  <a:ext uri="{FF2B5EF4-FFF2-40B4-BE49-F238E27FC236}">
                    <a16:creationId xmlns:a16="http://schemas.microsoft.com/office/drawing/2014/main" id="{873FB6C3-D0E8-7C15-6904-67C5D3CC8540}"/>
                  </a:ext>
                </a:extLst>
              </p:cNvPr>
              <p:cNvSpPr/>
              <p:nvPr/>
            </p:nvSpPr>
            <p:spPr>
              <a:xfrm>
                <a:off x="593892" y="1624671"/>
                <a:ext cx="133350" cy="133350"/>
              </a:xfrm>
              <a:prstGeom prst="ellipse">
                <a:avLst/>
              </a:prstGeom>
              <a:solidFill>
                <a:srgbClr val="FFFFFF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6" name="Check" hidden="1">
                <a:extLst>
                  <a:ext uri="{FF2B5EF4-FFF2-40B4-BE49-F238E27FC236}">
                    <a16:creationId xmlns:a16="http://schemas.microsoft.com/office/drawing/2014/main" id="{601FD536-D89F-008F-C42C-B0F306950796}"/>
                  </a:ext>
                </a:extLst>
              </p:cNvPr>
              <p:cNvSpPr/>
              <p:nvPr/>
            </p:nvSpPr>
            <p:spPr>
              <a:xfrm>
                <a:off x="631198" y="1661977"/>
                <a:ext cx="58738" cy="58738"/>
              </a:xfrm>
              <a:prstGeom prst="ellipse">
                <a:avLst/>
              </a:prstGeom>
              <a:solidFill>
                <a:srgbClr val="808080"/>
              </a:solidFill>
              <a:ln w="6350">
                <a:solidFill>
                  <a:srgbClr val="80808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7" name="Label">
                <a:extLst>
                  <a:ext uri="{FF2B5EF4-FFF2-40B4-BE49-F238E27FC236}">
                    <a16:creationId xmlns:a16="http://schemas.microsoft.com/office/drawing/2014/main" id="{E0396A06-0999-55D2-1A38-9815043B48FC}"/>
                  </a:ext>
                </a:extLst>
              </p:cNvPr>
              <p:cNvSpPr txBox="1"/>
              <p:nvPr/>
            </p:nvSpPr>
            <p:spPr>
              <a:xfrm>
                <a:off x="727242" y="1592857"/>
                <a:ext cx="769698" cy="196977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 anchor="ctr" anchorCtr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800" dirty="0">
                    <a:solidFill>
                      <a:srgbClr val="5F5F5F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13:00 ~ 14:00</a:t>
                </a:r>
              </a:p>
            </p:txBody>
          </p:sp>
        </p:grpSp>
      </p:grpSp>
      <p:sp>
        <p:nvSpPr>
          <p:cNvPr id="704" name="TextBox 703">
            <a:extLst>
              <a:ext uri="{FF2B5EF4-FFF2-40B4-BE49-F238E27FC236}">
                <a16:creationId xmlns:a16="http://schemas.microsoft.com/office/drawing/2014/main" id="{FEB518AE-DD3A-812E-C13C-A2D9927234BD}"/>
              </a:ext>
            </a:extLst>
          </p:cNvPr>
          <p:cNvSpPr txBox="1"/>
          <p:nvPr/>
        </p:nvSpPr>
        <p:spPr>
          <a:xfrm>
            <a:off x="596900" y="653351"/>
            <a:ext cx="67691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 dirty="0">
                <a:solidFill>
                  <a:srgbClr val="333333"/>
                </a:solidFill>
                <a:latin typeface="+mn-ea"/>
              </a:rPr>
              <a:t>■ 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+mn-ea"/>
              </a:rPr>
              <a:t>입주날짜 예약</a:t>
            </a:r>
            <a:endParaRPr lang="en-US" altLang="ko-KR" sz="900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705" name="사각형: 둥근 모서리 704">
            <a:extLst>
              <a:ext uri="{FF2B5EF4-FFF2-40B4-BE49-F238E27FC236}">
                <a16:creationId xmlns:a16="http://schemas.microsoft.com/office/drawing/2014/main" id="{9BAB2C0A-73D5-4217-0900-F8169A29823F}"/>
              </a:ext>
            </a:extLst>
          </p:cNvPr>
          <p:cNvSpPr/>
          <p:nvPr/>
        </p:nvSpPr>
        <p:spPr>
          <a:xfrm>
            <a:off x="449875" y="841739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707" name="표 706">
            <a:extLst>
              <a:ext uri="{FF2B5EF4-FFF2-40B4-BE49-F238E27FC236}">
                <a16:creationId xmlns:a16="http://schemas.microsoft.com/office/drawing/2014/main" id="{0F92A0FE-CBC9-F585-A95D-3DD00C1A2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760085"/>
              </p:ext>
            </p:extLst>
          </p:nvPr>
        </p:nvGraphicFramePr>
        <p:xfrm>
          <a:off x="7931425" y="705659"/>
          <a:ext cx="1943281" cy="9863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입주예약날짜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관리자에서 설정한 예약 가능한 날짜가 월 구분 없이 전체가 표시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190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EF4370-019B-D02F-431A-102E780112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0699707D-A247-653E-C6EF-F74DFC84FE7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7" name="내용 개체 틀 16">
            <a:extLst>
              <a:ext uri="{FF2B5EF4-FFF2-40B4-BE49-F238E27FC236}">
                <a16:creationId xmlns:a16="http://schemas.microsoft.com/office/drawing/2014/main" id="{A41C1584-6657-70B7-3ADB-02821E7430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C6E24EB-9979-B519-4F78-7F5998BF4EC1}"/>
              </a:ext>
            </a:extLst>
          </p:cNvPr>
          <p:cNvGrpSpPr/>
          <p:nvPr/>
        </p:nvGrpSpPr>
        <p:grpSpPr>
          <a:xfrm>
            <a:off x="55699" y="705527"/>
            <a:ext cx="7867553" cy="5059828"/>
            <a:chOff x="55699" y="705527"/>
            <a:chExt cx="7867553" cy="505982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6E0B132-1FBC-6173-AAD8-0BA4998DD7B0}"/>
                </a:ext>
              </a:extLst>
            </p:cNvPr>
            <p:cNvSpPr/>
            <p:nvPr/>
          </p:nvSpPr>
          <p:spPr>
            <a:xfrm>
              <a:off x="55699" y="705527"/>
              <a:ext cx="7867553" cy="2460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CB5780C-6186-9B75-1AB9-B1EAAE7F2CAE}"/>
                </a:ext>
              </a:extLst>
            </p:cNvPr>
            <p:cNvGrpSpPr/>
            <p:nvPr/>
          </p:nvGrpSpPr>
          <p:grpSpPr>
            <a:xfrm>
              <a:off x="315546" y="721776"/>
              <a:ext cx="7558725" cy="215444"/>
              <a:chOff x="1198313" y="721776"/>
              <a:chExt cx="7558725" cy="215444"/>
            </a:xfrm>
          </p:grpSpPr>
          <p:sp>
            <p:nvSpPr>
              <p:cNvPr id="8" name="Go Home">
                <a:extLst>
                  <a:ext uri="{FF2B5EF4-FFF2-40B4-BE49-F238E27FC236}">
                    <a16:creationId xmlns:a16="http://schemas.microsoft.com/office/drawing/2014/main" id="{B2A14A5E-A04E-FBD4-B07D-E755C121EF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98313" y="775790"/>
                <a:ext cx="112142" cy="105479"/>
              </a:xfrm>
              <a:custGeom>
                <a:avLst/>
                <a:gdLst>
                  <a:gd name="T0" fmla="*/ 1078 w 1396"/>
                  <a:gd name="T1" fmla="*/ 0 h 1301"/>
                  <a:gd name="T2" fmla="*/ 1024 w 1396"/>
                  <a:gd name="T3" fmla="*/ 54 h 1301"/>
                  <a:gd name="T4" fmla="*/ 1024 w 1396"/>
                  <a:gd name="T5" fmla="*/ 317 h 1301"/>
                  <a:gd name="T6" fmla="*/ 735 w 1396"/>
                  <a:gd name="T7" fmla="*/ 29 h 1301"/>
                  <a:gd name="T8" fmla="*/ 659 w 1396"/>
                  <a:gd name="T9" fmla="*/ 29 h 1301"/>
                  <a:gd name="T10" fmla="*/ 21 w 1396"/>
                  <a:gd name="T11" fmla="*/ 665 h 1301"/>
                  <a:gd name="T12" fmla="*/ 21 w 1396"/>
                  <a:gd name="T13" fmla="*/ 743 h 1301"/>
                  <a:gd name="T14" fmla="*/ 98 w 1396"/>
                  <a:gd name="T15" fmla="*/ 743 h 1301"/>
                  <a:gd name="T16" fmla="*/ 698 w 1396"/>
                  <a:gd name="T17" fmla="*/ 144 h 1301"/>
                  <a:gd name="T18" fmla="*/ 1298 w 1396"/>
                  <a:gd name="T19" fmla="*/ 744 h 1301"/>
                  <a:gd name="T20" fmla="*/ 1336 w 1396"/>
                  <a:gd name="T21" fmla="*/ 760 h 1301"/>
                  <a:gd name="T22" fmla="*/ 1375 w 1396"/>
                  <a:gd name="T23" fmla="*/ 744 h 1301"/>
                  <a:gd name="T24" fmla="*/ 1375 w 1396"/>
                  <a:gd name="T25" fmla="*/ 666 h 1301"/>
                  <a:gd name="T26" fmla="*/ 1186 w 1396"/>
                  <a:gd name="T27" fmla="*/ 478 h 1301"/>
                  <a:gd name="T28" fmla="*/ 1186 w 1396"/>
                  <a:gd name="T29" fmla="*/ 54 h 1301"/>
                  <a:gd name="T30" fmla="*/ 1132 w 1396"/>
                  <a:gd name="T31" fmla="*/ 0 h 1301"/>
                  <a:gd name="T32" fmla="*/ 1078 w 1396"/>
                  <a:gd name="T33" fmla="*/ 0 h 1301"/>
                  <a:gd name="T34" fmla="*/ 698 w 1396"/>
                  <a:gd name="T35" fmla="*/ 242 h 1301"/>
                  <a:gd name="T36" fmla="*/ 101 w 1396"/>
                  <a:gd name="T37" fmla="*/ 839 h 1301"/>
                  <a:gd name="T38" fmla="*/ 101 w 1396"/>
                  <a:gd name="T39" fmla="*/ 1138 h 1301"/>
                  <a:gd name="T40" fmla="*/ 264 w 1396"/>
                  <a:gd name="T41" fmla="*/ 1301 h 1301"/>
                  <a:gd name="T42" fmla="*/ 1132 w 1396"/>
                  <a:gd name="T43" fmla="*/ 1301 h 1301"/>
                  <a:gd name="T44" fmla="*/ 1295 w 1396"/>
                  <a:gd name="T45" fmla="*/ 1138 h 1301"/>
                  <a:gd name="T46" fmla="*/ 1295 w 1396"/>
                  <a:gd name="T47" fmla="*/ 839 h 1301"/>
                  <a:gd name="T48" fmla="*/ 698 w 1396"/>
                  <a:gd name="T49" fmla="*/ 242 h 1301"/>
                  <a:gd name="T50" fmla="*/ 589 w 1396"/>
                  <a:gd name="T51" fmla="*/ 758 h 1301"/>
                  <a:gd name="T52" fmla="*/ 807 w 1396"/>
                  <a:gd name="T53" fmla="*/ 758 h 1301"/>
                  <a:gd name="T54" fmla="*/ 861 w 1396"/>
                  <a:gd name="T55" fmla="*/ 812 h 1301"/>
                  <a:gd name="T56" fmla="*/ 861 w 1396"/>
                  <a:gd name="T57" fmla="*/ 1138 h 1301"/>
                  <a:gd name="T58" fmla="*/ 807 w 1396"/>
                  <a:gd name="T59" fmla="*/ 1192 h 1301"/>
                  <a:gd name="T60" fmla="*/ 589 w 1396"/>
                  <a:gd name="T61" fmla="*/ 1192 h 1301"/>
                  <a:gd name="T62" fmla="*/ 535 w 1396"/>
                  <a:gd name="T63" fmla="*/ 1138 h 1301"/>
                  <a:gd name="T64" fmla="*/ 535 w 1396"/>
                  <a:gd name="T65" fmla="*/ 812 h 1301"/>
                  <a:gd name="T66" fmla="*/ 589 w 1396"/>
                  <a:gd name="T67" fmla="*/ 75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6" h="1301">
                    <a:moveTo>
                      <a:pt x="1078" y="0"/>
                    </a:moveTo>
                    <a:cubicBezTo>
                      <a:pt x="1048" y="0"/>
                      <a:pt x="1024" y="24"/>
                      <a:pt x="1024" y="54"/>
                    </a:cubicBezTo>
                    <a:lnTo>
                      <a:pt x="1024" y="317"/>
                    </a:lnTo>
                    <a:lnTo>
                      <a:pt x="735" y="29"/>
                    </a:lnTo>
                    <a:cubicBezTo>
                      <a:pt x="714" y="7"/>
                      <a:pt x="680" y="7"/>
                      <a:pt x="659" y="29"/>
                    </a:cubicBezTo>
                    <a:lnTo>
                      <a:pt x="21" y="665"/>
                    </a:lnTo>
                    <a:cubicBezTo>
                      <a:pt x="0" y="686"/>
                      <a:pt x="0" y="722"/>
                      <a:pt x="21" y="743"/>
                    </a:cubicBezTo>
                    <a:cubicBezTo>
                      <a:pt x="43" y="764"/>
                      <a:pt x="76" y="764"/>
                      <a:pt x="98" y="743"/>
                    </a:cubicBezTo>
                    <a:lnTo>
                      <a:pt x="698" y="144"/>
                    </a:lnTo>
                    <a:lnTo>
                      <a:pt x="1298" y="744"/>
                    </a:lnTo>
                    <a:cubicBezTo>
                      <a:pt x="1309" y="755"/>
                      <a:pt x="1322" y="760"/>
                      <a:pt x="1336" y="760"/>
                    </a:cubicBezTo>
                    <a:cubicBezTo>
                      <a:pt x="1350" y="760"/>
                      <a:pt x="1364" y="755"/>
                      <a:pt x="1375" y="744"/>
                    </a:cubicBezTo>
                    <a:cubicBezTo>
                      <a:pt x="1396" y="723"/>
                      <a:pt x="1396" y="688"/>
                      <a:pt x="1375" y="666"/>
                    </a:cubicBezTo>
                    <a:lnTo>
                      <a:pt x="1186" y="478"/>
                    </a:lnTo>
                    <a:lnTo>
                      <a:pt x="1186" y="54"/>
                    </a:lnTo>
                    <a:cubicBezTo>
                      <a:pt x="1186" y="24"/>
                      <a:pt x="1162" y="0"/>
                      <a:pt x="1132" y="0"/>
                    </a:cubicBezTo>
                    <a:lnTo>
                      <a:pt x="1078" y="0"/>
                    </a:lnTo>
                    <a:close/>
                    <a:moveTo>
                      <a:pt x="698" y="242"/>
                    </a:moveTo>
                    <a:lnTo>
                      <a:pt x="101" y="839"/>
                    </a:lnTo>
                    <a:lnTo>
                      <a:pt x="101" y="1138"/>
                    </a:lnTo>
                    <a:cubicBezTo>
                      <a:pt x="101" y="1228"/>
                      <a:pt x="174" y="1301"/>
                      <a:pt x="264" y="1301"/>
                    </a:cubicBezTo>
                    <a:lnTo>
                      <a:pt x="1132" y="1301"/>
                    </a:lnTo>
                    <a:cubicBezTo>
                      <a:pt x="1222" y="1301"/>
                      <a:pt x="1295" y="1228"/>
                      <a:pt x="1295" y="1138"/>
                    </a:cubicBezTo>
                    <a:lnTo>
                      <a:pt x="1295" y="839"/>
                    </a:lnTo>
                    <a:lnTo>
                      <a:pt x="698" y="242"/>
                    </a:lnTo>
                    <a:close/>
                    <a:moveTo>
                      <a:pt x="589" y="758"/>
                    </a:moveTo>
                    <a:lnTo>
                      <a:pt x="807" y="758"/>
                    </a:lnTo>
                    <a:cubicBezTo>
                      <a:pt x="836" y="758"/>
                      <a:pt x="861" y="782"/>
                      <a:pt x="861" y="812"/>
                    </a:cubicBezTo>
                    <a:lnTo>
                      <a:pt x="861" y="1138"/>
                    </a:lnTo>
                    <a:cubicBezTo>
                      <a:pt x="861" y="1168"/>
                      <a:pt x="836" y="1192"/>
                      <a:pt x="807" y="1192"/>
                    </a:cubicBezTo>
                    <a:lnTo>
                      <a:pt x="589" y="1192"/>
                    </a:lnTo>
                    <a:cubicBezTo>
                      <a:pt x="560" y="1192"/>
                      <a:pt x="535" y="1168"/>
                      <a:pt x="535" y="1138"/>
                    </a:cubicBezTo>
                    <a:lnTo>
                      <a:pt x="535" y="812"/>
                    </a:lnTo>
                    <a:cubicBezTo>
                      <a:pt x="535" y="782"/>
                      <a:pt x="560" y="758"/>
                      <a:pt x="589" y="758"/>
                    </a:cubicBez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FDBF2-AA8E-2D76-2F57-49B7E4A11E31}"/>
                  </a:ext>
                </a:extLst>
              </p:cNvPr>
              <p:cNvSpPr txBox="1"/>
              <p:nvPr/>
            </p:nvSpPr>
            <p:spPr>
              <a:xfrm>
                <a:off x="1320387" y="721776"/>
                <a:ext cx="743665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 dirty="0">
                    <a:latin typeface="+mn-ea"/>
                  </a:rPr>
                  <a:t>|   </a:t>
                </a:r>
                <a:r>
                  <a:rPr lang="ko-KR" altLang="en-US" sz="800" dirty="0">
                    <a:latin typeface="+mn-ea"/>
                  </a:rPr>
                  <a:t>마이 아테라        </a:t>
                </a:r>
                <a:r>
                  <a:rPr lang="ko-KR" altLang="en-US" sz="700" dirty="0">
                    <a:latin typeface="+mn-ea"/>
                  </a:rPr>
                  <a:t>▼  </a:t>
                </a:r>
                <a:r>
                  <a:rPr lang="en-US" altLang="ko-KR" sz="800" dirty="0">
                    <a:latin typeface="+mn-ea"/>
                  </a:rPr>
                  <a:t>|    </a:t>
                </a:r>
                <a:r>
                  <a:rPr lang="ko-KR" altLang="en-US" sz="800" dirty="0">
                    <a:latin typeface="+mn-ea"/>
                  </a:rPr>
                  <a:t>마이 아테라 정보   분양대금 납부조회   입주일 예약   방문 사전예약 신청   </a:t>
                </a:r>
                <a:r>
                  <a:rPr lang="ko-KR" altLang="en-US" sz="800" dirty="0" err="1">
                    <a:latin typeface="+mn-ea"/>
                  </a:rPr>
                  <a:t>무순위</a:t>
                </a:r>
                <a:r>
                  <a:rPr lang="en-US" altLang="ko-KR" sz="800" dirty="0">
                    <a:latin typeface="+mn-ea"/>
                  </a:rPr>
                  <a:t>/</a:t>
                </a:r>
                <a:r>
                  <a:rPr lang="ko-KR" altLang="en-US" sz="800" dirty="0">
                    <a:latin typeface="+mn-ea"/>
                  </a:rPr>
                  <a:t>잔여세대 청약   옵션신청   </a:t>
                </a:r>
                <a:r>
                  <a:rPr lang="en-US" altLang="ko-KR" sz="800" dirty="0">
                    <a:latin typeface="+mn-ea"/>
                  </a:rPr>
                  <a:t>1:1</a:t>
                </a:r>
                <a:r>
                  <a:rPr lang="ko-KR" altLang="en-US" sz="800" dirty="0">
                    <a:latin typeface="+mn-ea"/>
                  </a:rPr>
                  <a:t>문의   </a:t>
                </a:r>
                <a:r>
                  <a:rPr lang="en-US" altLang="ko-KR" sz="800" dirty="0">
                    <a:latin typeface="+mn-ea"/>
                  </a:rPr>
                  <a:t>AS</a:t>
                </a:r>
                <a:r>
                  <a:rPr lang="ko-KR" altLang="en-US" sz="800" dirty="0">
                    <a:latin typeface="+mn-ea"/>
                  </a:rPr>
                  <a:t>센터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AE65110-02F7-C604-7D20-A63EA8DA65B1}"/>
                </a:ext>
              </a:extLst>
            </p:cNvPr>
            <p:cNvCxnSpPr>
              <a:cxnSpLocks/>
            </p:cNvCxnSpPr>
            <p:nvPr/>
          </p:nvCxnSpPr>
          <p:spPr>
            <a:xfrm>
              <a:off x="3649424" y="951533"/>
              <a:ext cx="587650" cy="0"/>
            </a:xfrm>
            <a:prstGeom prst="line">
              <a:avLst/>
            </a:prstGeom>
            <a:ln w="12700">
              <a:solidFill>
                <a:srgbClr val="F47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C6B3C2-5D4F-3482-AF86-0D950FA0C41F}"/>
                </a:ext>
              </a:extLst>
            </p:cNvPr>
            <p:cNvSpPr txBox="1"/>
            <p:nvPr/>
          </p:nvSpPr>
          <p:spPr>
            <a:xfrm>
              <a:off x="596900" y="1171536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200" b="1" dirty="0">
                  <a:latin typeface="+mn-ea"/>
                </a:rPr>
                <a:t>입주일 예약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FBF89E0-D034-52BA-89F1-C1B8BA4F2320}"/>
                </a:ext>
              </a:extLst>
            </p:cNvPr>
            <p:cNvSpPr txBox="1"/>
            <p:nvPr/>
          </p:nvSpPr>
          <p:spPr>
            <a:xfrm>
              <a:off x="596900" y="1668538"/>
              <a:ext cx="26532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+mn-ea"/>
                </a:rPr>
                <a:t>금호 아테라 가족을 위한 입주예약 서비스 입니다</a:t>
              </a:r>
              <a:r>
                <a:rPr lang="en-US" altLang="ko-KR" sz="800" dirty="0">
                  <a:latin typeface="+mn-ea"/>
                </a:rPr>
                <a:t>.</a:t>
              </a:r>
              <a:endParaRPr lang="ko-KR" altLang="en-US" sz="800" dirty="0" err="1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9D3CDD-06B2-7D4C-8A15-DD53445A2A04}"/>
                </a:ext>
              </a:extLst>
            </p:cNvPr>
            <p:cNvSpPr txBox="1"/>
            <p:nvPr/>
          </p:nvSpPr>
          <p:spPr>
            <a:xfrm>
              <a:off x="596900" y="1995728"/>
              <a:ext cx="676910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 i="0" dirty="0">
                  <a:solidFill>
                    <a:srgbClr val="333333"/>
                  </a:solidFill>
                  <a:effectLst/>
                  <a:latin typeface="+mn-ea"/>
                </a:rPr>
                <a:t>입주 시 유의사항</a:t>
              </a:r>
              <a:endParaRPr lang="en-US" altLang="ko-KR" sz="900" b="1" i="0" dirty="0">
                <a:solidFill>
                  <a:srgbClr val="333333"/>
                </a:solidFill>
                <a:effectLst/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082E8D-9433-3F0B-EF39-B7B0ECE0A05D}"/>
                </a:ext>
              </a:extLst>
            </p:cNvPr>
            <p:cNvSpPr txBox="1"/>
            <p:nvPr/>
          </p:nvSpPr>
          <p:spPr>
            <a:xfrm>
              <a:off x="756539" y="2348811"/>
              <a:ext cx="6269665" cy="991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ko-KR" sz="800" dirty="0">
                  <a:latin typeface="+mn-ea"/>
                </a:rPr>
                <a:t>1. </a:t>
              </a:r>
              <a:r>
                <a:rPr lang="ko-KR" altLang="en-US" sz="800" dirty="0">
                  <a:latin typeface="+mn-ea"/>
                </a:rPr>
                <a:t>입주날짜 예약은 잔금납부와 관계없이 신청 가능합니다</a:t>
              </a:r>
              <a:r>
                <a:rPr lang="en-US" altLang="ko-KR" sz="800" dirty="0">
                  <a:latin typeface="+mn-ea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>
                  <a:latin typeface="+mn-ea"/>
                </a:rPr>
                <a:t> - </a:t>
              </a:r>
              <a:r>
                <a:rPr lang="ko-KR" altLang="en-US" sz="800" dirty="0">
                  <a:latin typeface="+mn-ea"/>
                </a:rPr>
                <a:t>변경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취소의 경우 예약조회 메뉴에서 가능</a:t>
              </a:r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>
                  <a:latin typeface="+mn-ea"/>
                </a:rPr>
                <a:t>예약 변경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취소는 최대 </a:t>
              </a:r>
              <a:r>
                <a:rPr lang="en-US" altLang="ko-KR" sz="800" dirty="0">
                  <a:latin typeface="+mn-ea"/>
                </a:rPr>
                <a:t>3</a:t>
              </a:r>
              <a:r>
                <a:rPr lang="ko-KR" altLang="en-US" sz="800" dirty="0">
                  <a:latin typeface="+mn-ea"/>
                </a:rPr>
                <a:t>회까지 가능하며</a:t>
              </a:r>
              <a:r>
                <a:rPr lang="en-US" altLang="ko-KR" sz="800" dirty="0">
                  <a:latin typeface="+mn-ea"/>
                </a:rPr>
                <a:t>, 3</a:t>
              </a:r>
              <a:r>
                <a:rPr lang="ko-KR" altLang="en-US" sz="800" dirty="0">
                  <a:latin typeface="+mn-ea"/>
                </a:rPr>
                <a:t>회 초과 시 담당 영업소에 별도 문의</a:t>
              </a:r>
              <a:r>
                <a:rPr lang="en-US" altLang="ko-KR" sz="800" dirty="0">
                  <a:latin typeface="+mn-ea"/>
                </a:rPr>
                <a:t>)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>
                  <a:latin typeface="+mn-ea"/>
                </a:rPr>
                <a:t> - </a:t>
              </a:r>
              <a:r>
                <a:rPr lang="ko-KR" altLang="en-US" sz="800" dirty="0">
                  <a:latin typeface="+mn-ea"/>
                </a:rPr>
                <a:t>입주 전 잔금</a:t>
              </a:r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 err="1">
                  <a:latin typeface="+mn-ea"/>
                </a:rPr>
                <a:t>분양금</a:t>
              </a:r>
              <a:r>
                <a:rPr lang="en-US" altLang="ko-KR" sz="800" dirty="0">
                  <a:latin typeface="+mn-ea"/>
                </a:rPr>
                <a:t>, </a:t>
              </a:r>
              <a:r>
                <a:rPr lang="ko-KR" altLang="en-US" sz="800" dirty="0">
                  <a:latin typeface="+mn-ea"/>
                </a:rPr>
                <a:t>플러스옵션</a:t>
              </a:r>
              <a:r>
                <a:rPr lang="en-US" altLang="ko-KR" sz="800" dirty="0">
                  <a:latin typeface="+mn-ea"/>
                </a:rPr>
                <a:t>, </a:t>
              </a:r>
              <a:r>
                <a:rPr lang="ko-KR" altLang="en-US" sz="800" dirty="0">
                  <a:latin typeface="+mn-ea"/>
                </a:rPr>
                <a:t>추가분담금</a:t>
              </a:r>
              <a:r>
                <a:rPr lang="en-US" altLang="ko-KR" sz="800" dirty="0">
                  <a:latin typeface="+mn-ea"/>
                </a:rPr>
                <a:t>) </a:t>
              </a:r>
              <a:r>
                <a:rPr lang="ko-KR" altLang="en-US" sz="800" dirty="0">
                  <a:latin typeface="+mn-ea"/>
                </a:rPr>
                <a:t>완납 후 </a:t>
              </a:r>
              <a:r>
                <a:rPr lang="ko-KR" altLang="en-US" sz="800" dirty="0" err="1">
                  <a:latin typeface="+mn-ea"/>
                </a:rPr>
                <a:t>실입주</a:t>
              </a:r>
              <a:r>
                <a:rPr lang="ko-KR" altLang="en-US" sz="800" dirty="0">
                  <a:latin typeface="+mn-ea"/>
                </a:rPr>
                <a:t> 가능</a:t>
              </a:r>
              <a:endParaRPr lang="en-US" altLang="ko-KR" sz="800" dirty="0">
                <a:latin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>
                  <a:latin typeface="+mn-ea"/>
                </a:rPr>
                <a:t>2. </a:t>
              </a:r>
              <a:r>
                <a:rPr lang="ko-KR" altLang="en-US" sz="800" dirty="0">
                  <a:latin typeface="+mn-ea"/>
                </a:rPr>
                <a:t>이사 시간대 구분은 평균 이사 시간을 고려하여 지정한 것이니</a:t>
              </a:r>
              <a:r>
                <a:rPr lang="en-US" altLang="ko-KR" sz="800" dirty="0">
                  <a:latin typeface="+mn-ea"/>
                </a:rPr>
                <a:t>, </a:t>
              </a:r>
              <a:r>
                <a:rPr lang="ko-KR" altLang="en-US" sz="800" dirty="0">
                  <a:latin typeface="+mn-ea"/>
                </a:rPr>
                <a:t>다른 고객님의 권리보호를 위해 반드시 시간을 준수하셔야 합니다</a:t>
              </a:r>
              <a:r>
                <a:rPr lang="en-US" altLang="ko-KR" sz="800" dirty="0">
                  <a:latin typeface="+mn-ea"/>
                </a:rPr>
                <a:t>.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ko-KR" sz="800" dirty="0">
                  <a:latin typeface="+mn-ea"/>
                </a:rPr>
                <a:t>3. </a:t>
              </a:r>
              <a:r>
                <a:rPr lang="ko-KR" altLang="en-US" sz="800" dirty="0">
                  <a:latin typeface="+mn-ea"/>
                </a:rPr>
                <a:t>입주일 예약 없이 입주할 경우</a:t>
              </a:r>
              <a:r>
                <a:rPr lang="en-US" altLang="ko-KR" sz="800" dirty="0">
                  <a:latin typeface="+mn-ea"/>
                </a:rPr>
                <a:t>, </a:t>
              </a:r>
              <a:r>
                <a:rPr lang="ko-KR" altLang="en-US" sz="800" dirty="0">
                  <a:latin typeface="+mn-ea"/>
                </a:rPr>
                <a:t>온라인 예약고객을 우선으로 이사할 수 있음을 양지하시기 바랍니다</a:t>
              </a:r>
              <a:r>
                <a:rPr lang="en-US" altLang="ko-KR" sz="800" dirty="0">
                  <a:latin typeface="+mn-ea"/>
                </a:rPr>
                <a:t>.</a:t>
              </a:r>
              <a:endParaRPr lang="ko-KR" altLang="en-US" sz="800" dirty="0" err="1">
                <a:latin typeface="+mn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117FF0-1E7F-1494-4BDF-37F187408699}"/>
                </a:ext>
              </a:extLst>
            </p:cNvPr>
            <p:cNvSpPr txBox="1"/>
            <p:nvPr/>
          </p:nvSpPr>
          <p:spPr>
            <a:xfrm>
              <a:off x="596900" y="3517315"/>
              <a:ext cx="676910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 i="0" dirty="0">
                  <a:solidFill>
                    <a:srgbClr val="333333"/>
                  </a:solidFill>
                  <a:effectLst/>
                  <a:latin typeface="+mn-ea"/>
                </a:rPr>
                <a:t>계약자 정보 확인</a:t>
              </a:r>
              <a:endParaRPr lang="en-US" altLang="ko-KR" sz="900" b="1" i="0" dirty="0">
                <a:solidFill>
                  <a:srgbClr val="333333"/>
                </a:solidFill>
                <a:effectLst/>
                <a:latin typeface="+mn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08495-032E-905A-2742-7B447A634F2A}"/>
                </a:ext>
              </a:extLst>
            </p:cNvPr>
            <p:cNvSpPr txBox="1"/>
            <p:nvPr/>
          </p:nvSpPr>
          <p:spPr>
            <a:xfrm>
              <a:off x="1738423" y="5396023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endParaRPr lang="ko-KR" altLang="en-US" dirty="0" err="1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graphicFrame>
          <p:nvGraphicFramePr>
            <p:cNvPr id="20" name="표 17">
              <a:extLst>
                <a:ext uri="{FF2B5EF4-FFF2-40B4-BE49-F238E27FC236}">
                  <a16:creationId xmlns:a16="http://schemas.microsoft.com/office/drawing/2014/main" id="{40E4D32F-A87C-F8FC-2592-9701FAC13C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8596910"/>
                </p:ext>
              </p:extLst>
            </p:nvPr>
          </p:nvGraphicFramePr>
          <p:xfrm>
            <a:off x="596900" y="3798843"/>
            <a:ext cx="6769100" cy="1347280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221079">
                    <a:extLst>
                      <a:ext uri="{9D8B030D-6E8A-4147-A177-3AD203B41FA5}">
                        <a16:colId xmlns:a16="http://schemas.microsoft.com/office/drawing/2014/main" val="2007137193"/>
                      </a:ext>
                    </a:extLst>
                  </a:gridCol>
                  <a:gridCol w="5548021">
                    <a:extLst>
                      <a:ext uri="{9D8B030D-6E8A-4147-A177-3AD203B41FA5}">
                        <a16:colId xmlns:a16="http://schemas.microsoft.com/office/drawing/2014/main" val="3958314089"/>
                      </a:ext>
                    </a:extLst>
                  </a:gridCol>
                </a:tblGrid>
                <a:tr h="269456"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/>
                          <a:t>계약자명</a:t>
                        </a: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/>
                          <a:t>김금호</a:t>
                        </a: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88983630"/>
                    </a:ext>
                  </a:extLst>
                </a:tr>
                <a:tr h="269456"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/>
                          <a:t>입주단지</a:t>
                        </a: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 err="1">
                            <a:solidFill>
                              <a:schemeClr val="tx1"/>
                            </a:solidFill>
                          </a:rPr>
                          <a:t>한남더힐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</a:rPr>
                          <a:t>2</a:t>
                        </a:r>
                        <a:r>
                          <a:rPr lang="ko-KR" altLang="en-US" sz="800" dirty="0" err="1">
                            <a:solidFill>
                              <a:schemeClr val="tx1"/>
                            </a:solidFill>
                          </a:rPr>
                          <a:t>차현장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</a:rPr>
                          <a:t>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</a:rPr>
                          <a:t>101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</a:rPr>
                          <a:t>동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</a:rPr>
                          <a:t>/0501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739739266"/>
                    </a:ext>
                  </a:extLst>
                </a:tr>
                <a:tr h="269456"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/>
                          <a:t>동</a:t>
                        </a:r>
                        <a:r>
                          <a:rPr lang="en-US" altLang="ko-KR" sz="800" dirty="0"/>
                          <a:t>/</a:t>
                        </a:r>
                        <a:r>
                          <a:rPr lang="ko-KR" altLang="en-US" sz="800" dirty="0"/>
                          <a:t>호수</a:t>
                        </a: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</a:rPr>
                          <a:t>1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</a:rPr>
                          <a:t>동 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</a:rPr>
                          <a:t>0501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</a:rPr>
                          <a:t>호</a:t>
                        </a: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4209261572"/>
                    </a:ext>
                  </a:extLst>
                </a:tr>
                <a:tr h="269456"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/>
                          <a:t>입주 예약 신청기간</a:t>
                        </a: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</a:rPr>
                          <a:t>2024-03-20 ~ 2024-08-23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721780796"/>
                    </a:ext>
                  </a:extLst>
                </a:tr>
                <a:tr h="269456"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/>
                          <a:t>실 입주 기간</a:t>
                        </a: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</a:rPr>
                          <a:t>2024-03-20 ~ 2024-08-23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</a:endParaRPr>
                      </a:p>
                    </a:txBody>
                    <a:tcPr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962065844"/>
                    </a:ext>
                  </a:extLst>
                </a:tr>
              </a:tbl>
            </a:graphicData>
          </a:graphic>
        </p:graphicFrame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4B50C2-B79C-4265-6683-ECB4DF6DA94B}"/>
                </a:ext>
              </a:extLst>
            </p:cNvPr>
            <p:cNvGrpSpPr/>
            <p:nvPr/>
          </p:nvGrpSpPr>
          <p:grpSpPr>
            <a:xfrm>
              <a:off x="6528391" y="1015275"/>
              <a:ext cx="1345880" cy="335075"/>
              <a:chOff x="6528391" y="1015275"/>
              <a:chExt cx="1345880" cy="335075"/>
            </a:xfrm>
          </p:grpSpPr>
          <p:sp>
            <p:nvSpPr>
              <p:cNvPr id="23" name="사각형: 모서리가 접힌 도형 22">
                <a:extLst>
                  <a:ext uri="{FF2B5EF4-FFF2-40B4-BE49-F238E27FC236}">
                    <a16:creationId xmlns:a16="http://schemas.microsoft.com/office/drawing/2014/main" id="{AF9A83E0-5534-0CF0-1906-884D7F2BA8CE}"/>
                  </a:ext>
                </a:extLst>
              </p:cNvPr>
              <p:cNvSpPr/>
              <p:nvPr/>
            </p:nvSpPr>
            <p:spPr>
              <a:xfrm>
                <a:off x="6528391" y="1015275"/>
                <a:ext cx="1345880" cy="335075"/>
              </a:xfrm>
              <a:prstGeom prst="foldedCorner">
                <a:avLst>
                  <a:gd name="adj" fmla="val 40466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6A537F3-8270-E5C1-A6B9-DEE343FEBE47}"/>
                  </a:ext>
                </a:extLst>
              </p:cNvPr>
              <p:cNvSpPr txBox="1"/>
              <p:nvPr/>
            </p:nvSpPr>
            <p:spPr>
              <a:xfrm>
                <a:off x="6549657" y="1056515"/>
                <a:ext cx="117211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ko-KR" altLang="en-US" sz="1000" b="1" dirty="0">
                    <a:solidFill>
                      <a:schemeClr val="bg1"/>
                    </a:solidFill>
                    <a:latin typeface="+mn-ea"/>
                  </a:rPr>
                  <a:t>신청기간 중 화면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EB518AE-DD3A-812E-C13C-A2D9927234BD}"/>
                </a:ext>
              </a:extLst>
            </p:cNvPr>
            <p:cNvSpPr txBox="1"/>
            <p:nvPr/>
          </p:nvSpPr>
          <p:spPr>
            <a:xfrm>
              <a:off x="596900" y="5280607"/>
              <a:ext cx="6769100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b="1" i="0" dirty="0">
                  <a:solidFill>
                    <a:srgbClr val="333333"/>
                  </a:solidFill>
                  <a:effectLst/>
                  <a:latin typeface="+mn-ea"/>
                </a:rPr>
                <a:t>입주날짜 예약</a:t>
              </a:r>
              <a:endParaRPr lang="en-US" altLang="ko-KR" sz="900" b="1" i="0" dirty="0">
                <a:solidFill>
                  <a:srgbClr val="333333"/>
                </a:solidFill>
                <a:effectLst/>
                <a:latin typeface="+mn-ea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559C4B-6791-DE4F-B21A-A881D7F2D7EA}"/>
              </a:ext>
            </a:extLst>
          </p:cNvPr>
          <p:cNvSpPr/>
          <p:nvPr/>
        </p:nvSpPr>
        <p:spPr>
          <a:xfrm>
            <a:off x="39467" y="477919"/>
            <a:ext cx="7900131" cy="61118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8E9345E-068B-A9B4-6B67-503703F67508}"/>
              </a:ext>
            </a:extLst>
          </p:cNvPr>
          <p:cNvGrpSpPr/>
          <p:nvPr/>
        </p:nvGrpSpPr>
        <p:grpSpPr>
          <a:xfrm>
            <a:off x="1282344" y="1969477"/>
            <a:ext cx="5486380" cy="2793332"/>
            <a:chOff x="1282344" y="1969477"/>
            <a:chExt cx="5486380" cy="279333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665C9CF-AF84-89DD-6F27-1FCD2FF02B68}"/>
                </a:ext>
              </a:extLst>
            </p:cNvPr>
            <p:cNvSpPr/>
            <p:nvPr/>
          </p:nvSpPr>
          <p:spPr>
            <a:xfrm>
              <a:off x="1282344" y="1969477"/>
              <a:ext cx="5486380" cy="2793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2D8FBC89-2C43-544B-A3B7-43348FF32D2F}"/>
                </a:ext>
              </a:extLst>
            </p:cNvPr>
            <p:cNvSpPr/>
            <p:nvPr/>
          </p:nvSpPr>
          <p:spPr>
            <a:xfrm>
              <a:off x="1282344" y="1970997"/>
              <a:ext cx="5486380" cy="450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8F6F54-D825-3DA7-8574-F734B2DA0E2D}"/>
                </a:ext>
              </a:extLst>
            </p:cNvPr>
            <p:cNvSpPr txBox="1"/>
            <p:nvPr/>
          </p:nvSpPr>
          <p:spPr>
            <a:xfrm>
              <a:off x="1392366" y="2089264"/>
              <a:ext cx="8018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입주일 예약</a:t>
              </a: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85A2970-16AE-692C-78DF-3E2DEE348882}"/>
                </a:ext>
              </a:extLst>
            </p:cNvPr>
            <p:cNvGrpSpPr/>
            <p:nvPr/>
          </p:nvGrpSpPr>
          <p:grpSpPr>
            <a:xfrm>
              <a:off x="6480276" y="2116184"/>
              <a:ext cx="159627" cy="159627"/>
              <a:chOff x="8665145" y="2089264"/>
              <a:chExt cx="159627" cy="159627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866C63F-624C-056C-42F6-77A6EFACF928}"/>
                  </a:ext>
                </a:extLst>
              </p:cNvPr>
              <p:cNvCxnSpPr/>
              <p:nvPr/>
            </p:nvCxnSpPr>
            <p:spPr>
              <a:xfrm flipH="1">
                <a:off x="8665145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BAE20BFC-4BCE-D101-F63B-8566C8FCD6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5145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C0191A-3DC9-2FDA-CA5C-5888D4EF463B}"/>
                </a:ext>
              </a:extLst>
            </p:cNvPr>
            <p:cNvSpPr txBox="1"/>
            <p:nvPr/>
          </p:nvSpPr>
          <p:spPr>
            <a:xfrm>
              <a:off x="1622472" y="2707882"/>
              <a:ext cx="17956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입주일 예약이 완료되었습니다</a:t>
              </a:r>
              <a:r>
                <a:rPr lang="en-US" altLang="ko-KR" sz="900" b="1" dirty="0">
                  <a:latin typeface="+mn-ea"/>
                </a:rPr>
                <a:t>.</a:t>
              </a:r>
              <a:endParaRPr lang="ko-KR" altLang="en-US" sz="900" b="1" dirty="0">
                <a:latin typeface="+mn-ea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AA445A3-6CB7-C6A5-F9A4-CEDC26D1E1FF}"/>
                </a:ext>
              </a:extLst>
            </p:cNvPr>
            <p:cNvSpPr/>
            <p:nvPr/>
          </p:nvSpPr>
          <p:spPr>
            <a:xfrm>
              <a:off x="1700442" y="3047924"/>
              <a:ext cx="4651662" cy="7424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F86AA0-0753-E663-BBFB-CC8280C08910}"/>
                </a:ext>
              </a:extLst>
            </p:cNvPr>
            <p:cNvSpPr txBox="1"/>
            <p:nvPr/>
          </p:nvSpPr>
          <p:spPr>
            <a:xfrm>
              <a:off x="3061686" y="3122677"/>
              <a:ext cx="1503938" cy="5455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ko-KR" altLang="en-US" sz="800" dirty="0">
                  <a:latin typeface="+mn-ea"/>
                </a:rPr>
                <a:t>계약자명          김금호</a:t>
              </a:r>
              <a:endParaRPr lang="en-US" altLang="ko-KR" sz="800" dirty="0">
                <a:latin typeface="+mn-ea"/>
              </a:endParaRPr>
            </a:p>
            <a:p>
              <a:pPr algn="l">
                <a:lnSpc>
                  <a:spcPct val="200000"/>
                </a:lnSpc>
              </a:pPr>
              <a:r>
                <a:rPr lang="ko-KR" altLang="en-US" sz="800" dirty="0">
                  <a:latin typeface="+mn-ea"/>
                </a:rPr>
                <a:t>입주일             </a:t>
              </a:r>
              <a:r>
                <a:rPr lang="en-US" altLang="ko-KR" sz="800" dirty="0">
                  <a:latin typeface="+mn-ea"/>
                </a:rPr>
                <a:t>2024-08-17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9D8DF72E-6FDB-2B23-A686-7222C7CE8345}"/>
                </a:ext>
              </a:extLst>
            </p:cNvPr>
            <p:cNvSpPr/>
            <p:nvPr/>
          </p:nvSpPr>
          <p:spPr>
            <a:xfrm>
              <a:off x="3656356" y="4358629"/>
              <a:ext cx="666237" cy="24006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+mn-ea"/>
                </a:rPr>
                <a:t>확인</a:t>
              </a:r>
              <a:endParaRPr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956682A-F5B7-D715-6A97-43A9CE383F22}"/>
                </a:ext>
              </a:extLst>
            </p:cNvPr>
            <p:cNvSpPr txBox="1"/>
            <p:nvPr/>
          </p:nvSpPr>
          <p:spPr>
            <a:xfrm>
              <a:off x="1492456" y="3905751"/>
              <a:ext cx="51026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분양대금</a:t>
              </a:r>
              <a:r>
                <a:rPr lang="en-US" altLang="ko-KR" sz="800" dirty="0">
                  <a:latin typeface="+mn-ea"/>
                </a:rPr>
                <a:t> </a:t>
              </a:r>
              <a:r>
                <a:rPr lang="ko-KR" altLang="en-US" sz="800" dirty="0">
                  <a:latin typeface="+mn-ea"/>
                </a:rPr>
                <a:t>전액 완납</a:t>
              </a:r>
              <a:r>
                <a:rPr lang="en-US" altLang="ko-KR" sz="800" dirty="0">
                  <a:latin typeface="+mn-ea"/>
                </a:rPr>
                <a:t>(</a:t>
              </a:r>
              <a:r>
                <a:rPr lang="ko-KR" altLang="en-US" sz="800" dirty="0">
                  <a:latin typeface="+mn-ea"/>
                </a:rPr>
                <a:t>옵션 및 후불제 대납이자 등</a:t>
              </a:r>
              <a:r>
                <a:rPr lang="en-US" altLang="ko-KR" sz="800" dirty="0">
                  <a:latin typeface="+mn-ea"/>
                </a:rPr>
                <a:t>) </a:t>
              </a:r>
              <a:r>
                <a:rPr lang="ko-KR" altLang="en-US" sz="800" dirty="0">
                  <a:latin typeface="+mn-ea"/>
                </a:rPr>
                <a:t>및 입주증을 발급하시고 입주절차를 진행하시기 바랍니다</a:t>
              </a:r>
              <a:r>
                <a:rPr lang="en-US" altLang="ko-KR" sz="800" dirty="0">
                  <a:latin typeface="+mn-ea"/>
                </a:rPr>
                <a:t>.</a:t>
              </a:r>
              <a:endParaRPr lang="ko-KR" altLang="en-US" sz="800" dirty="0">
                <a:latin typeface="+mn-ea"/>
              </a:endParaRPr>
            </a:p>
          </p:txBody>
        </p:sp>
      </p:grpSp>
      <p:graphicFrame>
        <p:nvGraphicFramePr>
          <p:cNvPr id="35" name="표 34">
            <a:extLst>
              <a:ext uri="{FF2B5EF4-FFF2-40B4-BE49-F238E27FC236}">
                <a16:creationId xmlns:a16="http://schemas.microsoft.com/office/drawing/2014/main" id="{990A7D7F-BD75-34AF-1FE3-BFC9367644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536804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085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3250190" y="951533"/>
            <a:ext cx="587650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입주일 예약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BF89E0-D034-52BA-89F1-C1B8BA4F2320}"/>
              </a:ext>
            </a:extLst>
          </p:cNvPr>
          <p:cNvSpPr txBox="1"/>
          <p:nvPr/>
        </p:nvSpPr>
        <p:spPr>
          <a:xfrm>
            <a:off x="596900" y="2012990"/>
            <a:ext cx="2653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금호 아테라 가족을 위한 입주예약 서비스 입니다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 err="1"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9D3CDD-06B2-7D4C-8A15-DD53445A2A04}"/>
              </a:ext>
            </a:extLst>
          </p:cNvPr>
          <p:cNvSpPr txBox="1"/>
          <p:nvPr/>
        </p:nvSpPr>
        <p:spPr>
          <a:xfrm>
            <a:off x="596900" y="2340180"/>
            <a:ext cx="6769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+mn-ea"/>
              </a:rPr>
              <a:t>입주 시 유의사항</a:t>
            </a:r>
            <a:endParaRPr lang="en-US" altLang="ko-KR" sz="800" b="1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082E8D-9433-3F0B-EF39-B7B0ECE0A05D}"/>
              </a:ext>
            </a:extLst>
          </p:cNvPr>
          <p:cNvSpPr txBox="1"/>
          <p:nvPr/>
        </p:nvSpPr>
        <p:spPr>
          <a:xfrm>
            <a:off x="756539" y="2584844"/>
            <a:ext cx="6269665" cy="991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1. </a:t>
            </a:r>
            <a:r>
              <a:rPr lang="ko-KR" altLang="en-US" sz="800" dirty="0">
                <a:latin typeface="+mn-ea"/>
              </a:rPr>
              <a:t>입주날짜 예약은 잔금납부와 관계없이 신청 가능합니다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- </a:t>
            </a:r>
            <a:r>
              <a:rPr lang="ko-KR" altLang="en-US" sz="800" dirty="0">
                <a:latin typeface="+mn-ea"/>
              </a:rPr>
              <a:t>변경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취소의 경우 예약조회 메뉴에서 가능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>
                <a:latin typeface="+mn-ea"/>
              </a:rPr>
              <a:t>예약 변경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취소는 최대 </a:t>
            </a:r>
            <a:r>
              <a:rPr lang="en-US" altLang="ko-KR" sz="800" dirty="0">
                <a:latin typeface="+mn-ea"/>
              </a:rPr>
              <a:t>3</a:t>
            </a:r>
            <a:r>
              <a:rPr lang="ko-KR" altLang="en-US" sz="800" dirty="0">
                <a:latin typeface="+mn-ea"/>
              </a:rPr>
              <a:t>회까지 가능하며</a:t>
            </a:r>
            <a:r>
              <a:rPr lang="en-US" altLang="ko-KR" sz="800" dirty="0">
                <a:latin typeface="+mn-ea"/>
              </a:rPr>
              <a:t>, 3</a:t>
            </a:r>
            <a:r>
              <a:rPr lang="ko-KR" altLang="en-US" sz="800" dirty="0">
                <a:latin typeface="+mn-ea"/>
              </a:rPr>
              <a:t>회 초과 시 담당 영업소에 별도 문의</a:t>
            </a:r>
            <a:r>
              <a:rPr lang="en-US" altLang="ko-KR" sz="800" dirty="0">
                <a:latin typeface="+mn-ea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- </a:t>
            </a:r>
            <a:r>
              <a:rPr lang="ko-KR" altLang="en-US" sz="800" dirty="0">
                <a:latin typeface="+mn-ea"/>
              </a:rPr>
              <a:t>입주 전 잔금</a:t>
            </a:r>
            <a:r>
              <a:rPr lang="en-US" altLang="ko-KR" sz="800" dirty="0">
                <a:latin typeface="+mn-ea"/>
              </a:rPr>
              <a:t>(</a:t>
            </a:r>
            <a:r>
              <a:rPr lang="ko-KR" altLang="en-US" sz="800" dirty="0" err="1">
                <a:latin typeface="+mn-ea"/>
              </a:rPr>
              <a:t>분양금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플러스옵션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추가분담금</a:t>
            </a:r>
            <a:r>
              <a:rPr lang="en-US" altLang="ko-KR" sz="800" dirty="0">
                <a:latin typeface="+mn-ea"/>
              </a:rPr>
              <a:t>) </a:t>
            </a:r>
            <a:r>
              <a:rPr lang="ko-KR" altLang="en-US" sz="800" dirty="0">
                <a:latin typeface="+mn-ea"/>
              </a:rPr>
              <a:t>완납 후 </a:t>
            </a:r>
            <a:r>
              <a:rPr lang="ko-KR" altLang="en-US" sz="800" dirty="0" err="1">
                <a:latin typeface="+mn-ea"/>
              </a:rPr>
              <a:t>실입주</a:t>
            </a:r>
            <a:r>
              <a:rPr lang="ko-KR" altLang="en-US" sz="800" dirty="0">
                <a:latin typeface="+mn-ea"/>
              </a:rPr>
              <a:t> 가능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2. </a:t>
            </a:r>
            <a:r>
              <a:rPr lang="ko-KR" altLang="en-US" sz="800" dirty="0">
                <a:latin typeface="+mn-ea"/>
              </a:rPr>
              <a:t>이사 시간대 구분은 평균 이사 시간을 고려하여 지정한 것이니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다른 고객님의 권리보호를 위해 반드시 시간을 준수하셔야 합니다</a:t>
            </a:r>
            <a:r>
              <a:rPr lang="en-US" altLang="ko-KR" sz="800" dirty="0">
                <a:latin typeface="+mn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3. </a:t>
            </a:r>
            <a:r>
              <a:rPr lang="ko-KR" altLang="en-US" sz="800" dirty="0">
                <a:latin typeface="+mn-ea"/>
              </a:rPr>
              <a:t>입주일 예약 없이 입주할 경우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온라인 예약고객을 우선으로 이사할 수 있음을 양지하시기 바랍니다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 err="1">
              <a:latin typeface="+mn-ea"/>
            </a:endParaRPr>
          </a:p>
        </p:txBody>
      </p:sp>
      <p:graphicFrame>
        <p:nvGraphicFramePr>
          <p:cNvPr id="20" name="표 17">
            <a:extLst>
              <a:ext uri="{FF2B5EF4-FFF2-40B4-BE49-F238E27FC236}">
                <a16:creationId xmlns:a16="http://schemas.microsoft.com/office/drawing/2014/main" id="{40E4D32F-A87C-F8FC-2592-9701FAC13C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4449015"/>
              </p:ext>
            </p:extLst>
          </p:nvPr>
        </p:nvGraphicFramePr>
        <p:xfrm>
          <a:off x="596900" y="3903909"/>
          <a:ext cx="6769101" cy="529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551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696433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  <a:gridCol w="2072435">
                  <a:extLst>
                    <a:ext uri="{9D8B030D-6E8A-4147-A177-3AD203B41FA5}">
                      <a16:colId xmlns:a16="http://schemas.microsoft.com/office/drawing/2014/main" val="3985387210"/>
                    </a:ext>
                  </a:extLst>
                </a:gridCol>
                <a:gridCol w="924671">
                  <a:extLst>
                    <a:ext uri="{9D8B030D-6E8A-4147-A177-3AD203B41FA5}">
                      <a16:colId xmlns:a16="http://schemas.microsoft.com/office/drawing/2014/main" val="3481263617"/>
                    </a:ext>
                  </a:extLst>
                </a:gridCol>
                <a:gridCol w="924671">
                  <a:extLst>
                    <a:ext uri="{9D8B030D-6E8A-4147-A177-3AD203B41FA5}">
                      <a16:colId xmlns:a16="http://schemas.microsoft.com/office/drawing/2014/main" val="3949387042"/>
                    </a:ext>
                  </a:extLst>
                </a:gridCol>
                <a:gridCol w="900088">
                  <a:extLst>
                    <a:ext uri="{9D8B030D-6E8A-4147-A177-3AD203B41FA5}">
                      <a16:colId xmlns:a16="http://schemas.microsoft.com/office/drawing/2014/main" val="1341175204"/>
                    </a:ext>
                  </a:extLst>
                </a:gridCol>
                <a:gridCol w="949252">
                  <a:extLst>
                    <a:ext uri="{9D8B030D-6E8A-4147-A177-3AD203B41FA5}">
                      <a16:colId xmlns:a16="http://schemas.microsoft.com/office/drawing/2014/main" val="1224108822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선택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신청일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입주단지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동</a:t>
                      </a:r>
                      <a:r>
                        <a:rPr lang="en-US" altLang="ko-KR" sz="800" dirty="0"/>
                        <a:t>/</a:t>
                      </a:r>
                      <a:r>
                        <a:rPr lang="ko-KR" altLang="en-US" sz="800" dirty="0"/>
                        <a:t>호수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입주일정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시간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상태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04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2024-03-20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한남더힐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차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0501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2024-08-17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13:00 ~ 14:00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</a:tbl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FA518B-9EE4-029A-5738-3E1D2CE64B8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입주예약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DE0FB6-EACB-EB77-9C71-A80018B0559F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예약조회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629FB2A-54D1-AE2E-1BC8-079182B0E275}"/>
              </a:ext>
            </a:extLst>
          </p:cNvPr>
          <p:cNvSpPr/>
          <p:nvPr/>
        </p:nvSpPr>
        <p:spPr>
          <a:xfrm>
            <a:off x="6669826" y="4183912"/>
            <a:ext cx="465889" cy="233262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취소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5796905-11AA-33A2-301D-16AD2591F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826794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78902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3943927" y="951533"/>
            <a:ext cx="86956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방문 사전예약 신청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FA518B-9EE4-029A-5738-3E1D2CE64B8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방문예약 신청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DE0FB6-EACB-EB77-9C71-A80018B0559F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일반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C933B8-4D0C-6D7E-B76F-6E5B4F6E24D6}"/>
              </a:ext>
            </a:extLst>
          </p:cNvPr>
          <p:cNvGrpSpPr/>
          <p:nvPr/>
        </p:nvGrpSpPr>
        <p:grpSpPr>
          <a:xfrm>
            <a:off x="6528391" y="1015275"/>
            <a:ext cx="1345880" cy="335075"/>
            <a:chOff x="6528391" y="1015275"/>
            <a:chExt cx="1345880" cy="335075"/>
          </a:xfrm>
        </p:grpSpPr>
        <p:sp>
          <p:nvSpPr>
            <p:cNvPr id="16" name="사각형: 모서리가 접힌 도형 15">
              <a:extLst>
                <a:ext uri="{FF2B5EF4-FFF2-40B4-BE49-F238E27FC236}">
                  <a16:creationId xmlns:a16="http://schemas.microsoft.com/office/drawing/2014/main" id="{53C5A41F-C2FC-E5AA-56A7-1FCFAFC7D2C5}"/>
                </a:ext>
              </a:extLst>
            </p:cNvPr>
            <p:cNvSpPr/>
            <p:nvPr/>
          </p:nvSpPr>
          <p:spPr>
            <a:xfrm>
              <a:off x="6528391" y="1015275"/>
              <a:ext cx="1345880" cy="335075"/>
            </a:xfrm>
            <a:prstGeom prst="foldedCorner">
              <a:avLst>
                <a:gd name="adj" fmla="val 4046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057789-1998-3340-EE99-48EEC5911986}"/>
                </a:ext>
              </a:extLst>
            </p:cNvPr>
            <p:cNvSpPr txBox="1"/>
            <p:nvPr/>
          </p:nvSpPr>
          <p:spPr>
            <a:xfrm>
              <a:off x="6549657" y="10565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비회원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622157-B7D3-4F43-71BB-57EA9DE87665}"/>
              </a:ext>
            </a:extLst>
          </p:cNvPr>
          <p:cNvSpPr/>
          <p:nvPr/>
        </p:nvSpPr>
        <p:spPr>
          <a:xfrm>
            <a:off x="3249408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당첨자 및 계약자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graphicFrame>
        <p:nvGraphicFramePr>
          <p:cNvPr id="3" name="표 40">
            <a:extLst>
              <a:ext uri="{FF2B5EF4-FFF2-40B4-BE49-F238E27FC236}">
                <a16:creationId xmlns:a16="http://schemas.microsoft.com/office/drawing/2014/main" id="{AAB49C8D-9F64-6DF9-0DE0-EFF66A38A5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2927017"/>
              </p:ext>
            </p:extLst>
          </p:nvPr>
        </p:nvGraphicFramePr>
        <p:xfrm>
          <a:off x="596898" y="2310231"/>
          <a:ext cx="6757944" cy="276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993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15127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214806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단지명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방문목적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8A4C16F-92CB-84AC-C19E-ADA310134983}"/>
              </a:ext>
            </a:extLst>
          </p:cNvPr>
          <p:cNvSpPr txBox="1"/>
          <p:nvPr/>
        </p:nvSpPr>
        <p:spPr>
          <a:xfrm>
            <a:off x="596901" y="204514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방문예약 신청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1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98586C71-2DFE-CF12-1FD8-19429D33FEE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94412" y="2335614"/>
            <a:ext cx="2035661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5" name="Text Box">
              <a:extLst>
                <a:ext uri="{FF2B5EF4-FFF2-40B4-BE49-F238E27FC236}">
                  <a16:creationId xmlns:a16="http://schemas.microsoft.com/office/drawing/2014/main" id="{1C1EEED6-B8DD-41F4-CD8A-5A5BD8F75933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선택하세요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9043724-F370-75B2-17D1-68A16BC30728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886545" y="1363700"/>
              <a:ext cx="430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729A735F-D6FA-87EB-4F1D-C7A741CCCB2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86021" y="2335614"/>
            <a:ext cx="2110705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3" name="Text Box">
              <a:extLst>
                <a:ext uri="{FF2B5EF4-FFF2-40B4-BE49-F238E27FC236}">
                  <a16:creationId xmlns:a16="http://schemas.microsoft.com/office/drawing/2014/main" id="{707B7379-9109-B3BB-8F92-860F33B7B155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분양금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A152E6-D705-FD32-3751-ED45926E0C9E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889293" y="1363700"/>
              <a:ext cx="4148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46F56632-110A-19CC-8767-7E1C6BFE5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6801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2179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내용 개체 틀 64">
            <a:extLst>
              <a:ext uri="{FF2B5EF4-FFF2-40B4-BE49-F238E27FC236}">
                <a16:creationId xmlns:a16="http://schemas.microsoft.com/office/drawing/2014/main" id="{92DAB0B0-92A1-54EB-E4C4-08201C2DE4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내용 개체 틀 65">
            <a:extLst>
              <a:ext uri="{FF2B5EF4-FFF2-40B4-BE49-F238E27FC236}">
                <a16:creationId xmlns:a16="http://schemas.microsoft.com/office/drawing/2014/main" id="{E604BFE1-5948-4507-87BA-4B0CAD3D0B7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8" name="내용 개체 틀 67">
            <a:extLst>
              <a:ext uri="{FF2B5EF4-FFF2-40B4-BE49-F238E27FC236}">
                <a16:creationId xmlns:a16="http://schemas.microsoft.com/office/drawing/2014/main" id="{5C1BAF6A-CCD0-D576-67AB-928C3AED900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방문 사전예약 신청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FA518B-9EE4-029A-5738-3E1D2CE64B8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방문예약 신청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EDE0FB6-EACB-EB77-9C71-A80018B0559F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일반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9C933B8-4D0C-6D7E-B76F-6E5B4F6E24D6}"/>
              </a:ext>
            </a:extLst>
          </p:cNvPr>
          <p:cNvGrpSpPr/>
          <p:nvPr/>
        </p:nvGrpSpPr>
        <p:grpSpPr>
          <a:xfrm>
            <a:off x="6528391" y="1015275"/>
            <a:ext cx="1345880" cy="335075"/>
            <a:chOff x="6528391" y="1015275"/>
            <a:chExt cx="1345880" cy="335075"/>
          </a:xfrm>
        </p:grpSpPr>
        <p:sp>
          <p:nvSpPr>
            <p:cNvPr id="16" name="사각형: 모서리가 접힌 도형 15">
              <a:extLst>
                <a:ext uri="{FF2B5EF4-FFF2-40B4-BE49-F238E27FC236}">
                  <a16:creationId xmlns:a16="http://schemas.microsoft.com/office/drawing/2014/main" id="{53C5A41F-C2FC-E5AA-56A7-1FCFAFC7D2C5}"/>
                </a:ext>
              </a:extLst>
            </p:cNvPr>
            <p:cNvSpPr/>
            <p:nvPr/>
          </p:nvSpPr>
          <p:spPr>
            <a:xfrm>
              <a:off x="6528391" y="1015275"/>
              <a:ext cx="1345880" cy="335075"/>
            </a:xfrm>
            <a:prstGeom prst="foldedCorner">
              <a:avLst>
                <a:gd name="adj" fmla="val 40466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057789-1998-3340-EE99-48EEC5911986}"/>
                </a:ext>
              </a:extLst>
            </p:cNvPr>
            <p:cNvSpPr txBox="1"/>
            <p:nvPr/>
          </p:nvSpPr>
          <p:spPr>
            <a:xfrm>
              <a:off x="6549657" y="1056515"/>
              <a:ext cx="56938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1000" b="1" dirty="0">
                  <a:solidFill>
                    <a:schemeClr val="bg1"/>
                  </a:solidFill>
                  <a:latin typeface="+mn-ea"/>
                </a:rPr>
                <a:t>비회원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27622157-B7D3-4F43-71BB-57EA9DE87665}"/>
              </a:ext>
            </a:extLst>
          </p:cNvPr>
          <p:cNvSpPr/>
          <p:nvPr/>
        </p:nvSpPr>
        <p:spPr>
          <a:xfrm>
            <a:off x="3249408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당첨자 및 계약자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graphicFrame>
        <p:nvGraphicFramePr>
          <p:cNvPr id="3" name="표 40">
            <a:extLst>
              <a:ext uri="{FF2B5EF4-FFF2-40B4-BE49-F238E27FC236}">
                <a16:creationId xmlns:a16="http://schemas.microsoft.com/office/drawing/2014/main" id="{AAB49C8D-9F64-6DF9-0DE0-EFF66A38A5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3550142"/>
              </p:ext>
            </p:extLst>
          </p:nvPr>
        </p:nvGraphicFramePr>
        <p:xfrm>
          <a:off x="596898" y="2175477"/>
          <a:ext cx="6757944" cy="276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993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15127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214806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단지명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방문목적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grpSp>
        <p:nvGrpSpPr>
          <p:cNvPr id="1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98586C71-2DFE-CF12-1FD8-19429D33FEE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94412" y="2200860"/>
            <a:ext cx="2035661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5" name="Text Box">
              <a:extLst>
                <a:ext uri="{FF2B5EF4-FFF2-40B4-BE49-F238E27FC236}">
                  <a16:creationId xmlns:a16="http://schemas.microsoft.com/office/drawing/2014/main" id="{1C1EEED6-B8DD-41F4-CD8A-5A5BD8F75933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선택하세요 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9043724-F370-75B2-17D1-68A16BC30728}"/>
                </a:ext>
              </a:extLst>
            </p:cNvPr>
            <p:cNvSpPr>
              <a:spLocks noChangeAspect="1"/>
            </p:cNvSpPr>
            <p:nvPr>
              <p:custDataLst>
                <p:tags r:id="rId26"/>
              </p:custDataLst>
            </p:nvPr>
          </p:nvSpPr>
          <p:spPr bwMode="auto">
            <a:xfrm flipH="1">
              <a:off x="1886545" y="1363700"/>
              <a:ext cx="430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2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729A735F-D6FA-87EB-4F1D-C7A741CCCB2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86021" y="2200860"/>
            <a:ext cx="2110705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3" name="Text Box">
              <a:extLst>
                <a:ext uri="{FF2B5EF4-FFF2-40B4-BE49-F238E27FC236}">
                  <a16:creationId xmlns:a16="http://schemas.microsoft.com/office/drawing/2014/main" id="{707B7379-9109-B3BB-8F92-860F33B7B155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분양금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A152E6-D705-FD32-3751-ED45926E0C9E}"/>
                </a:ext>
              </a:extLst>
            </p:cNvPr>
            <p:cNvSpPr>
              <a:spLocks noChangeAspect="1"/>
            </p:cNvSpPr>
            <p:nvPr>
              <p:custDataLst>
                <p:tags r:id="rId25"/>
              </p:custDataLst>
            </p:nvPr>
          </p:nvSpPr>
          <p:spPr bwMode="auto">
            <a:xfrm flipH="1">
              <a:off x="1889293" y="1363700"/>
              <a:ext cx="4148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C071BD4-486A-281F-FA6A-37138BC0CB4A}"/>
              </a:ext>
            </a:extLst>
          </p:cNvPr>
          <p:cNvSpPr txBox="1"/>
          <p:nvPr/>
        </p:nvSpPr>
        <p:spPr>
          <a:xfrm>
            <a:off x="596901" y="2577240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방문 사전 예약 신청 시 유의사항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CEFCE73-DBF0-BD04-24BA-9E7A32D5739F}"/>
              </a:ext>
            </a:extLst>
          </p:cNvPr>
          <p:cNvGrpSpPr/>
          <p:nvPr/>
        </p:nvGrpSpPr>
        <p:grpSpPr>
          <a:xfrm>
            <a:off x="596900" y="2792684"/>
            <a:ext cx="6769100" cy="615032"/>
            <a:chOff x="596900" y="2927437"/>
            <a:chExt cx="6769100" cy="955513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B7B8FE4-FE4B-84C8-87FE-1C0F7DAF3C8E}"/>
                </a:ext>
              </a:extLst>
            </p:cNvPr>
            <p:cNvSpPr/>
            <p:nvPr/>
          </p:nvSpPr>
          <p:spPr>
            <a:xfrm>
              <a:off x="596900" y="2927438"/>
              <a:ext cx="6769100" cy="95551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1" name="Vertical Scrollbar" descr="&lt;SmartSettings&gt;&lt;SmartResize enabled=&quot;True&quot; minWidth=&quot;6&quot; minHeight=&quot;37&quot; /&gt;&lt;/SmartSettings&gt;">
              <a:extLst>
                <a:ext uri="{FF2B5EF4-FFF2-40B4-BE49-F238E27FC236}">
                  <a16:creationId xmlns:a16="http://schemas.microsoft.com/office/drawing/2014/main" id="{7AD5F895-8645-985A-BB94-D4B9780BC3B0}"/>
                </a:ext>
              </a:extLst>
            </p:cNvPr>
            <p:cNvGrpSpPr/>
            <p:nvPr>
              <p:custDataLst>
                <p:tags r:id="rId18"/>
              </p:custDataLst>
            </p:nvPr>
          </p:nvGrpSpPr>
          <p:grpSpPr>
            <a:xfrm>
              <a:off x="7256890" y="2927437"/>
              <a:ext cx="109110" cy="955511"/>
              <a:chOff x="508000" y="1397003"/>
              <a:chExt cx="144016" cy="2086737"/>
            </a:xfrm>
          </p:grpSpPr>
          <p:grpSp>
            <p:nvGrpSpPr>
              <p:cNvPr id="25" name="Arrow Button Up">
                <a:extLst>
                  <a:ext uri="{FF2B5EF4-FFF2-40B4-BE49-F238E27FC236}">
                    <a16:creationId xmlns:a16="http://schemas.microsoft.com/office/drawing/2014/main" id="{DB0201F3-04C3-E3D8-3516-4C6327CAAF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1397003"/>
                <a:ext cx="144016" cy="314518"/>
                <a:chOff x="508000" y="1397003"/>
                <a:chExt cx="144016" cy="314518"/>
              </a:xfrm>
            </p:grpSpPr>
            <p:sp>
              <p:nvSpPr>
                <p:cNvPr id="33" name="Button Border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62383D68-AFDD-956F-1EF3-E8D92ED7E700}"/>
                    </a:ext>
                  </a:extLst>
                </p:cNvPr>
                <p:cNvSpPr>
                  <a:spLocks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508000" y="1397003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4" name="Arrow U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F6DB48AB-3B50-25C9-3251-BDD06353297B}"/>
                    </a:ext>
                  </a:extLst>
                </p:cNvPr>
                <p:cNvSpPr>
                  <a:spLocks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544373" y="1495298"/>
                  <a:ext cx="71275" cy="117928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26" name="Track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34032786-C052-6D60-498E-44AA5072D5C4}"/>
                  </a:ext>
                </a:extLst>
              </p:cNvPr>
              <p:cNvSpPr>
                <a:spLocks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508000" y="1708254"/>
                <a:ext cx="144016" cy="14609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27" name="Scroll Thumb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81388634-685E-CA1E-3D8D-8246FF5CF343}"/>
                  </a:ext>
                </a:extLst>
              </p:cNvPr>
              <p:cNvSpPr>
                <a:spLocks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533803" y="1748125"/>
                <a:ext cx="92413" cy="648676"/>
              </a:xfrm>
              <a:prstGeom prst="roundRect">
                <a:avLst>
                  <a:gd name="adj" fmla="val 26679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30" name="Arrow Button Down">
                <a:extLst>
                  <a:ext uri="{FF2B5EF4-FFF2-40B4-BE49-F238E27FC236}">
                    <a16:creationId xmlns:a16="http://schemas.microsoft.com/office/drawing/2014/main" id="{D7A4B808-0C73-0C8C-A554-A384C942A5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3169222"/>
                <a:ext cx="144016" cy="314518"/>
                <a:chOff x="508000" y="3169222"/>
                <a:chExt cx="144016" cy="314518"/>
              </a:xfrm>
            </p:grpSpPr>
            <p:sp>
              <p:nvSpPr>
                <p:cNvPr id="31" name="Button Border" descr="&lt;SmartSettings&gt;&lt;SmartResize anchorLeft=&quot;Absolute&quot; anchorTop=&quot;Non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33EEBC11-40BC-68A6-04D9-1399AE676865}"/>
                    </a:ext>
                  </a:extLst>
                </p:cNvPr>
                <p:cNvSpPr>
                  <a:spLocks/>
                </p:cNvSpPr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508000" y="3169222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32" name="Arrow Down" descr="&lt;SmartSettings&gt;&lt;SmartResize anchorLeft=&quot;None&quot; anchorTop=&quot;None&quot; anchorRight=&quot;Non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064DB6BD-7736-9778-EEFE-B83F541C9AEB}"/>
                    </a:ext>
                  </a:extLst>
                </p:cNvPr>
                <p:cNvSpPr>
                  <a:spLocks/>
                </p:cNvSpPr>
                <p:nvPr>
                  <p:custDataLst>
                    <p:tags r:id="rId22"/>
                  </p:custDataLst>
                </p:nvPr>
              </p:nvSpPr>
              <p:spPr bwMode="auto">
                <a:xfrm rot="10800000">
                  <a:off x="544373" y="3267519"/>
                  <a:ext cx="71275" cy="117933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B75208D-8CC5-D5CA-8992-4F2388C8375D}"/>
              </a:ext>
            </a:extLst>
          </p:cNvPr>
          <p:cNvSpPr txBox="1"/>
          <p:nvPr/>
        </p:nvSpPr>
        <p:spPr>
          <a:xfrm>
            <a:off x="596901" y="355060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방문 시</a:t>
            </a:r>
            <a:r>
              <a:rPr lang="en-US" altLang="ko-KR" sz="8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유의사항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EAEF1DC-28FB-E903-E956-E60C2F60743E}"/>
              </a:ext>
            </a:extLst>
          </p:cNvPr>
          <p:cNvGrpSpPr/>
          <p:nvPr/>
        </p:nvGrpSpPr>
        <p:grpSpPr>
          <a:xfrm>
            <a:off x="596900" y="3766051"/>
            <a:ext cx="6769100" cy="615032"/>
            <a:chOff x="596900" y="2927437"/>
            <a:chExt cx="6769100" cy="955513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317B08F7-5048-AB45-FEF6-3778821E5E5E}"/>
                </a:ext>
              </a:extLst>
            </p:cNvPr>
            <p:cNvSpPr/>
            <p:nvPr/>
          </p:nvSpPr>
          <p:spPr>
            <a:xfrm>
              <a:off x="596900" y="2927438"/>
              <a:ext cx="6769100" cy="95551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Vertical Scrollbar" descr="&lt;SmartSettings&gt;&lt;SmartResize enabled=&quot;True&quot; minWidth=&quot;6&quot; minHeight=&quot;37&quot; /&gt;&lt;/SmartSettings&gt;">
              <a:extLst>
                <a:ext uri="{FF2B5EF4-FFF2-40B4-BE49-F238E27FC236}">
                  <a16:creationId xmlns:a16="http://schemas.microsoft.com/office/drawing/2014/main" id="{9CFAD8F0-7F60-104C-23D6-6E4A7CC3B0C9}"/>
                </a:ext>
              </a:extLst>
            </p:cNvPr>
            <p:cNvGrpSpPr/>
            <p:nvPr>
              <p:custDataLst>
                <p:tags r:id="rId11"/>
              </p:custDataLst>
            </p:nvPr>
          </p:nvGrpSpPr>
          <p:grpSpPr>
            <a:xfrm>
              <a:off x="7256890" y="2927437"/>
              <a:ext cx="109110" cy="955511"/>
              <a:chOff x="508000" y="1397003"/>
              <a:chExt cx="144016" cy="2086737"/>
            </a:xfrm>
          </p:grpSpPr>
          <p:grpSp>
            <p:nvGrpSpPr>
              <p:cNvPr id="45" name="Arrow Button Up">
                <a:extLst>
                  <a:ext uri="{FF2B5EF4-FFF2-40B4-BE49-F238E27FC236}">
                    <a16:creationId xmlns:a16="http://schemas.microsoft.com/office/drawing/2014/main" id="{3249460C-42EB-C214-8B1F-8523F4974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1397003"/>
                <a:ext cx="144016" cy="314518"/>
                <a:chOff x="508000" y="1397003"/>
                <a:chExt cx="144016" cy="314518"/>
              </a:xfrm>
            </p:grpSpPr>
            <p:sp>
              <p:nvSpPr>
                <p:cNvPr id="51" name="Button Border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0681B869-5745-9EBE-5976-DFAC022CC12B}"/>
                    </a:ext>
                  </a:extLst>
                </p:cNvPr>
                <p:cNvSpPr>
                  <a:spLocks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508000" y="1397003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2" name="Arrow U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4321B230-D290-2AA3-DFDA-C2411D4C336A}"/>
                    </a:ext>
                  </a:extLst>
                </p:cNvPr>
                <p:cNvSpPr>
                  <a:spLocks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44373" y="1495298"/>
                  <a:ext cx="71275" cy="117928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6" name="Track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FB20595F-9DD3-1BFB-2024-E38A64044615}"/>
                  </a:ext>
                </a:extLst>
              </p:cNvPr>
              <p:cNvSpPr>
                <a:spLocks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508000" y="1708254"/>
                <a:ext cx="144016" cy="14609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7" name="Scroll Thumb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B116C00B-3B74-1DA2-1599-EAD563828B1C}"/>
                  </a:ext>
                </a:extLst>
              </p:cNvPr>
              <p:cNvSpPr>
                <a:spLocks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533803" y="1748125"/>
                <a:ext cx="92413" cy="648676"/>
              </a:xfrm>
              <a:prstGeom prst="roundRect">
                <a:avLst>
                  <a:gd name="adj" fmla="val 26679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48" name="Arrow Button Down">
                <a:extLst>
                  <a:ext uri="{FF2B5EF4-FFF2-40B4-BE49-F238E27FC236}">
                    <a16:creationId xmlns:a16="http://schemas.microsoft.com/office/drawing/2014/main" id="{7A4C7069-9D7B-4E58-94E1-929C1E97B4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3169222"/>
                <a:ext cx="144016" cy="314518"/>
                <a:chOff x="508000" y="3169222"/>
                <a:chExt cx="144016" cy="314518"/>
              </a:xfrm>
            </p:grpSpPr>
            <p:sp>
              <p:nvSpPr>
                <p:cNvPr id="49" name="Button Border" descr="&lt;SmartSettings&gt;&lt;SmartResize anchorLeft=&quot;Absolute&quot; anchorTop=&quot;Non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E2482177-EE54-2D99-1977-B054E0572666}"/>
                    </a:ext>
                  </a:extLst>
                </p:cNvPr>
                <p:cNvSpPr>
                  <a:spLocks/>
                </p:cNvSpPr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508000" y="3169222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0" name="Arrow Down" descr="&lt;SmartSettings&gt;&lt;SmartResize anchorLeft=&quot;None&quot; anchorTop=&quot;None&quot; anchorRight=&quot;Non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28B23A7D-11EC-9E86-7355-403BCBB5611C}"/>
                    </a:ext>
                  </a:extLst>
                </p:cNvPr>
                <p:cNvSpPr>
                  <a:spLocks/>
                </p:cNvSpPr>
                <p:nvPr>
                  <p:custDataLst>
                    <p:tags r:id="rId15"/>
                  </p:custDataLst>
                </p:nvPr>
              </p:nvSpPr>
              <p:spPr bwMode="auto">
                <a:xfrm rot="10800000">
                  <a:off x="544373" y="3267519"/>
                  <a:ext cx="71275" cy="117933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61E983AB-7FCA-B600-3732-9778417D7497}"/>
              </a:ext>
            </a:extLst>
          </p:cNvPr>
          <p:cNvSpPr txBox="1"/>
          <p:nvPr/>
        </p:nvSpPr>
        <p:spPr>
          <a:xfrm>
            <a:off x="596901" y="4523975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개인정보 수집 및 이용 동의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F3BE8B6-0655-F908-8598-C8F4A2D4BB07}"/>
              </a:ext>
            </a:extLst>
          </p:cNvPr>
          <p:cNvGrpSpPr/>
          <p:nvPr/>
        </p:nvGrpSpPr>
        <p:grpSpPr>
          <a:xfrm>
            <a:off x="596900" y="4739419"/>
            <a:ext cx="6769100" cy="615032"/>
            <a:chOff x="596900" y="2927437"/>
            <a:chExt cx="6769100" cy="955513"/>
          </a:xfrm>
        </p:grpSpPr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978384E-4BDB-5F78-D139-F57814BE3203}"/>
                </a:ext>
              </a:extLst>
            </p:cNvPr>
            <p:cNvSpPr/>
            <p:nvPr/>
          </p:nvSpPr>
          <p:spPr>
            <a:xfrm>
              <a:off x="596900" y="2927438"/>
              <a:ext cx="6769100" cy="95551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6" name="Vertical Scrollbar" descr="&lt;SmartSettings&gt;&lt;SmartResize enabled=&quot;True&quot; minWidth=&quot;6&quot; minHeight=&quot;37&quot; /&gt;&lt;/SmartSettings&gt;">
              <a:extLst>
                <a:ext uri="{FF2B5EF4-FFF2-40B4-BE49-F238E27FC236}">
                  <a16:creationId xmlns:a16="http://schemas.microsoft.com/office/drawing/2014/main" id="{CAF867C7-8453-9869-B1E9-65B065C94CEA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7256890" y="2927437"/>
              <a:ext cx="109110" cy="955511"/>
              <a:chOff x="508000" y="1397003"/>
              <a:chExt cx="144016" cy="2086737"/>
            </a:xfrm>
          </p:grpSpPr>
          <p:grpSp>
            <p:nvGrpSpPr>
              <p:cNvPr id="57" name="Arrow Button Up">
                <a:extLst>
                  <a:ext uri="{FF2B5EF4-FFF2-40B4-BE49-F238E27FC236}">
                    <a16:creationId xmlns:a16="http://schemas.microsoft.com/office/drawing/2014/main" id="{C36FE8B4-E5A7-37DE-117B-0513197602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1397003"/>
                <a:ext cx="144016" cy="314518"/>
                <a:chOff x="508000" y="1397003"/>
                <a:chExt cx="144016" cy="314518"/>
              </a:xfrm>
            </p:grpSpPr>
            <p:sp>
              <p:nvSpPr>
                <p:cNvPr id="63" name="Button Border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02028F06-ABEB-E561-EDC9-853EB84D4FC1}"/>
                    </a:ext>
                  </a:extLst>
                </p:cNvPr>
                <p:cNvSpPr>
                  <a:spLocks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08000" y="1397003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4" name="Arrow U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EE325AC4-A350-F00E-8EC0-C5D06B67F0FD}"/>
                    </a:ext>
                  </a:extLst>
                </p:cNvPr>
                <p:cNvSpPr>
                  <a:spLocks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544373" y="1495298"/>
                  <a:ext cx="71275" cy="117928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58" name="Track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F1894F7B-4E49-E306-5BA2-457FF8A29536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508000" y="1708254"/>
                <a:ext cx="144016" cy="14609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59" name="Scroll Thumb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31A2BFAE-2546-3B63-4D66-B3F39A209FA5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33803" y="1748125"/>
                <a:ext cx="92413" cy="648676"/>
              </a:xfrm>
              <a:prstGeom prst="roundRect">
                <a:avLst>
                  <a:gd name="adj" fmla="val 26679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60" name="Arrow Button Down">
                <a:extLst>
                  <a:ext uri="{FF2B5EF4-FFF2-40B4-BE49-F238E27FC236}">
                    <a16:creationId xmlns:a16="http://schemas.microsoft.com/office/drawing/2014/main" id="{96ABC1BF-A935-92A0-B8CC-A969DAAE82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3169222"/>
                <a:ext cx="144016" cy="314518"/>
                <a:chOff x="508000" y="3169222"/>
                <a:chExt cx="144016" cy="314518"/>
              </a:xfrm>
            </p:grpSpPr>
            <p:sp>
              <p:nvSpPr>
                <p:cNvPr id="61" name="Button Border" descr="&lt;SmartSettings&gt;&lt;SmartResize anchorLeft=&quot;Absolute&quot; anchorTop=&quot;Non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94C04CD4-1103-2A41-43DF-2F4985D6F154}"/>
                    </a:ext>
                  </a:extLst>
                </p:cNvPr>
                <p:cNvSpPr>
                  <a:spLocks/>
                </p:cNvSpPr>
                <p:nvPr>
                  <p:custDataLst>
                    <p:tags r:id="rId7"/>
                  </p:custDataLst>
                </p:nvPr>
              </p:nvSpPr>
              <p:spPr bwMode="auto">
                <a:xfrm>
                  <a:off x="508000" y="3169222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2" name="Arrow Down" descr="&lt;SmartSettings&gt;&lt;SmartResize anchorLeft=&quot;None&quot; anchorTop=&quot;None&quot; anchorRight=&quot;Non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34F15829-ED86-1682-97DB-BF802B5D3C6F}"/>
                    </a:ext>
                  </a:extLst>
                </p:cNvPr>
                <p:cNvSpPr>
                  <a:spLocks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 rot="10800000">
                  <a:off x="544373" y="3267519"/>
                  <a:ext cx="71275" cy="117933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</p:grp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id="{517287F9-1358-28C1-816E-AB1D5F5A8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6801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7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DD1E6E31-CDEA-614B-7A99-1ED7EC64D8E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259253" y="4565919"/>
            <a:ext cx="131556" cy="131556"/>
            <a:chOff x="554563" y="2632644"/>
            <a:chExt cx="131556" cy="131556"/>
          </a:xfrm>
        </p:grpSpPr>
        <p:sp>
          <p:nvSpPr>
            <p:cNvPr id="79" name="Box">
              <a:extLst>
                <a:ext uri="{FF2B5EF4-FFF2-40B4-BE49-F238E27FC236}">
                  <a16:creationId xmlns:a16="http://schemas.microsoft.com/office/drawing/2014/main" id="{D9F5BE1B-73C7-1C8F-58FC-297EDEA1621A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Check" hidden="1">
              <a:extLst>
                <a:ext uri="{FF2B5EF4-FFF2-40B4-BE49-F238E27FC236}">
                  <a16:creationId xmlns:a16="http://schemas.microsoft.com/office/drawing/2014/main" id="{78C8B21B-DE48-8DFC-11D1-7DD16E020A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324CCC2-6DE1-1497-4A11-0576AC4DDB69}"/>
              </a:ext>
            </a:extLst>
          </p:cNvPr>
          <p:cNvSpPr txBox="1"/>
          <p:nvPr/>
        </p:nvSpPr>
        <p:spPr>
          <a:xfrm>
            <a:off x="3123693" y="2976826"/>
            <a:ext cx="1731564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관리자에서 등록한 유의사항 표시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D427445-3FF1-BA68-AE1D-FDFDCF1F9327}"/>
              </a:ext>
            </a:extLst>
          </p:cNvPr>
          <p:cNvSpPr txBox="1"/>
          <p:nvPr/>
        </p:nvSpPr>
        <p:spPr>
          <a:xfrm>
            <a:off x="3123693" y="3953002"/>
            <a:ext cx="1731564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800">
                <a:latin typeface="+mn-ea"/>
              </a:rPr>
              <a:t>관리자에서 등록한 유의사항 표시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A004D016-CECF-CE2D-0B5C-DCEB5C52B026}"/>
              </a:ext>
            </a:extLst>
          </p:cNvPr>
          <p:cNvSpPr/>
          <p:nvPr/>
        </p:nvSpPr>
        <p:spPr>
          <a:xfrm>
            <a:off x="8009924" y="5866735"/>
            <a:ext cx="1801102" cy="640081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/>
              <a:t>확인</a:t>
            </a:r>
            <a:r>
              <a:rPr lang="en-US" altLang="ko-KR" sz="800" dirty="0"/>
              <a:t>!</a:t>
            </a:r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개인정보 수집 및 이용 동의 콘텐츠 확인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D683199-F925-ECA9-81E0-D8392A0740D2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37" name="Go Home">
              <a:extLst>
                <a:ext uri="{FF2B5EF4-FFF2-40B4-BE49-F238E27FC236}">
                  <a16:creationId xmlns:a16="http://schemas.microsoft.com/office/drawing/2014/main" id="{7D98BACD-AD1C-8263-C0F4-72DCD6AC00A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8591D0A-F569-7BEB-E5F4-C0073AE647A6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264C123-BC8F-1FE2-FBA8-70F8E93F3FB0}"/>
              </a:ext>
            </a:extLst>
          </p:cNvPr>
          <p:cNvCxnSpPr>
            <a:cxnSpLocks/>
          </p:cNvCxnSpPr>
          <p:nvPr/>
        </p:nvCxnSpPr>
        <p:spPr>
          <a:xfrm>
            <a:off x="3943927" y="951533"/>
            <a:ext cx="86956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59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" name="내용 개체 틀 49">
            <a:extLst>
              <a:ext uri="{FF2B5EF4-FFF2-40B4-BE49-F238E27FC236}">
                <a16:creationId xmlns:a16="http://schemas.microsoft.com/office/drawing/2014/main" id="{5179CA18-5D02-B83D-3F3A-E5D7EA38CEE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86950058"/>
              </p:ext>
            </p:extLst>
          </p:nvPr>
        </p:nvGraphicFramePr>
        <p:xfrm>
          <a:off x="611082" y="3502995"/>
          <a:ext cx="6769102" cy="269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52136794"/>
                    </a:ext>
                  </a:extLst>
                </a:gridCol>
                <a:gridCol w="5564255">
                  <a:extLst>
                    <a:ext uri="{9D8B030D-6E8A-4147-A177-3AD203B41FA5}">
                      <a16:colId xmlns:a16="http://schemas.microsoft.com/office/drawing/2014/main" val="1945863874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SMS </a:t>
                      </a:r>
                      <a:r>
                        <a:rPr lang="ko-KR" altLang="en-US" sz="800" dirty="0"/>
                        <a:t>문자 인증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1" dirty="0"/>
                        <a:t>본인인증 완료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18503"/>
                  </a:ext>
                </a:extLst>
              </a:tr>
            </a:tbl>
          </a:graphicData>
        </a:graphic>
      </p:graphicFrame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89EA9CF-0823-627C-8DBC-8F0BF9BBACB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91FF3B92-FA7F-C043-F0D5-A1FD1B08D0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9" name="표 17">
            <a:extLst>
              <a:ext uri="{FF2B5EF4-FFF2-40B4-BE49-F238E27FC236}">
                <a16:creationId xmlns:a16="http://schemas.microsoft.com/office/drawing/2014/main" id="{408D54FE-15FB-4547-E363-32C9D9ECF7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8345511"/>
              </p:ext>
            </p:extLst>
          </p:nvPr>
        </p:nvGraphicFramePr>
        <p:xfrm>
          <a:off x="596900" y="839895"/>
          <a:ext cx="6769102" cy="134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564255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핸드폰 번호 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134414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SMS </a:t>
                      </a:r>
                      <a:r>
                        <a:rPr lang="ko-KR" altLang="en-US" sz="800" dirty="0"/>
                        <a:t>문자 인증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290733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방문일정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34892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방문장소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47700"/>
                  </a:ext>
                </a:extLst>
              </a:tr>
            </a:tbl>
          </a:graphicData>
        </a:graphic>
      </p:graphicFrame>
      <p:grpSp>
        <p:nvGrpSpPr>
          <p:cNvPr id="1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FF71E36E-9403-DB76-AB06-D651F29B40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58484" y="1130502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2" name="Text Box">
              <a:extLst>
                <a:ext uri="{FF2B5EF4-FFF2-40B4-BE49-F238E27FC236}">
                  <a16:creationId xmlns:a16="http://schemas.microsoft.com/office/drawing/2014/main" id="{7B205115-C043-F3AF-03A4-2BA934160FD7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CBBA5BB-52FF-6178-68A1-3BBC9A308FCB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4" name="Text Box">
            <a:extLst>
              <a:ext uri="{FF2B5EF4-FFF2-40B4-BE49-F238E27FC236}">
                <a16:creationId xmlns:a16="http://schemas.microsoft.com/office/drawing/2014/main" id="{0EEB02AC-D33F-16B9-6F18-0D0F3AFA0A48}"/>
              </a:ext>
            </a:extLst>
          </p:cNvPr>
          <p:cNvSpPr/>
          <p:nvPr/>
        </p:nvSpPr>
        <p:spPr>
          <a:xfrm>
            <a:off x="2917975" y="1130502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Box">
            <a:extLst>
              <a:ext uri="{FF2B5EF4-FFF2-40B4-BE49-F238E27FC236}">
                <a16:creationId xmlns:a16="http://schemas.microsoft.com/office/drawing/2014/main" id="{82F1E732-F12F-BB0B-F13C-2D74DBCCB24F}"/>
              </a:ext>
            </a:extLst>
          </p:cNvPr>
          <p:cNvSpPr/>
          <p:nvPr/>
        </p:nvSpPr>
        <p:spPr>
          <a:xfrm>
            <a:off x="3956820" y="1130502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6224CA-A521-0D72-A0C1-4486908DC5FA}"/>
              </a:ext>
            </a:extLst>
          </p:cNvPr>
          <p:cNvSpPr txBox="1"/>
          <p:nvPr/>
        </p:nvSpPr>
        <p:spPr>
          <a:xfrm>
            <a:off x="2720121" y="1123547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D60D36-B1A8-3567-B4E5-80325A921BD6}"/>
              </a:ext>
            </a:extLst>
          </p:cNvPr>
          <p:cNvSpPr txBox="1"/>
          <p:nvPr/>
        </p:nvSpPr>
        <p:spPr>
          <a:xfrm>
            <a:off x="3769289" y="1123547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37" name="Text Box">
            <a:extLst>
              <a:ext uri="{FF2B5EF4-FFF2-40B4-BE49-F238E27FC236}">
                <a16:creationId xmlns:a16="http://schemas.microsoft.com/office/drawing/2014/main" id="{7C773C59-5C65-B0C5-13FF-061851F4FD25}"/>
              </a:ext>
            </a:extLst>
          </p:cNvPr>
          <p:cNvSpPr/>
          <p:nvPr/>
        </p:nvSpPr>
        <p:spPr>
          <a:xfrm>
            <a:off x="1858483" y="1396248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인증번호 발송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Box">
            <a:extLst>
              <a:ext uri="{FF2B5EF4-FFF2-40B4-BE49-F238E27FC236}">
                <a16:creationId xmlns:a16="http://schemas.microsoft.com/office/drawing/2014/main" id="{E1167B5C-A2E3-8D32-2E97-D87784F391C9}"/>
              </a:ext>
            </a:extLst>
          </p:cNvPr>
          <p:cNvSpPr/>
          <p:nvPr/>
        </p:nvSpPr>
        <p:spPr>
          <a:xfrm>
            <a:off x="1858484" y="860476"/>
            <a:ext cx="1260373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763EB68-46D6-CA61-A394-0D656557C6E3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827007" y="1664385"/>
            <a:ext cx="2019940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44" name="Text Box">
              <a:extLst>
                <a:ext uri="{FF2B5EF4-FFF2-40B4-BE49-F238E27FC236}">
                  <a16:creationId xmlns:a16="http://schemas.microsoft.com/office/drawing/2014/main" id="{A6C7D911-73C3-26BF-38C7-2D3A2073D73A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시간선택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5EFCE83-C048-EB30-0C98-8023D0345069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85943" y="1363700"/>
              <a:ext cx="4335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AF13AA9-A74A-C349-DFAD-F387FDB7B311}"/>
              </a:ext>
            </a:extLst>
          </p:cNvPr>
          <p:cNvSpPr/>
          <p:nvPr/>
        </p:nvSpPr>
        <p:spPr>
          <a:xfrm>
            <a:off x="3756996" y="2383173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예약신청하기</a:t>
            </a:r>
          </a:p>
        </p:txBody>
      </p:sp>
      <p:grpSp>
        <p:nvGrpSpPr>
          <p:cNvPr id="47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60533475-4606-6291-B1DD-AEB6C8EEEB0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858484" y="1939854"/>
            <a:ext cx="2988463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48" name="Text Box">
              <a:extLst>
                <a:ext uri="{FF2B5EF4-FFF2-40B4-BE49-F238E27FC236}">
                  <a16:creationId xmlns:a16="http://schemas.microsoft.com/office/drawing/2014/main" id="{659FE955-DBCA-5E4F-8579-F816C7326BB2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방문장소선택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DC1D263-D638-A361-B50A-E8CC27411EC3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911187" y="1363700"/>
              <a:ext cx="2930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DC404B7-4CDF-0940-AFEF-1274CCCB592C}"/>
              </a:ext>
            </a:extLst>
          </p:cNvPr>
          <p:cNvCxnSpPr>
            <a:cxnSpLocks/>
            <a:endCxn id="50" idx="3"/>
          </p:cNvCxnSpPr>
          <p:nvPr/>
        </p:nvCxnSpPr>
        <p:spPr>
          <a:xfrm flipH="1">
            <a:off x="7380184" y="1514552"/>
            <a:ext cx="60143" cy="2123171"/>
          </a:xfrm>
          <a:prstGeom prst="bentConnector3">
            <a:avLst>
              <a:gd name="adj1" fmla="val -38009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EE2CAD5B-48BD-B9B8-F40B-CBEDEB92E49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858482" y="1664385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59" name="Text Box">
              <a:extLst>
                <a:ext uri="{FF2B5EF4-FFF2-40B4-BE49-F238E27FC236}">
                  <a16:creationId xmlns:a16="http://schemas.microsoft.com/office/drawing/2014/main" id="{3F987046-6F09-C5DC-B9C7-1EFBDCD328F9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날짜선택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0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D862B5A-EBF3-2456-3412-2BE016AE673D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002F6FEE-DCE1-1968-A8DD-1944B1EEF583}"/>
              </a:ext>
            </a:extLst>
          </p:cNvPr>
          <p:cNvSpPr/>
          <p:nvPr/>
        </p:nvSpPr>
        <p:spPr>
          <a:xfrm>
            <a:off x="500513" y="1329365"/>
            <a:ext cx="6939814" cy="3703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585A5312-5D80-F762-C10C-C089F65AC2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484121"/>
              </p:ext>
            </p:extLst>
          </p:nvPr>
        </p:nvGraphicFramePr>
        <p:xfrm>
          <a:off x="7931425" y="705659"/>
          <a:ext cx="1943281" cy="7425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신청 후 방문예약 문자 발송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1915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558725" cy="215444"/>
            <a:chOff x="1198313" y="721776"/>
            <a:chExt cx="7558725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4366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마이 아테라 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4316450" y="951533"/>
            <a:ext cx="86956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방문 사전예약 신청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34CB73-D799-09C9-E26E-742C7209205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신청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E742C-EBE3-5340-180A-387B079A57A2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일반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방문예약 확인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AA8322-B9E4-B385-DD5C-DF0348501CA9}"/>
              </a:ext>
            </a:extLst>
          </p:cNvPr>
          <p:cNvSpPr/>
          <p:nvPr/>
        </p:nvSpPr>
        <p:spPr>
          <a:xfrm>
            <a:off x="3249408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당첨자 및 계약자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graphicFrame>
        <p:nvGraphicFramePr>
          <p:cNvPr id="19" name="표 17">
            <a:extLst>
              <a:ext uri="{FF2B5EF4-FFF2-40B4-BE49-F238E27FC236}">
                <a16:creationId xmlns:a16="http://schemas.microsoft.com/office/drawing/2014/main" id="{D4455FF3-7A52-BB5A-0F10-85068263FB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6428773"/>
              </p:ext>
            </p:extLst>
          </p:nvPr>
        </p:nvGraphicFramePr>
        <p:xfrm>
          <a:off x="596900" y="2332565"/>
          <a:ext cx="6769102" cy="808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564255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핸드폰 번호 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134414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SMS </a:t>
                      </a:r>
                      <a:r>
                        <a:rPr lang="ko-KR" altLang="en-US" sz="800" dirty="0"/>
                        <a:t>문자 인증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290733"/>
                  </a:ext>
                </a:extLst>
              </a:tr>
            </a:tbl>
          </a:graphicData>
        </a:graphic>
      </p:graphicFrame>
      <p:grpSp>
        <p:nvGrpSpPr>
          <p:cNvPr id="2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89C30586-9456-928D-C7E5-2204D3E9699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58484" y="2632043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1" name="Text Box">
              <a:extLst>
                <a:ext uri="{FF2B5EF4-FFF2-40B4-BE49-F238E27FC236}">
                  <a16:creationId xmlns:a16="http://schemas.microsoft.com/office/drawing/2014/main" id="{4455DB76-F75D-C32E-F66B-06FED955F58C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4F767F1-181C-144F-E102-026A9374052D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 Box">
            <a:extLst>
              <a:ext uri="{FF2B5EF4-FFF2-40B4-BE49-F238E27FC236}">
                <a16:creationId xmlns:a16="http://schemas.microsoft.com/office/drawing/2014/main" id="{39B180BF-522C-7999-A0B7-502ACDD69243}"/>
              </a:ext>
            </a:extLst>
          </p:cNvPr>
          <p:cNvSpPr/>
          <p:nvPr/>
        </p:nvSpPr>
        <p:spPr>
          <a:xfrm>
            <a:off x="2917975" y="2632043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Box">
            <a:extLst>
              <a:ext uri="{FF2B5EF4-FFF2-40B4-BE49-F238E27FC236}">
                <a16:creationId xmlns:a16="http://schemas.microsoft.com/office/drawing/2014/main" id="{AAB9AA38-8AB3-963D-95D1-8BD25BDFD5AA}"/>
              </a:ext>
            </a:extLst>
          </p:cNvPr>
          <p:cNvSpPr/>
          <p:nvPr/>
        </p:nvSpPr>
        <p:spPr>
          <a:xfrm>
            <a:off x="3956820" y="2632043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875B82-6A10-9AA7-A1A0-724296D013B3}"/>
              </a:ext>
            </a:extLst>
          </p:cNvPr>
          <p:cNvSpPr txBox="1"/>
          <p:nvPr/>
        </p:nvSpPr>
        <p:spPr>
          <a:xfrm>
            <a:off x="2720121" y="262508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5E4C42-CB59-D7F5-C025-0D64ED44E9AA}"/>
              </a:ext>
            </a:extLst>
          </p:cNvPr>
          <p:cNvSpPr txBox="1"/>
          <p:nvPr/>
        </p:nvSpPr>
        <p:spPr>
          <a:xfrm>
            <a:off x="3769289" y="262508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27" name="Text Box">
            <a:extLst>
              <a:ext uri="{FF2B5EF4-FFF2-40B4-BE49-F238E27FC236}">
                <a16:creationId xmlns:a16="http://schemas.microsoft.com/office/drawing/2014/main" id="{13C7DDE0-7ECD-F3D7-C965-E0B9A182FA1B}"/>
              </a:ext>
            </a:extLst>
          </p:cNvPr>
          <p:cNvSpPr/>
          <p:nvPr/>
        </p:nvSpPr>
        <p:spPr>
          <a:xfrm>
            <a:off x="1858483" y="2897789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인증번호 발송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Box">
            <a:extLst>
              <a:ext uri="{FF2B5EF4-FFF2-40B4-BE49-F238E27FC236}">
                <a16:creationId xmlns:a16="http://schemas.microsoft.com/office/drawing/2014/main" id="{70ABC201-F4FA-DB01-A751-55491D9BA991}"/>
              </a:ext>
            </a:extLst>
          </p:cNvPr>
          <p:cNvSpPr/>
          <p:nvPr/>
        </p:nvSpPr>
        <p:spPr>
          <a:xfrm>
            <a:off x="1858484" y="2362017"/>
            <a:ext cx="1260373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904B41D-9178-6FC5-D1B6-536281EA1AE0}"/>
              </a:ext>
            </a:extLst>
          </p:cNvPr>
          <p:cNvSpPr/>
          <p:nvPr/>
        </p:nvSpPr>
        <p:spPr>
          <a:xfrm>
            <a:off x="3526446" y="3318506"/>
            <a:ext cx="125776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방문예약확인하기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54BDCC-2335-FB02-D7ED-C2F74A230571}"/>
              </a:ext>
            </a:extLst>
          </p:cNvPr>
          <p:cNvSpPr txBox="1"/>
          <p:nvPr/>
        </p:nvSpPr>
        <p:spPr>
          <a:xfrm>
            <a:off x="596900" y="2117121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고객님의 이름 및 휴대폰번호 입력 후 진행해주세요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 err="1">
              <a:latin typeface="+mn-ea"/>
            </a:endParaRPr>
          </a:p>
        </p:txBody>
      </p:sp>
      <p:graphicFrame>
        <p:nvGraphicFramePr>
          <p:cNvPr id="41" name="내용 개체 틀 49">
            <a:extLst>
              <a:ext uri="{FF2B5EF4-FFF2-40B4-BE49-F238E27FC236}">
                <a16:creationId xmlns:a16="http://schemas.microsoft.com/office/drawing/2014/main" id="{64B0C362-3B00-2D4F-0270-628C9AE9EA7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116718"/>
              </p:ext>
            </p:extLst>
          </p:nvPr>
        </p:nvGraphicFramePr>
        <p:xfrm>
          <a:off x="611082" y="4997383"/>
          <a:ext cx="6769102" cy="2694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52136794"/>
                    </a:ext>
                  </a:extLst>
                </a:gridCol>
                <a:gridCol w="5564255">
                  <a:extLst>
                    <a:ext uri="{9D8B030D-6E8A-4147-A177-3AD203B41FA5}">
                      <a16:colId xmlns:a16="http://schemas.microsoft.com/office/drawing/2014/main" val="1945863874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SMS </a:t>
                      </a:r>
                      <a:r>
                        <a:rPr lang="ko-KR" altLang="en-US" sz="800" dirty="0"/>
                        <a:t>문자 인증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/>
                        <a:t>본인인증 완료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218503"/>
                  </a:ext>
                </a:extLst>
              </a:tr>
            </a:tbl>
          </a:graphicData>
        </a:graphic>
      </p:graphicFrame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D7BA6C-C1D5-6D31-7457-B59EE580D175}"/>
              </a:ext>
            </a:extLst>
          </p:cNvPr>
          <p:cNvSpPr/>
          <p:nvPr/>
        </p:nvSpPr>
        <p:spPr>
          <a:xfrm>
            <a:off x="500513" y="2823753"/>
            <a:ext cx="6939814" cy="37037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B9988D60-4F66-2C92-9317-56749B56B2C2}"/>
              </a:ext>
            </a:extLst>
          </p:cNvPr>
          <p:cNvCxnSpPr>
            <a:cxnSpLocks/>
            <a:stCxn id="45" idx="3"/>
            <a:endCxn id="41" idx="3"/>
          </p:cNvCxnSpPr>
          <p:nvPr/>
        </p:nvCxnSpPr>
        <p:spPr>
          <a:xfrm flipH="1">
            <a:off x="7380184" y="3008940"/>
            <a:ext cx="60143" cy="2123171"/>
          </a:xfrm>
          <a:prstGeom prst="bentConnector3">
            <a:avLst>
              <a:gd name="adj1" fmla="val -38009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965ACC68-EE30-18CD-348A-E2B5161777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6801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72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6CB195DE-587B-9929-2E6E-9AB04CAF412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1FA15A-B0A4-369C-C65C-81E800AE98D2}"/>
              </a:ext>
            </a:extLst>
          </p:cNvPr>
          <p:cNvSpPr txBox="1"/>
          <p:nvPr/>
        </p:nvSpPr>
        <p:spPr>
          <a:xfrm>
            <a:off x="596900" y="72673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분양단지</a:t>
            </a:r>
          </a:p>
        </p:txBody>
      </p:sp>
      <p:pic>
        <p:nvPicPr>
          <p:cNvPr id="8" name="Picture 8" descr="춘천 금호어울림 더퍼스트">
            <a:extLst>
              <a:ext uri="{FF2B5EF4-FFF2-40B4-BE49-F238E27FC236}">
                <a16:creationId xmlns:a16="http://schemas.microsoft.com/office/drawing/2014/main" id="{9AC585D5-B75C-235D-81A4-F1D5F3245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629" y="1160463"/>
            <a:ext cx="2093371" cy="1368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문수로 금호어울림 더 퍼스트">
            <a:extLst>
              <a:ext uri="{FF2B5EF4-FFF2-40B4-BE49-F238E27FC236}">
                <a16:creationId xmlns:a16="http://schemas.microsoft.com/office/drawing/2014/main" id="{A96A84A3-20C6-A2CA-877C-9F2AA9E42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81" y="1145979"/>
            <a:ext cx="2095919" cy="137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FEF4C1-241F-37A2-AC7D-CB71E20578F5}"/>
              </a:ext>
            </a:extLst>
          </p:cNvPr>
          <p:cNvSpPr txBox="1"/>
          <p:nvPr/>
        </p:nvSpPr>
        <p:spPr>
          <a:xfrm>
            <a:off x="675401" y="3160908"/>
            <a:ext cx="1887807" cy="1099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경기도 고양시 일산동구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</a:t>
            </a:r>
            <a:r>
              <a:rPr lang="ko-KR" altLang="en-US" sz="800" dirty="0">
                <a:latin typeface="+mn-ea"/>
              </a:rPr>
              <a:t> </a:t>
            </a:r>
            <a:r>
              <a:rPr lang="ko-KR" altLang="en-US" sz="800" dirty="0" err="1">
                <a:latin typeface="+mn-ea"/>
              </a:rPr>
              <a:t>장항동</a:t>
            </a:r>
            <a:r>
              <a:rPr lang="ko-KR" altLang="en-US" sz="800" dirty="0">
                <a:latin typeface="+mn-ea"/>
              </a:rPr>
              <a:t> </a:t>
            </a:r>
            <a:r>
              <a:rPr lang="ko-KR" altLang="en-US" sz="800" dirty="0" err="1">
                <a:latin typeface="+mn-ea"/>
              </a:rPr>
              <a:t>고양장항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</a:t>
            </a:r>
            <a:r>
              <a:rPr lang="ko-KR" altLang="en-US" sz="800" dirty="0">
                <a:latin typeface="+mn-ea"/>
              </a:rPr>
              <a:t> 공공주택지구 </a:t>
            </a:r>
            <a:r>
              <a:rPr lang="en-US" altLang="ko-KR" sz="800" dirty="0">
                <a:latin typeface="+mn-ea"/>
              </a:rPr>
              <a:t>B-3</a:t>
            </a:r>
            <a:r>
              <a:rPr lang="ko-KR" altLang="en-US" sz="800" dirty="0">
                <a:latin typeface="+mn-ea"/>
              </a:rPr>
              <a:t>블록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760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2024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b="0" i="0" dirty="0">
                <a:effectLst/>
                <a:latin typeface="+mn-ea"/>
              </a:rPr>
              <a:t>6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r>
              <a:rPr lang="en-US" altLang="ko-KR" sz="800" b="0" i="0" dirty="0">
                <a:effectLst/>
                <a:latin typeface="+mn-ea"/>
              </a:rPr>
              <a:t>(</a:t>
            </a:r>
            <a:r>
              <a:rPr lang="ko-KR" altLang="en-US" sz="800" b="0" i="0" dirty="0">
                <a:effectLst/>
                <a:latin typeface="+mn-ea"/>
              </a:rPr>
              <a:t>예정</a:t>
            </a:r>
            <a:r>
              <a:rPr lang="en-US" altLang="ko-KR" sz="800" b="0" i="0" dirty="0">
                <a:effectLst/>
                <a:latin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CD2D6-04FA-2A55-0471-1509B71E5334}"/>
              </a:ext>
            </a:extLst>
          </p:cNvPr>
          <p:cNvSpPr txBox="1"/>
          <p:nvPr/>
        </p:nvSpPr>
        <p:spPr>
          <a:xfrm>
            <a:off x="606101" y="2567353"/>
            <a:ext cx="1940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고양 장항 아테라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66CA0A-7891-A88B-7A08-69254B147E36}"/>
              </a:ext>
            </a:extLst>
          </p:cNvPr>
          <p:cNvSpPr txBox="1"/>
          <p:nvPr/>
        </p:nvSpPr>
        <p:spPr>
          <a:xfrm>
            <a:off x="2947317" y="2562208"/>
            <a:ext cx="2007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청주 테크노폴리스 아테라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FA96DB-25EB-D876-95C0-E127C03A85C1}"/>
              </a:ext>
            </a:extLst>
          </p:cNvPr>
          <p:cNvSpPr txBox="1"/>
          <p:nvPr/>
        </p:nvSpPr>
        <p:spPr>
          <a:xfrm>
            <a:off x="2949619" y="3158240"/>
            <a:ext cx="1933352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충북 청주시 </a:t>
            </a:r>
            <a:r>
              <a:rPr lang="ko-KR" altLang="en-US" sz="800" dirty="0" err="1">
                <a:latin typeface="+mn-ea"/>
              </a:rPr>
              <a:t>송절동</a:t>
            </a:r>
            <a:r>
              <a:rPr lang="ko-KR" altLang="en-US" sz="800" dirty="0">
                <a:latin typeface="+mn-ea"/>
              </a:rPr>
              <a:t> 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 32-3</a:t>
            </a:r>
            <a:r>
              <a:rPr lang="ko-KR" altLang="en-US" sz="800" dirty="0">
                <a:latin typeface="+mn-ea"/>
              </a:rPr>
              <a:t>번지 일원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1,450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2024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dirty="0">
                <a:latin typeface="+mn-ea"/>
              </a:rPr>
              <a:t>6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r>
              <a:rPr lang="en-US" altLang="ko-KR" sz="800" b="0" i="0" dirty="0">
                <a:effectLst/>
                <a:latin typeface="+mn-ea"/>
              </a:rPr>
              <a:t>(</a:t>
            </a:r>
            <a:r>
              <a:rPr lang="ko-KR" altLang="en-US" sz="800" b="0" i="0" dirty="0">
                <a:effectLst/>
                <a:latin typeface="+mn-ea"/>
              </a:rPr>
              <a:t>예정</a:t>
            </a:r>
            <a:r>
              <a:rPr lang="en-US" altLang="ko-KR" sz="800" b="0" i="0" dirty="0">
                <a:effectLst/>
                <a:latin typeface="+mn-ea"/>
              </a:rPr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F99C8A-CFAC-7B84-47D0-0AB17C607EF9}"/>
              </a:ext>
            </a:extLst>
          </p:cNvPr>
          <p:cNvSpPr txBox="1"/>
          <p:nvPr/>
        </p:nvSpPr>
        <p:spPr>
          <a:xfrm>
            <a:off x="5271296" y="2556797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춘천 만천 아테라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340FB4-42EB-3F3E-CAE4-53BD1A5AA51E}"/>
              </a:ext>
            </a:extLst>
          </p:cNvPr>
          <p:cNvSpPr txBox="1"/>
          <p:nvPr/>
        </p:nvSpPr>
        <p:spPr>
          <a:xfrm>
            <a:off x="5271296" y="3152829"/>
            <a:ext cx="1940866" cy="807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강원도 춘천시 동면 </a:t>
            </a:r>
            <a:r>
              <a:rPr lang="ko-KR" altLang="en-US" sz="800" dirty="0" err="1">
                <a:latin typeface="+mn-ea"/>
              </a:rPr>
              <a:t>만천리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            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770-6</a:t>
            </a:r>
            <a:r>
              <a:rPr lang="ko-KR" altLang="en-US" sz="800" dirty="0">
                <a:latin typeface="+mn-ea"/>
              </a:rPr>
              <a:t>번지 일원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세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299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b="0" i="0" dirty="0">
              <a:effectLst/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2024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dirty="0">
                <a:latin typeface="+mn-ea"/>
              </a:rPr>
              <a:t>6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r>
              <a:rPr lang="en-US" altLang="ko-KR" sz="800" b="0" i="0" dirty="0">
                <a:effectLst/>
                <a:latin typeface="+mn-ea"/>
              </a:rPr>
              <a:t>(</a:t>
            </a:r>
            <a:r>
              <a:rPr lang="ko-KR" altLang="en-US" sz="800" b="0" i="0" dirty="0">
                <a:effectLst/>
                <a:latin typeface="+mn-ea"/>
              </a:rPr>
              <a:t>예정</a:t>
            </a:r>
            <a:r>
              <a:rPr lang="en-US" altLang="ko-KR" sz="800" b="0" i="0" dirty="0">
                <a:effectLst/>
                <a:latin typeface="+mn-ea"/>
              </a:rPr>
              <a:t>)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A7A492D-1FC7-C010-753C-118C7433F302}"/>
              </a:ext>
            </a:extLst>
          </p:cNvPr>
          <p:cNvSpPr/>
          <p:nvPr/>
        </p:nvSpPr>
        <p:spPr>
          <a:xfrm>
            <a:off x="610517" y="4364338"/>
            <a:ext cx="103161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자세히 보기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C8BA560F-1851-FCA9-84DA-2DDAE352C2B2}"/>
              </a:ext>
            </a:extLst>
          </p:cNvPr>
          <p:cNvSpPr/>
          <p:nvPr/>
        </p:nvSpPr>
        <p:spPr>
          <a:xfrm>
            <a:off x="1680928" y="4364338"/>
            <a:ext cx="103161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773B4D6-2612-3389-D176-216F4A75FC40}"/>
              </a:ext>
            </a:extLst>
          </p:cNvPr>
          <p:cNvSpPr/>
          <p:nvPr/>
        </p:nvSpPr>
        <p:spPr>
          <a:xfrm>
            <a:off x="2944278" y="4364338"/>
            <a:ext cx="102680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자세히 보기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B0A760C-3B22-0F22-ED74-CA4AE6124E48}"/>
              </a:ext>
            </a:extLst>
          </p:cNvPr>
          <p:cNvSpPr/>
          <p:nvPr/>
        </p:nvSpPr>
        <p:spPr>
          <a:xfrm>
            <a:off x="4009997" y="4364338"/>
            <a:ext cx="102680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A8AB97D-6629-01A0-EF3A-BD58D4B0CF21}"/>
              </a:ext>
            </a:extLst>
          </p:cNvPr>
          <p:cNvSpPr/>
          <p:nvPr/>
        </p:nvSpPr>
        <p:spPr>
          <a:xfrm>
            <a:off x="5276807" y="4358927"/>
            <a:ext cx="1026809" cy="303857"/>
          </a:xfrm>
          <a:prstGeom prst="roundRect">
            <a:avLst>
              <a:gd name="adj" fmla="val 0"/>
            </a:avLst>
          </a:prstGeom>
          <a:solidFill>
            <a:srgbClr val="C2DDF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자세히 보기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16EF514-35E8-761E-9297-D667E91C9E1F}"/>
              </a:ext>
            </a:extLst>
          </p:cNvPr>
          <p:cNvSpPr/>
          <p:nvPr/>
        </p:nvSpPr>
        <p:spPr>
          <a:xfrm>
            <a:off x="6327543" y="4358927"/>
            <a:ext cx="1026809" cy="303857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AFEB65E-DE46-ACB2-D1A7-B563815752CE}"/>
              </a:ext>
            </a:extLst>
          </p:cNvPr>
          <p:cNvSpPr/>
          <p:nvPr/>
        </p:nvSpPr>
        <p:spPr>
          <a:xfrm>
            <a:off x="4442037" y="2251591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3DF2E8-382A-325B-1FED-3835BC63B8F9}"/>
              </a:ext>
            </a:extLst>
          </p:cNvPr>
          <p:cNvSpPr/>
          <p:nvPr/>
        </p:nvSpPr>
        <p:spPr>
          <a:xfrm>
            <a:off x="6796022" y="2251591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CC3DD-BA3E-7306-39B5-2E8578E3273A}"/>
              </a:ext>
            </a:extLst>
          </p:cNvPr>
          <p:cNvSpPr txBox="1"/>
          <p:nvPr/>
        </p:nvSpPr>
        <p:spPr>
          <a:xfrm>
            <a:off x="602962" y="2830596"/>
            <a:ext cx="1937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000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BD5CD7-3CAD-3BA5-5AF9-123AD9099EDE}"/>
              </a:ext>
            </a:extLst>
          </p:cNvPr>
          <p:cNvSpPr txBox="1"/>
          <p:nvPr/>
        </p:nvSpPr>
        <p:spPr>
          <a:xfrm>
            <a:off x="2950331" y="2830596"/>
            <a:ext cx="1937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rgbClr val="666666"/>
                </a:solidFill>
                <a:effectLst/>
                <a:latin typeface="+mn-ea"/>
              </a:rPr>
              <a:t>043-953-4935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EACF7F-596E-333F-F270-5757D87A5223}"/>
              </a:ext>
            </a:extLst>
          </p:cNvPr>
          <p:cNvSpPr txBox="1"/>
          <p:nvPr/>
        </p:nvSpPr>
        <p:spPr>
          <a:xfrm>
            <a:off x="5269122" y="2825185"/>
            <a:ext cx="1937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i="0" dirty="0">
                <a:solidFill>
                  <a:srgbClr val="666666"/>
                </a:solidFill>
                <a:effectLst/>
                <a:latin typeface="+mn-ea"/>
              </a:rPr>
              <a:t>033-261-0543</a:t>
            </a:r>
            <a:endParaRPr lang="ko-KR" altLang="en-US" sz="1000" b="1" dirty="0">
              <a:latin typeface="+mn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1FBBF6-9263-AD62-4DED-F5332B710341}"/>
              </a:ext>
            </a:extLst>
          </p:cNvPr>
          <p:cNvSpPr/>
          <p:nvPr/>
        </p:nvSpPr>
        <p:spPr>
          <a:xfrm>
            <a:off x="610468" y="1160463"/>
            <a:ext cx="2093371" cy="350232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DD074B-0FC0-A81E-C912-17D59F77F4CF}"/>
              </a:ext>
            </a:extLst>
          </p:cNvPr>
          <p:cNvSpPr/>
          <p:nvPr/>
        </p:nvSpPr>
        <p:spPr>
          <a:xfrm>
            <a:off x="2947317" y="1160463"/>
            <a:ext cx="2083061" cy="350232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633502-76BB-7A97-8DAF-7C7BB4028FCC}"/>
              </a:ext>
            </a:extLst>
          </p:cNvPr>
          <p:cNvSpPr/>
          <p:nvPr/>
        </p:nvSpPr>
        <p:spPr>
          <a:xfrm>
            <a:off x="5276509" y="1155052"/>
            <a:ext cx="2083061" cy="3502321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0" name="Picture 12" descr="도봉 금호어울림 리버파크">
            <a:extLst>
              <a:ext uri="{FF2B5EF4-FFF2-40B4-BE49-F238E27FC236}">
                <a16:creationId xmlns:a16="http://schemas.microsoft.com/office/drawing/2014/main" id="{CDABCAB8-A392-CEC2-52EB-6E5988079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71" y="1153596"/>
            <a:ext cx="2099377" cy="137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A2923DF5-71C1-7CE4-26DF-A1AF79FB9500}"/>
              </a:ext>
            </a:extLst>
          </p:cNvPr>
          <p:cNvSpPr/>
          <p:nvPr/>
        </p:nvSpPr>
        <p:spPr>
          <a:xfrm>
            <a:off x="2139283" y="2251591"/>
            <a:ext cx="528091" cy="218975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6B1C24-F34C-5762-89BE-8BECCA139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593254"/>
              </p:ext>
            </p:extLst>
          </p:nvPr>
        </p:nvGraphicFramePr>
        <p:xfrm>
          <a:off x="7807144" y="705659"/>
          <a:ext cx="1943281" cy="46811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0"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108186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공통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 페이지에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행 표시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개 게시물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섬네일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이미지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관리자에서 등록된 이미지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기존에 등록된 이미지 크기를 분석하여 디자인 시 등록된 이미지가 최대한 잘 표시되도록 디자인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이미지는 비율에 맞게 자동 조절되어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비율이 다를 경우 가로 사이즈를 기준으로 조절되며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세로 가운데 정렬로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클릭 시 상세화면으로 이동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 상태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분양중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아이콘 표시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각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메뉴별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분양상태값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확인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분양단지명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상담안내 전화번호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분양시기 정보 노출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분양단지명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분양시기 전체 노출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관리자 입력 내용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디자인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퍼블리싱 작업 시 가변적인 행 수 감안하여 진행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82472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버튼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자세히 보기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상세 화면으로 이동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홈페이지 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: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 홈페이지로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새창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이동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홈페이지 주소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미입력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시 버튼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미노출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또는 비활성화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6387611"/>
                  </a:ext>
                </a:extLst>
              </a:tr>
            </a:tbl>
          </a:graphicData>
        </a:graphic>
      </p:graphicFrame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AF49FB6-87DC-75D3-8A19-7F21E4E1C755}"/>
              </a:ext>
            </a:extLst>
          </p:cNvPr>
          <p:cNvSpPr/>
          <p:nvPr/>
        </p:nvSpPr>
        <p:spPr>
          <a:xfrm>
            <a:off x="675349" y="1224681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82AD5E5-111A-171E-31DA-E9A85F95E8B6}"/>
              </a:ext>
            </a:extLst>
          </p:cNvPr>
          <p:cNvSpPr/>
          <p:nvPr/>
        </p:nvSpPr>
        <p:spPr>
          <a:xfrm>
            <a:off x="2029066" y="2142147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1A97AC0-228C-B841-715D-BCBD98FE1EFA}"/>
              </a:ext>
            </a:extLst>
          </p:cNvPr>
          <p:cNvSpPr/>
          <p:nvPr/>
        </p:nvSpPr>
        <p:spPr>
          <a:xfrm>
            <a:off x="396713" y="2609481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3076A9C-B6BB-7545-A665-F7F01341867A}"/>
              </a:ext>
            </a:extLst>
          </p:cNvPr>
          <p:cNvSpPr/>
          <p:nvPr/>
        </p:nvSpPr>
        <p:spPr>
          <a:xfrm>
            <a:off x="396713" y="4358927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876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558725" cy="215444"/>
            <a:chOff x="1198313" y="721776"/>
            <a:chExt cx="7558725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4366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마이 아테라 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4316450" y="951533"/>
            <a:ext cx="86956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방문 사전예약 신청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34CB73-D799-09C9-E26E-742C7209205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신청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E742C-EBE3-5340-180A-387B079A57A2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일반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방문예약 확인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AA8322-B9E4-B385-DD5C-DF0348501CA9}"/>
              </a:ext>
            </a:extLst>
          </p:cNvPr>
          <p:cNvSpPr/>
          <p:nvPr/>
        </p:nvSpPr>
        <p:spPr>
          <a:xfrm>
            <a:off x="3249408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당첨자 및 계약자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graphicFrame>
        <p:nvGraphicFramePr>
          <p:cNvPr id="19" name="표 17">
            <a:extLst>
              <a:ext uri="{FF2B5EF4-FFF2-40B4-BE49-F238E27FC236}">
                <a16:creationId xmlns:a16="http://schemas.microsoft.com/office/drawing/2014/main" id="{D4455FF3-7A52-BB5A-0F10-85068263FBA8}"/>
              </a:ext>
            </a:extLst>
          </p:cNvPr>
          <p:cNvGraphicFramePr>
            <a:graphicFrameLocks/>
          </p:cNvGraphicFramePr>
          <p:nvPr/>
        </p:nvGraphicFramePr>
        <p:xfrm>
          <a:off x="596900" y="2341436"/>
          <a:ext cx="6769102" cy="8083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564255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핸드폰 번호 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134414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SMS </a:t>
                      </a:r>
                      <a:r>
                        <a:rPr lang="ko-KR" altLang="en-US" sz="800" dirty="0"/>
                        <a:t>문자 인증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290733"/>
                  </a:ext>
                </a:extLst>
              </a:tr>
            </a:tbl>
          </a:graphicData>
        </a:graphic>
      </p:graphicFrame>
      <p:grpSp>
        <p:nvGrpSpPr>
          <p:cNvPr id="2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89C30586-9456-928D-C7E5-2204D3E9699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58484" y="2632043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1" name="Text Box">
              <a:extLst>
                <a:ext uri="{FF2B5EF4-FFF2-40B4-BE49-F238E27FC236}">
                  <a16:creationId xmlns:a16="http://schemas.microsoft.com/office/drawing/2014/main" id="{4455DB76-F75D-C32E-F66B-06FED955F58C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4F767F1-181C-144F-E102-026A9374052D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3" name="Text Box">
            <a:extLst>
              <a:ext uri="{FF2B5EF4-FFF2-40B4-BE49-F238E27FC236}">
                <a16:creationId xmlns:a16="http://schemas.microsoft.com/office/drawing/2014/main" id="{39B180BF-522C-7999-A0B7-502ACDD69243}"/>
              </a:ext>
            </a:extLst>
          </p:cNvPr>
          <p:cNvSpPr/>
          <p:nvPr/>
        </p:nvSpPr>
        <p:spPr>
          <a:xfrm>
            <a:off x="2917975" y="2632043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Box">
            <a:extLst>
              <a:ext uri="{FF2B5EF4-FFF2-40B4-BE49-F238E27FC236}">
                <a16:creationId xmlns:a16="http://schemas.microsoft.com/office/drawing/2014/main" id="{AAB9AA38-8AB3-963D-95D1-8BD25BDFD5AA}"/>
              </a:ext>
            </a:extLst>
          </p:cNvPr>
          <p:cNvSpPr/>
          <p:nvPr/>
        </p:nvSpPr>
        <p:spPr>
          <a:xfrm>
            <a:off x="3956820" y="2632043"/>
            <a:ext cx="890127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875B82-6A10-9AA7-A1A0-724296D013B3}"/>
              </a:ext>
            </a:extLst>
          </p:cNvPr>
          <p:cNvSpPr txBox="1"/>
          <p:nvPr/>
        </p:nvSpPr>
        <p:spPr>
          <a:xfrm>
            <a:off x="2720121" y="262508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5E4C42-CB59-D7F5-C025-0D64ED44E9AA}"/>
              </a:ext>
            </a:extLst>
          </p:cNvPr>
          <p:cNvSpPr txBox="1"/>
          <p:nvPr/>
        </p:nvSpPr>
        <p:spPr>
          <a:xfrm>
            <a:off x="3769289" y="2625088"/>
            <a:ext cx="2263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-</a:t>
            </a:r>
            <a:endParaRPr lang="ko-KR" altLang="en-US" sz="800" dirty="0">
              <a:latin typeface="+mn-ea"/>
            </a:endParaRPr>
          </a:p>
        </p:txBody>
      </p:sp>
      <p:sp>
        <p:nvSpPr>
          <p:cNvPr id="27" name="Text Box">
            <a:extLst>
              <a:ext uri="{FF2B5EF4-FFF2-40B4-BE49-F238E27FC236}">
                <a16:creationId xmlns:a16="http://schemas.microsoft.com/office/drawing/2014/main" id="{13C7DDE0-7ECD-F3D7-C965-E0B9A182FA1B}"/>
              </a:ext>
            </a:extLst>
          </p:cNvPr>
          <p:cNvSpPr/>
          <p:nvPr/>
        </p:nvSpPr>
        <p:spPr>
          <a:xfrm>
            <a:off x="1858483" y="2897789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인증번호 발송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Box">
            <a:extLst>
              <a:ext uri="{FF2B5EF4-FFF2-40B4-BE49-F238E27FC236}">
                <a16:creationId xmlns:a16="http://schemas.microsoft.com/office/drawing/2014/main" id="{70ABC201-F4FA-DB01-A751-55491D9BA991}"/>
              </a:ext>
            </a:extLst>
          </p:cNvPr>
          <p:cNvSpPr/>
          <p:nvPr/>
        </p:nvSpPr>
        <p:spPr>
          <a:xfrm>
            <a:off x="1858484" y="2362017"/>
            <a:ext cx="1260373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904B41D-9178-6FC5-D1B6-536281EA1AE0}"/>
              </a:ext>
            </a:extLst>
          </p:cNvPr>
          <p:cNvSpPr/>
          <p:nvPr/>
        </p:nvSpPr>
        <p:spPr>
          <a:xfrm>
            <a:off x="3526446" y="3318506"/>
            <a:ext cx="125776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방문예약확인하기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54BDCC-2335-FB02-D7ED-C2F74A230571}"/>
              </a:ext>
            </a:extLst>
          </p:cNvPr>
          <p:cNvSpPr txBox="1"/>
          <p:nvPr/>
        </p:nvSpPr>
        <p:spPr>
          <a:xfrm>
            <a:off x="596900" y="2117121"/>
            <a:ext cx="2733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ko-KR" altLang="en-US" sz="800" dirty="0">
                <a:latin typeface="+mn-ea"/>
              </a:rPr>
              <a:t>고객님의 이름 및 휴대폰번호 입력 후 진행해주세요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 err="1">
              <a:latin typeface="+mn-ea"/>
            </a:endParaRP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965ACC68-EE30-18CD-348A-E2B5161777A4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6BB9504-0EDF-FDEF-0657-9A6EFDC3932B}"/>
              </a:ext>
            </a:extLst>
          </p:cNvPr>
          <p:cNvGrpSpPr/>
          <p:nvPr/>
        </p:nvGrpSpPr>
        <p:grpSpPr>
          <a:xfrm>
            <a:off x="31294" y="484860"/>
            <a:ext cx="7900131" cy="6082517"/>
            <a:chOff x="31294" y="484860"/>
            <a:chExt cx="7900131" cy="6082517"/>
          </a:xfrm>
          <a:solidFill>
            <a:schemeClr val="accent3">
              <a:alpha val="50000"/>
            </a:schemeClr>
          </a:solidFill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3D9C3D4-0C01-C832-F592-7D4CA023AED7}"/>
                </a:ext>
              </a:extLst>
            </p:cNvPr>
            <p:cNvSpPr/>
            <p:nvPr/>
          </p:nvSpPr>
          <p:spPr>
            <a:xfrm>
              <a:off x="31294" y="484860"/>
              <a:ext cx="7900131" cy="608251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E1A182-CE5E-BF2B-5C2C-5C9EE8B1E8DF}"/>
                </a:ext>
              </a:extLst>
            </p:cNvPr>
            <p:cNvSpPr txBox="1"/>
            <p:nvPr/>
          </p:nvSpPr>
          <p:spPr>
            <a:xfrm>
              <a:off x="1734598" y="4297763"/>
              <a:ext cx="4493538" cy="373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>
                  <a:latin typeface="+mn-ea"/>
                </a:rPr>
                <a:t>‘</a:t>
              </a:r>
              <a:r>
                <a:rPr lang="ko-KR" altLang="en-US" sz="1400" b="1" dirty="0">
                  <a:latin typeface="+mn-ea"/>
                </a:rPr>
                <a:t>방문예약 확인하기</a:t>
              </a:r>
              <a:r>
                <a:rPr lang="en-US" altLang="ko-KR" sz="1400" b="1" dirty="0">
                  <a:latin typeface="+mn-ea"/>
                </a:rPr>
                <a:t>’</a:t>
              </a:r>
              <a:r>
                <a:rPr lang="ko-KR" altLang="en-US" sz="1400" b="1" dirty="0">
                  <a:latin typeface="+mn-ea"/>
                </a:rPr>
                <a:t> 버튼 클릭 시 보여지는 화면 확인</a:t>
              </a:r>
              <a:endParaRPr lang="en-US" altLang="ko-KR" sz="14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15871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558725" cy="215444"/>
            <a:chOff x="1198313" y="721776"/>
            <a:chExt cx="7558725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4366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마이 아테라 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4316450" y="951533"/>
            <a:ext cx="86956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방문 사전예약 신청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34CB73-D799-09C9-E26E-742C7209205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신청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E742C-EBE3-5340-180A-387B079A57A2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일반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AA8322-B9E4-B385-DD5C-DF0348501CA9}"/>
              </a:ext>
            </a:extLst>
          </p:cNvPr>
          <p:cNvSpPr/>
          <p:nvPr/>
        </p:nvSpPr>
        <p:spPr>
          <a:xfrm>
            <a:off x="3249408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당첨자 및 계약자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방문예약 확인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취소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8B45D9-B194-0251-732F-8A02C7BE7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685375"/>
              </p:ext>
            </p:extLst>
          </p:nvPr>
        </p:nvGraphicFramePr>
        <p:xfrm>
          <a:off x="596899" y="2387405"/>
          <a:ext cx="6770096" cy="1751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262">
                  <a:extLst>
                    <a:ext uri="{9D8B030D-6E8A-4147-A177-3AD203B41FA5}">
                      <a16:colId xmlns:a16="http://schemas.microsoft.com/office/drawing/2014/main" val="3282318657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3735134338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3515568947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299730410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3459972542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689162619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424123044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1749213794"/>
                    </a:ext>
                  </a:extLst>
                </a:gridCol>
              </a:tblGrid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단지명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방문목적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방문장소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29533"/>
                  </a:ext>
                </a:extLst>
              </a:tr>
              <a:tr h="167069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방문예약 신청내역이 없습니다</a:t>
                      </a:r>
                      <a:r>
                        <a:rPr lang="en-US" altLang="ko-KR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63408"/>
                  </a:ext>
                </a:extLst>
              </a:tr>
              <a:tr h="1670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20240401-100</a:t>
                      </a:r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청수행정타운 </a:t>
                      </a:r>
                      <a:r>
                        <a:rPr lang="ko-KR" altLang="en-US" sz="800" b="0" u="none" spc="-8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금호호어울림</a:t>
                      </a:r>
                      <a:r>
                        <a:rPr lang="ko-KR" altLang="en-US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latinLnBrk="1"/>
                      <a:r>
                        <a:rPr lang="ko-KR" altLang="en-US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모델하우스 방문예약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2020-12-31 14:00~15:00</a:t>
                      </a:r>
                      <a:endParaRPr lang="ko-KR" altLang="en-US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OO</a:t>
                      </a:r>
                      <a:r>
                        <a:rPr kumimoji="0" lang="ko-KR" altLang="en-US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금호어울림견본주택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yyyy</a:t>
                      </a: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-mm-</a:t>
                      </a: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dd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hh:mm:ss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</a:t>
                      </a:r>
                      <a:endParaRPr lang="en-US" altLang="ko-KR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25988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20240401-099</a:t>
                      </a:r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청수행정타운 </a:t>
                      </a:r>
                      <a:r>
                        <a:rPr kumimoji="0" lang="ko-KR" altLang="en-US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금호호어울림</a:t>
                      </a:r>
                      <a:r>
                        <a:rPr kumimoji="0" lang="ko-KR" altLang="en-US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모델하우스 방문예약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2020-12-31 14:00~15:00</a:t>
                      </a:r>
                      <a:endParaRPr lang="ko-KR" altLang="en-US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OO</a:t>
                      </a:r>
                      <a:r>
                        <a:rPr kumimoji="0" lang="ko-KR" altLang="en-US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금호어울림견본주택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yyyy-mm-</a:t>
                      </a: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dd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hh:mm:ss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종료</a:t>
                      </a:r>
                      <a:endParaRPr lang="en-US" altLang="ko-KR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769181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20240401-022</a:t>
                      </a:r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8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청수행정타운 금호호어울림 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모델하우스 방문예약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2020-12-31 14:00~15:00</a:t>
                      </a:r>
                      <a:endParaRPr lang="ko-KR" altLang="en-US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OO</a:t>
                      </a:r>
                      <a:r>
                        <a:rPr kumimoji="0" lang="ko-KR" altLang="en-US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금호어울림견본주택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yyyy-mm-</a:t>
                      </a: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dd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hh:mm:ss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endParaRPr lang="en-US" altLang="ko-KR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yyyy</a:t>
                      </a: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-mm-</a:t>
                      </a: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dd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hh:mm:ss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9883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7D25815-47B6-9661-2438-C04724C64E23}"/>
              </a:ext>
            </a:extLst>
          </p:cNvPr>
          <p:cNvSpPr txBox="1"/>
          <p:nvPr/>
        </p:nvSpPr>
        <p:spPr>
          <a:xfrm>
            <a:off x="596901" y="204514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신청현황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FC945-C867-81F2-5E80-2B7DB93CBE5B}"/>
              </a:ext>
            </a:extLst>
          </p:cNvPr>
          <p:cNvSpPr txBox="1"/>
          <p:nvPr/>
        </p:nvSpPr>
        <p:spPr>
          <a:xfrm>
            <a:off x="5890662" y="2108554"/>
            <a:ext cx="15199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전체  </a:t>
            </a:r>
            <a:r>
              <a:rPr lang="en-US" altLang="ko-KR" sz="800" dirty="0">
                <a:latin typeface="+mn-ea"/>
              </a:rPr>
              <a:t>|  </a:t>
            </a:r>
            <a:r>
              <a:rPr lang="ko-KR" altLang="en-US" sz="800" dirty="0">
                <a:solidFill>
                  <a:srgbClr val="F47F3F"/>
                </a:solidFill>
                <a:latin typeface="+mn-ea"/>
              </a:rPr>
              <a:t>예약</a:t>
            </a:r>
            <a:r>
              <a:rPr lang="ko-KR" altLang="en-US" sz="800" dirty="0">
                <a:latin typeface="+mn-ea"/>
              </a:rPr>
              <a:t>  </a:t>
            </a:r>
            <a:r>
              <a:rPr lang="en-US" altLang="ko-KR" sz="800" dirty="0">
                <a:latin typeface="+mn-ea"/>
              </a:rPr>
              <a:t>|  </a:t>
            </a:r>
            <a:r>
              <a:rPr lang="ko-KR" altLang="en-US" sz="800" dirty="0">
                <a:latin typeface="+mn-ea"/>
              </a:rPr>
              <a:t>취소  </a:t>
            </a:r>
            <a:r>
              <a:rPr lang="en-US" altLang="ko-KR" sz="800" dirty="0">
                <a:latin typeface="+mn-ea"/>
              </a:rPr>
              <a:t>|  </a:t>
            </a:r>
            <a:r>
              <a:rPr lang="ko-KR" altLang="en-US" sz="800" dirty="0">
                <a:latin typeface="+mn-ea"/>
              </a:rPr>
              <a:t>종료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B269C9-5A14-5573-825C-724E49F673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666801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15" name="Text Box">
            <a:extLst>
              <a:ext uri="{FF2B5EF4-FFF2-40B4-BE49-F238E27FC236}">
                <a16:creationId xmlns:a16="http://schemas.microsoft.com/office/drawing/2014/main" id="{CE0DE7A2-F0C5-D280-A4A9-A34DD4984882}"/>
              </a:ext>
            </a:extLst>
          </p:cNvPr>
          <p:cNvSpPr/>
          <p:nvPr/>
        </p:nvSpPr>
        <p:spPr>
          <a:xfrm>
            <a:off x="6607744" y="2926618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Box">
            <a:extLst>
              <a:ext uri="{FF2B5EF4-FFF2-40B4-BE49-F238E27FC236}">
                <a16:creationId xmlns:a16="http://schemas.microsoft.com/office/drawing/2014/main" id="{630147C5-F517-0AFD-3D95-68C4D7EB4DDD}"/>
              </a:ext>
            </a:extLst>
          </p:cNvPr>
          <p:cNvSpPr/>
          <p:nvPr/>
        </p:nvSpPr>
        <p:spPr>
          <a:xfrm>
            <a:off x="6987369" y="2926618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913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558725" cy="215444"/>
            <a:chOff x="1198313" y="721776"/>
            <a:chExt cx="7558725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4366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마이 아테라 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4316450" y="951533"/>
            <a:ext cx="86956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방문 사전예약 신청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C34CB73-D799-09C9-E26E-742C7209205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신청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E742C-EBE3-5340-180A-387B079A57A2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일반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방문예약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AA8322-B9E4-B385-DD5C-DF0348501CA9}"/>
              </a:ext>
            </a:extLst>
          </p:cNvPr>
          <p:cNvSpPr/>
          <p:nvPr/>
        </p:nvSpPr>
        <p:spPr>
          <a:xfrm>
            <a:off x="3249408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당첨자 및 계약자</a:t>
            </a:r>
            <a:endParaRPr lang="en-US" altLang="ko-KR" sz="800" dirty="0">
              <a:solidFill>
                <a:schemeClr val="bg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방문예약 확인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취소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8B45D9-B194-0251-732F-8A02C7BE7401}"/>
              </a:ext>
            </a:extLst>
          </p:cNvPr>
          <p:cNvGraphicFramePr>
            <a:graphicFrameLocks noGrp="1"/>
          </p:cNvGraphicFramePr>
          <p:nvPr/>
        </p:nvGraphicFramePr>
        <p:xfrm>
          <a:off x="596899" y="2387405"/>
          <a:ext cx="6770096" cy="1751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6262">
                  <a:extLst>
                    <a:ext uri="{9D8B030D-6E8A-4147-A177-3AD203B41FA5}">
                      <a16:colId xmlns:a16="http://schemas.microsoft.com/office/drawing/2014/main" val="3282318657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3735134338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3515568947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299730410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3459972542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689162619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424123044"/>
                    </a:ext>
                  </a:extLst>
                </a:gridCol>
                <a:gridCol w="846262">
                  <a:extLst>
                    <a:ext uri="{9D8B030D-6E8A-4147-A177-3AD203B41FA5}">
                      <a16:colId xmlns:a16="http://schemas.microsoft.com/office/drawing/2014/main" val="1749213794"/>
                    </a:ext>
                  </a:extLst>
                </a:gridCol>
              </a:tblGrid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예약번호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단지명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방문목적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방문일정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방문장소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예약상태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29533"/>
                  </a:ext>
                </a:extLst>
              </a:tr>
              <a:tr h="167069">
                <a:tc grid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방문예약 신청내역이 없습니다</a:t>
                      </a:r>
                      <a:r>
                        <a:rPr lang="en-US" altLang="ko-KR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63408"/>
                  </a:ext>
                </a:extLst>
              </a:tr>
              <a:tr h="1670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20240401-100</a:t>
                      </a:r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청수행정타운 </a:t>
                      </a:r>
                      <a:r>
                        <a:rPr lang="ko-KR" altLang="en-US" sz="800" b="0" u="none" spc="-8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금호호어울림</a:t>
                      </a:r>
                      <a:r>
                        <a:rPr lang="ko-KR" altLang="en-US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latinLnBrk="1"/>
                      <a:r>
                        <a:rPr lang="ko-KR" altLang="en-US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모델하우스 방문예약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2020-12-31 14:00~15:00</a:t>
                      </a:r>
                      <a:endParaRPr lang="ko-KR" altLang="en-US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OO</a:t>
                      </a:r>
                      <a:r>
                        <a:rPr kumimoji="0" lang="ko-KR" altLang="en-US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금호어울림견본주택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yyyy</a:t>
                      </a: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-mm-</a:t>
                      </a: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dd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hh:mm:ss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예약</a:t>
                      </a:r>
                      <a:endParaRPr lang="en-US" altLang="ko-KR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25988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20240401-099</a:t>
                      </a:r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청수행정타운 </a:t>
                      </a:r>
                      <a:r>
                        <a:rPr kumimoji="0" lang="ko-KR" altLang="en-US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금호호어울림</a:t>
                      </a:r>
                      <a:r>
                        <a:rPr kumimoji="0" lang="ko-KR" altLang="en-US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모델하우스 방문예약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2020-12-31 14:00~15:00</a:t>
                      </a:r>
                      <a:endParaRPr lang="ko-KR" altLang="en-US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OO</a:t>
                      </a:r>
                      <a:r>
                        <a:rPr kumimoji="0" lang="ko-KR" altLang="en-US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금호어울림견본주택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yyyy-mm-</a:t>
                      </a: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dd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hh:mm:ss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종료</a:t>
                      </a:r>
                      <a:endParaRPr lang="en-US" altLang="ko-KR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769181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u="none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20240401-022</a:t>
                      </a:r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8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청수행정타운 금호호어울림 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모델하우스 방문예약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2020-12-31 14:00~15:00</a:t>
                      </a:r>
                      <a:endParaRPr lang="ko-KR" altLang="en-US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OO</a:t>
                      </a:r>
                      <a:r>
                        <a:rPr kumimoji="0" lang="ko-KR" altLang="en-US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금호어울림견본주택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yyyy-mm-</a:t>
                      </a: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dd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hh:mm:ss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-8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취소</a:t>
                      </a:r>
                      <a:endParaRPr lang="en-US" altLang="ko-KR" sz="800" b="0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yyyy</a:t>
                      </a:r>
                      <a:r>
                        <a:rPr kumimoji="0" lang="en-US" altLang="ko-KR" sz="800" b="0" i="0" u="none" strike="noStrike" kern="1200" cap="none" spc="-8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-mm-</a:t>
                      </a: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dd</a:t>
                      </a:r>
                      <a:endParaRPr kumimoji="0" lang="en-US" altLang="ko-KR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-8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+mn-cs"/>
                        </a:rPr>
                        <a:t>hh:mm:ss</a:t>
                      </a: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9883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7D25815-47B6-9661-2438-C04724C64E23}"/>
              </a:ext>
            </a:extLst>
          </p:cNvPr>
          <p:cNvSpPr txBox="1"/>
          <p:nvPr/>
        </p:nvSpPr>
        <p:spPr>
          <a:xfrm>
            <a:off x="596901" y="204514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신청현황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EFC945-C867-81F2-5E80-2B7DB93CBE5B}"/>
              </a:ext>
            </a:extLst>
          </p:cNvPr>
          <p:cNvSpPr txBox="1"/>
          <p:nvPr/>
        </p:nvSpPr>
        <p:spPr>
          <a:xfrm>
            <a:off x="5890662" y="2108554"/>
            <a:ext cx="15199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전체  </a:t>
            </a:r>
            <a:r>
              <a:rPr lang="en-US" altLang="ko-KR" sz="800" dirty="0">
                <a:latin typeface="+mn-ea"/>
              </a:rPr>
              <a:t>|  </a:t>
            </a:r>
            <a:r>
              <a:rPr lang="ko-KR" altLang="en-US" sz="800" dirty="0">
                <a:solidFill>
                  <a:srgbClr val="F47F3F"/>
                </a:solidFill>
                <a:latin typeface="+mn-ea"/>
              </a:rPr>
              <a:t>예약</a:t>
            </a:r>
            <a:r>
              <a:rPr lang="ko-KR" altLang="en-US" sz="800" dirty="0">
                <a:latin typeface="+mn-ea"/>
              </a:rPr>
              <a:t>  </a:t>
            </a:r>
            <a:r>
              <a:rPr lang="en-US" altLang="ko-KR" sz="800" dirty="0">
                <a:latin typeface="+mn-ea"/>
              </a:rPr>
              <a:t>|  </a:t>
            </a:r>
            <a:r>
              <a:rPr lang="ko-KR" altLang="en-US" sz="800" dirty="0">
                <a:latin typeface="+mn-ea"/>
              </a:rPr>
              <a:t>취소  </a:t>
            </a:r>
            <a:r>
              <a:rPr lang="en-US" altLang="ko-KR" sz="800" dirty="0">
                <a:latin typeface="+mn-ea"/>
              </a:rPr>
              <a:t>|  </a:t>
            </a:r>
            <a:r>
              <a:rPr lang="ko-KR" altLang="en-US" sz="800" dirty="0">
                <a:latin typeface="+mn-ea"/>
              </a:rPr>
              <a:t>종료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B269C9-5A14-5573-825C-724E49F67368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15" name="Text Box">
            <a:extLst>
              <a:ext uri="{FF2B5EF4-FFF2-40B4-BE49-F238E27FC236}">
                <a16:creationId xmlns:a16="http://schemas.microsoft.com/office/drawing/2014/main" id="{CE0DE7A2-F0C5-D280-A4A9-A34DD4984882}"/>
              </a:ext>
            </a:extLst>
          </p:cNvPr>
          <p:cNvSpPr/>
          <p:nvPr/>
        </p:nvSpPr>
        <p:spPr>
          <a:xfrm>
            <a:off x="6607744" y="2926618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Box">
            <a:extLst>
              <a:ext uri="{FF2B5EF4-FFF2-40B4-BE49-F238E27FC236}">
                <a16:creationId xmlns:a16="http://schemas.microsoft.com/office/drawing/2014/main" id="{630147C5-F517-0AFD-3D95-68C4D7EB4DDD}"/>
              </a:ext>
            </a:extLst>
          </p:cNvPr>
          <p:cNvSpPr/>
          <p:nvPr/>
        </p:nvSpPr>
        <p:spPr>
          <a:xfrm>
            <a:off x="6987369" y="2926618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A96277-49B6-E594-4D27-2D879465C5E1}"/>
              </a:ext>
            </a:extLst>
          </p:cNvPr>
          <p:cNvSpPr/>
          <p:nvPr/>
        </p:nvSpPr>
        <p:spPr>
          <a:xfrm>
            <a:off x="39467" y="477919"/>
            <a:ext cx="7900131" cy="61118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7AAB62A-0C36-68AB-E70B-946EB8639DDD}"/>
              </a:ext>
            </a:extLst>
          </p:cNvPr>
          <p:cNvGrpSpPr/>
          <p:nvPr/>
        </p:nvGrpSpPr>
        <p:grpSpPr>
          <a:xfrm>
            <a:off x="1839432" y="1969477"/>
            <a:ext cx="4574339" cy="2299325"/>
            <a:chOff x="1282344" y="1969477"/>
            <a:chExt cx="5486380" cy="22993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701651F-9F5D-239D-ED6C-0A33B4CCD68A}"/>
                </a:ext>
              </a:extLst>
            </p:cNvPr>
            <p:cNvSpPr/>
            <p:nvPr/>
          </p:nvSpPr>
          <p:spPr>
            <a:xfrm>
              <a:off x="1282344" y="1969477"/>
              <a:ext cx="5486380" cy="22993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465E207-74FA-2A05-6C59-38BE640BFEB6}"/>
                </a:ext>
              </a:extLst>
            </p:cNvPr>
            <p:cNvSpPr/>
            <p:nvPr/>
          </p:nvSpPr>
          <p:spPr>
            <a:xfrm>
              <a:off x="1282344" y="1970997"/>
              <a:ext cx="5486380" cy="450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6883AF-34B6-400D-4203-D655A7E92256}"/>
                </a:ext>
              </a:extLst>
            </p:cNvPr>
            <p:cNvSpPr txBox="1"/>
            <p:nvPr/>
          </p:nvSpPr>
          <p:spPr>
            <a:xfrm>
              <a:off x="1392366" y="2089264"/>
              <a:ext cx="80182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입주일 예약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F0604B15-B27D-F92C-7F62-18B377980538}"/>
                </a:ext>
              </a:extLst>
            </p:cNvPr>
            <p:cNvGrpSpPr/>
            <p:nvPr/>
          </p:nvGrpSpPr>
          <p:grpSpPr>
            <a:xfrm>
              <a:off x="6480276" y="2116184"/>
              <a:ext cx="159627" cy="159627"/>
              <a:chOff x="8665145" y="2089264"/>
              <a:chExt cx="159627" cy="159627"/>
            </a:xfrm>
          </p:grpSpPr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id="{0159006D-B0F6-2CBE-EC7A-4BE246CFDC6E}"/>
                  </a:ext>
                </a:extLst>
              </p:cNvPr>
              <p:cNvCxnSpPr/>
              <p:nvPr/>
            </p:nvCxnSpPr>
            <p:spPr>
              <a:xfrm flipH="1">
                <a:off x="8665145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4A930B4B-8F30-CAFB-E3AD-F00FEC4BF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5145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C3E15FF8-DEC5-3019-A4B8-8A37AC9BB353}"/>
                </a:ext>
              </a:extLst>
            </p:cNvPr>
            <p:cNvSpPr/>
            <p:nvPr/>
          </p:nvSpPr>
          <p:spPr>
            <a:xfrm>
              <a:off x="3656356" y="3846530"/>
              <a:ext cx="666238" cy="24006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수정</a:t>
              </a:r>
            </a:p>
          </p:txBody>
        </p:sp>
      </p:grpSp>
      <p:graphicFrame>
        <p:nvGraphicFramePr>
          <p:cNvPr id="32" name="표 17">
            <a:extLst>
              <a:ext uri="{FF2B5EF4-FFF2-40B4-BE49-F238E27FC236}">
                <a16:creationId xmlns:a16="http://schemas.microsoft.com/office/drawing/2014/main" id="{F8A4EB53-80E6-03B7-A737-405FF4F014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0896701"/>
              </p:ext>
            </p:extLst>
          </p:nvPr>
        </p:nvGraphicFramePr>
        <p:xfrm>
          <a:off x="2031346" y="2603930"/>
          <a:ext cx="4233675" cy="10778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4186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3129489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단지명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청수행정타운 </a:t>
                      </a:r>
                      <a:r>
                        <a:rPr lang="ko-KR" altLang="en-US" sz="8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금호어울림</a:t>
                      </a:r>
                      <a:endParaRPr lang="ko-KR" altLang="en-US" sz="8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방문목적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OO</a:t>
                      </a:r>
                      <a:r>
                        <a:rPr lang="ko-KR" altLang="en-US" sz="800" b="0" spc="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금호어울림견본주택</a:t>
                      </a:r>
                      <a:endParaRPr lang="ko-KR" altLang="en-US" sz="8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876558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방문일정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8134414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방문장소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290733"/>
                  </a:ext>
                </a:extLst>
              </a:tr>
            </a:tbl>
          </a:graphicData>
        </a:graphic>
      </p:graphicFrame>
      <p:grpSp>
        <p:nvGrpSpPr>
          <p:cNvPr id="3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3AEE782-2E3A-DB2A-DD61-F075CF931C0C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191163" y="3157956"/>
            <a:ext cx="2019940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34" name="Text Box">
              <a:extLst>
                <a:ext uri="{FF2B5EF4-FFF2-40B4-BE49-F238E27FC236}">
                  <a16:creationId xmlns:a16="http://schemas.microsoft.com/office/drawing/2014/main" id="{1065B4BB-B598-204E-5D69-F98316BFC9E1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시간선택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DF7C077-430F-A0B0-5543-4779DA69D7AD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885943" y="1363700"/>
              <a:ext cx="4335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5672BDE2-CEA2-7496-42C8-339424823DF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3222640" y="3433425"/>
            <a:ext cx="2988463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37" name="Text Box">
              <a:extLst>
                <a:ext uri="{FF2B5EF4-FFF2-40B4-BE49-F238E27FC236}">
                  <a16:creationId xmlns:a16="http://schemas.microsoft.com/office/drawing/2014/main" id="{5C019CBC-D710-6959-02B0-04D92D786D5D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방문장소선택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8906301-450D-0908-5A3B-5A4EF67209A5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911187" y="1363700"/>
              <a:ext cx="2930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9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6CF15F5-98F6-D754-BF70-4DB5FBD9F47C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222638" y="3157956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40" name="Text Box">
              <a:extLst>
                <a:ext uri="{FF2B5EF4-FFF2-40B4-BE49-F238E27FC236}">
                  <a16:creationId xmlns:a16="http://schemas.microsoft.com/office/drawing/2014/main" id="{A9D9BD71-A81D-568A-04F2-B273041F4A65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날짜선택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1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9DED7D1-A5F6-1C93-AF07-B28DCFFEE9F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7121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4953000" y="951533"/>
            <a:ext cx="98883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err="1">
                <a:latin typeface="+mn-ea"/>
              </a:rPr>
              <a:t>무순위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>
                <a:latin typeface="+mn-ea"/>
              </a:rPr>
              <a:t>잔여세대 청약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BC9444-1A88-C0CF-E2A2-48EA9A40F577}"/>
              </a:ext>
            </a:extLst>
          </p:cNvPr>
          <p:cNvSpPr/>
          <p:nvPr/>
        </p:nvSpPr>
        <p:spPr>
          <a:xfrm>
            <a:off x="596900" y="1592263"/>
            <a:ext cx="1599692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무순위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잔여세대 청약 신청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E33CD7-A526-9A1C-BC22-9CEAB6CA3569}"/>
              </a:ext>
            </a:extLst>
          </p:cNvPr>
          <p:cNvSpPr/>
          <p:nvPr/>
        </p:nvSpPr>
        <p:spPr>
          <a:xfrm>
            <a:off x="2288389" y="1592263"/>
            <a:ext cx="159969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무순위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잔여 세대 청약 확인</a:t>
            </a:r>
          </a:p>
        </p:txBody>
      </p:sp>
      <p:graphicFrame>
        <p:nvGraphicFramePr>
          <p:cNvPr id="2" name="표 40">
            <a:extLst>
              <a:ext uri="{FF2B5EF4-FFF2-40B4-BE49-F238E27FC236}">
                <a16:creationId xmlns:a16="http://schemas.microsoft.com/office/drawing/2014/main" id="{6071304A-E48F-3D92-7260-9C7A40AC6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3038236"/>
              </p:ext>
            </p:extLst>
          </p:nvPr>
        </p:nvGraphicFramePr>
        <p:xfrm>
          <a:off x="596898" y="2310231"/>
          <a:ext cx="6757944" cy="276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993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15127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214806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단지명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평형 타입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7414B3-38BD-9A6A-3C2E-44BA0A9F0B70}"/>
              </a:ext>
            </a:extLst>
          </p:cNvPr>
          <p:cNvSpPr txBox="1"/>
          <p:nvPr/>
        </p:nvSpPr>
        <p:spPr>
          <a:xfrm>
            <a:off x="596901" y="204514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청약신청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17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8EC510BD-C4E0-FC62-F1C4-E5B33AF608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94412" y="2335614"/>
            <a:ext cx="2035661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8" name="Text Box">
              <a:extLst>
                <a:ext uri="{FF2B5EF4-FFF2-40B4-BE49-F238E27FC236}">
                  <a16:creationId xmlns:a16="http://schemas.microsoft.com/office/drawing/2014/main" id="{59BC580C-7FA2-5955-C20E-35FCD082CF19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단지를 선택해주세요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33BD6C6-1C2D-A0EB-3329-0C79406CEA6E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886545" y="1363700"/>
              <a:ext cx="430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5AB29AF-703C-7D2E-9152-43D0E922862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86021" y="2335614"/>
            <a:ext cx="2110705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1" name="Text Box">
              <a:extLst>
                <a:ext uri="{FF2B5EF4-FFF2-40B4-BE49-F238E27FC236}">
                  <a16:creationId xmlns:a16="http://schemas.microsoft.com/office/drawing/2014/main" id="{AD2C52B3-E13E-4FE4-5203-52877AAD86F0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A136580-E65B-D425-C775-53B00328F784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889293" y="1363700"/>
              <a:ext cx="4148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BE86A471-4FDB-FAFA-0BC0-D7A43BBCB353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8063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5319198" y="951533"/>
            <a:ext cx="98883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err="1">
                <a:latin typeface="+mn-ea"/>
              </a:rPr>
              <a:t>무순위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>
                <a:latin typeface="+mn-ea"/>
              </a:rPr>
              <a:t>잔여세대 청약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BC9444-1A88-C0CF-E2A2-48EA9A40F577}"/>
              </a:ext>
            </a:extLst>
          </p:cNvPr>
          <p:cNvSpPr/>
          <p:nvPr/>
        </p:nvSpPr>
        <p:spPr>
          <a:xfrm>
            <a:off x="596900" y="1592263"/>
            <a:ext cx="1599692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무순위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잔여세대 청약 신청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E33CD7-A526-9A1C-BC22-9CEAB6CA3569}"/>
              </a:ext>
            </a:extLst>
          </p:cNvPr>
          <p:cNvSpPr/>
          <p:nvPr/>
        </p:nvSpPr>
        <p:spPr>
          <a:xfrm>
            <a:off x="2288389" y="1592263"/>
            <a:ext cx="159969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무순위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잔여 세대 청약 확인</a:t>
            </a:r>
          </a:p>
        </p:txBody>
      </p:sp>
      <p:graphicFrame>
        <p:nvGraphicFramePr>
          <p:cNvPr id="2" name="표 40">
            <a:extLst>
              <a:ext uri="{FF2B5EF4-FFF2-40B4-BE49-F238E27FC236}">
                <a16:creationId xmlns:a16="http://schemas.microsoft.com/office/drawing/2014/main" id="{6071304A-E48F-3D92-7260-9C7A40AC6F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7549404"/>
              </p:ext>
            </p:extLst>
          </p:nvPr>
        </p:nvGraphicFramePr>
        <p:xfrm>
          <a:off x="596898" y="2310231"/>
          <a:ext cx="6757944" cy="276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993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15127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214806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단지명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평형 타입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B7414B3-38BD-9A6A-3C2E-44BA0A9F0B70}"/>
              </a:ext>
            </a:extLst>
          </p:cNvPr>
          <p:cNvSpPr txBox="1"/>
          <p:nvPr/>
        </p:nvSpPr>
        <p:spPr>
          <a:xfrm>
            <a:off x="596901" y="204514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청약신청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17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8EC510BD-C4E0-FC62-F1C4-E5B33AF6085A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94412" y="2335614"/>
            <a:ext cx="2035661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8" name="Text Box">
              <a:extLst>
                <a:ext uri="{FF2B5EF4-FFF2-40B4-BE49-F238E27FC236}">
                  <a16:creationId xmlns:a16="http://schemas.microsoft.com/office/drawing/2014/main" id="{59BC580C-7FA2-5955-C20E-35FCD082CF19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포천 </a:t>
              </a:r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금호어울림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센트럴 </a:t>
              </a:r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무순위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청약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33BD6C6-1C2D-A0EB-3329-0C79406CEA6E}"/>
                </a:ext>
              </a:extLst>
            </p:cNvPr>
            <p:cNvSpPr>
              <a:spLocks noChangeAspect="1"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1886545" y="1363700"/>
              <a:ext cx="430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25AB29AF-703C-7D2E-9152-43D0E922862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87281" y="2335614"/>
            <a:ext cx="2110705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1" name="Text Box">
              <a:extLst>
                <a:ext uri="{FF2B5EF4-FFF2-40B4-BE49-F238E27FC236}">
                  <a16:creationId xmlns:a16="http://schemas.microsoft.com/office/drawing/2014/main" id="{AD2C52B3-E13E-4FE4-5203-52877AAD86F0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0" u="none" spc="0" baseline="0" dirty="0">
                  <a:solidFill>
                    <a:schemeClr val="tx1"/>
                  </a:solidFill>
                  <a:latin typeface="+mn-ea"/>
                  <a:ea typeface="+mn-ea"/>
                </a:rPr>
                <a:t>59㎡ – 100</a:t>
              </a:r>
              <a:r>
                <a:rPr lang="ko-KR" altLang="en-US" sz="800" b="0" u="none" spc="0" baseline="0" dirty="0">
                  <a:solidFill>
                    <a:schemeClr val="tx1"/>
                  </a:solidFill>
                  <a:latin typeface="+mn-ea"/>
                  <a:ea typeface="+mn-ea"/>
                </a:rPr>
                <a:t>세대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A136580-E65B-D425-C775-53B00328F784}"/>
                </a:ext>
              </a:extLst>
            </p:cNvPr>
            <p:cNvSpPr>
              <a:spLocks noChangeAspect="1"/>
            </p:cNvSpPr>
            <p:nvPr>
              <p:custDataLst>
                <p:tags r:id="rId7"/>
              </p:custDataLst>
            </p:nvPr>
          </p:nvSpPr>
          <p:spPr bwMode="auto">
            <a:xfrm flipH="1">
              <a:off x="1889293" y="1363700"/>
              <a:ext cx="4148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1C43C3C-5013-323A-9958-21D95E7A3304}"/>
              </a:ext>
            </a:extLst>
          </p:cNvPr>
          <p:cNvSpPr txBox="1"/>
          <p:nvPr/>
        </p:nvSpPr>
        <p:spPr>
          <a:xfrm>
            <a:off x="596901" y="2807233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청약대상 적격 여부 확인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23" name="표 40">
            <a:extLst>
              <a:ext uri="{FF2B5EF4-FFF2-40B4-BE49-F238E27FC236}">
                <a16:creationId xmlns:a16="http://schemas.microsoft.com/office/drawing/2014/main" id="{592AF8EC-A5ED-2EA7-A9B9-E480FF0F65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473834"/>
              </p:ext>
            </p:extLst>
          </p:nvPr>
        </p:nvGraphicFramePr>
        <p:xfrm>
          <a:off x="596898" y="3033427"/>
          <a:ext cx="6757944" cy="8309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1119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66825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본인은 만</a:t>
                      </a:r>
                      <a:r>
                        <a:rPr lang="en-US" altLang="ko-KR" sz="800" dirty="0">
                          <a:latin typeface="+mn-ea"/>
                        </a:rPr>
                        <a:t>19</a:t>
                      </a:r>
                      <a:r>
                        <a:rPr lang="ko-KR" altLang="en-US" sz="800" dirty="0">
                          <a:latin typeface="+mn-ea"/>
                        </a:rPr>
                        <a:t>세 이상입니까</a:t>
                      </a:r>
                      <a:r>
                        <a:rPr lang="en-US" altLang="ko-KR" sz="800" dirty="0">
                          <a:latin typeface="+mn-ea"/>
                        </a:rPr>
                        <a:t>?</a:t>
                      </a:r>
                      <a:endParaRPr lang="ko-KR" altLang="en-US" sz="800" dirty="0">
                        <a:latin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058733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+mn-ea"/>
                        </a:rPr>
                        <a:t>무순위</a:t>
                      </a:r>
                      <a:r>
                        <a:rPr lang="ko-KR" altLang="en-US" sz="800" dirty="0">
                          <a:latin typeface="+mn-ea"/>
                        </a:rPr>
                        <a:t> 입주자모집공고일 현재 해당 주택건설지역</a:t>
                      </a:r>
                      <a:r>
                        <a:rPr lang="en-US" altLang="ko-KR" sz="800" dirty="0">
                          <a:latin typeface="+mn-ea"/>
                        </a:rPr>
                        <a:t>(</a:t>
                      </a:r>
                      <a:r>
                        <a:rPr lang="ko-KR" altLang="en-US" sz="800" dirty="0">
                          <a:latin typeface="+mn-ea"/>
                        </a:rPr>
                        <a:t>강릉시</a:t>
                      </a:r>
                      <a:r>
                        <a:rPr lang="en-US" altLang="ko-KR" sz="800" dirty="0">
                          <a:latin typeface="+mn-ea"/>
                        </a:rPr>
                        <a:t>) </a:t>
                      </a:r>
                      <a:r>
                        <a:rPr lang="ko-KR" altLang="en-US" sz="800" dirty="0">
                          <a:latin typeface="+mn-ea"/>
                        </a:rPr>
                        <a:t>거주자 입니까</a:t>
                      </a:r>
                      <a:r>
                        <a:rPr lang="en-US" altLang="ko-KR" sz="800" dirty="0">
                          <a:latin typeface="+mn-ea"/>
                        </a:rPr>
                        <a:t>? (</a:t>
                      </a:r>
                      <a:r>
                        <a:rPr lang="ko-KR" altLang="en-US" sz="800" dirty="0">
                          <a:latin typeface="+mn-ea"/>
                        </a:rPr>
                        <a:t>주민등록표등본 기준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  <a:endParaRPr lang="ko-KR" altLang="en-US" sz="800" dirty="0">
                        <a:latin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9214675"/>
                  </a:ext>
                </a:extLst>
              </a:tr>
              <a:tr h="276999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dirty="0">
                          <a:latin typeface="+mn-ea"/>
                        </a:rPr>
                        <a:t>본인인증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grpSp>
        <p:nvGrpSpPr>
          <p:cNvPr id="2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8C02B06C-3EE5-060F-21B0-01084AC32F4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238515" y="3069524"/>
            <a:ext cx="383675" cy="196977"/>
            <a:chOff x="593892" y="1592857"/>
            <a:chExt cx="383675" cy="196977"/>
          </a:xfrm>
        </p:grpSpPr>
        <p:sp>
          <p:nvSpPr>
            <p:cNvPr id="25" name="Circle">
              <a:extLst>
                <a:ext uri="{FF2B5EF4-FFF2-40B4-BE49-F238E27FC236}">
                  <a16:creationId xmlns:a16="http://schemas.microsoft.com/office/drawing/2014/main" id="{AEE2E831-65BB-1237-0A34-29E7D11BD7D8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Check">
              <a:extLst>
                <a:ext uri="{FF2B5EF4-FFF2-40B4-BE49-F238E27FC236}">
                  <a16:creationId xmlns:a16="http://schemas.microsoft.com/office/drawing/2014/main" id="{02A3D492-8656-0E63-E86F-B9913C7876C6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Label">
              <a:extLst>
                <a:ext uri="{FF2B5EF4-FFF2-40B4-BE49-F238E27FC236}">
                  <a16:creationId xmlns:a16="http://schemas.microsoft.com/office/drawing/2014/main" id="{FC46034D-9056-0F2B-A7D5-EB743112E12F}"/>
                </a:ext>
              </a:extLst>
            </p:cNvPr>
            <p:cNvSpPr txBox="1"/>
            <p:nvPr/>
          </p:nvSpPr>
          <p:spPr>
            <a:xfrm>
              <a:off x="727242" y="1592857"/>
              <a:ext cx="250325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네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DC588CD-B203-2000-782E-FFC79821DC6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752073" y="3069524"/>
            <a:ext cx="588859" cy="196977"/>
            <a:chOff x="593892" y="1592857"/>
            <a:chExt cx="588859" cy="196977"/>
          </a:xfrm>
        </p:grpSpPr>
        <p:sp>
          <p:nvSpPr>
            <p:cNvPr id="29" name="Circle">
              <a:extLst>
                <a:ext uri="{FF2B5EF4-FFF2-40B4-BE49-F238E27FC236}">
                  <a16:creationId xmlns:a16="http://schemas.microsoft.com/office/drawing/2014/main" id="{BFB5C732-21DE-DE05-3A5B-E2CD4EC252D5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Check" hidden="1">
              <a:extLst>
                <a:ext uri="{FF2B5EF4-FFF2-40B4-BE49-F238E27FC236}">
                  <a16:creationId xmlns:a16="http://schemas.microsoft.com/office/drawing/2014/main" id="{9C100E4A-D00E-642E-A571-77C64B41D174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Label">
              <a:extLst>
                <a:ext uri="{FF2B5EF4-FFF2-40B4-BE49-F238E27FC236}">
                  <a16:creationId xmlns:a16="http://schemas.microsoft.com/office/drawing/2014/main" id="{177C82FB-297F-BFA1-74E4-B3CE0BFED185}"/>
                </a:ext>
              </a:extLst>
            </p:cNvPr>
            <p:cNvSpPr txBox="1"/>
            <p:nvPr/>
          </p:nvSpPr>
          <p:spPr>
            <a:xfrm>
              <a:off x="727242" y="1592857"/>
              <a:ext cx="455509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아니오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2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E159DD6D-A1F5-9A9E-19B5-BE912E59286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5238515" y="3346320"/>
            <a:ext cx="383675" cy="196977"/>
            <a:chOff x="593892" y="1592857"/>
            <a:chExt cx="383675" cy="196977"/>
          </a:xfrm>
        </p:grpSpPr>
        <p:sp>
          <p:nvSpPr>
            <p:cNvPr id="33" name="Circle">
              <a:extLst>
                <a:ext uri="{FF2B5EF4-FFF2-40B4-BE49-F238E27FC236}">
                  <a16:creationId xmlns:a16="http://schemas.microsoft.com/office/drawing/2014/main" id="{318671E4-BF30-25CF-8430-35EB2FD1A297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Check">
              <a:extLst>
                <a:ext uri="{FF2B5EF4-FFF2-40B4-BE49-F238E27FC236}">
                  <a16:creationId xmlns:a16="http://schemas.microsoft.com/office/drawing/2014/main" id="{7F8AC636-B09F-C6E9-A4C6-40F0071D03E5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Label">
              <a:extLst>
                <a:ext uri="{FF2B5EF4-FFF2-40B4-BE49-F238E27FC236}">
                  <a16:creationId xmlns:a16="http://schemas.microsoft.com/office/drawing/2014/main" id="{454C4077-DCE9-6897-67AE-5607FC9F81F1}"/>
                </a:ext>
              </a:extLst>
            </p:cNvPr>
            <p:cNvSpPr txBox="1"/>
            <p:nvPr/>
          </p:nvSpPr>
          <p:spPr>
            <a:xfrm>
              <a:off x="727242" y="1592857"/>
              <a:ext cx="250325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네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6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EFFF63CE-772D-38DC-0726-67797FE7F74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5752073" y="3346320"/>
            <a:ext cx="588859" cy="196977"/>
            <a:chOff x="593892" y="1592857"/>
            <a:chExt cx="588859" cy="196977"/>
          </a:xfrm>
        </p:grpSpPr>
        <p:sp>
          <p:nvSpPr>
            <p:cNvPr id="37" name="Circle">
              <a:extLst>
                <a:ext uri="{FF2B5EF4-FFF2-40B4-BE49-F238E27FC236}">
                  <a16:creationId xmlns:a16="http://schemas.microsoft.com/office/drawing/2014/main" id="{DA03E08B-C537-BD58-2BEC-B314CE275320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8" name="Check" hidden="1">
              <a:extLst>
                <a:ext uri="{FF2B5EF4-FFF2-40B4-BE49-F238E27FC236}">
                  <a16:creationId xmlns:a16="http://schemas.microsoft.com/office/drawing/2014/main" id="{70A0EA7E-4DEB-9316-2CAA-870937CF50A4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Label">
              <a:extLst>
                <a:ext uri="{FF2B5EF4-FFF2-40B4-BE49-F238E27FC236}">
                  <a16:creationId xmlns:a16="http://schemas.microsoft.com/office/drawing/2014/main" id="{C8531EBF-F6AD-92F8-D962-5241E966BF6F}"/>
                </a:ext>
              </a:extLst>
            </p:cNvPr>
            <p:cNvSpPr txBox="1"/>
            <p:nvPr/>
          </p:nvSpPr>
          <p:spPr>
            <a:xfrm>
              <a:off x="727242" y="1592857"/>
              <a:ext cx="455509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아니오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0" name="Text Box">
            <a:extLst>
              <a:ext uri="{FF2B5EF4-FFF2-40B4-BE49-F238E27FC236}">
                <a16:creationId xmlns:a16="http://schemas.microsoft.com/office/drawing/2014/main" id="{E2492546-E42A-F266-0E73-454F02D6A239}"/>
              </a:ext>
            </a:extLst>
          </p:cNvPr>
          <p:cNvSpPr/>
          <p:nvPr/>
        </p:nvSpPr>
        <p:spPr>
          <a:xfrm>
            <a:off x="5234882" y="3613490"/>
            <a:ext cx="890127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휴대폰 인증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9DF6E8-75C3-1169-5A32-C0F5BF6667DD}"/>
              </a:ext>
            </a:extLst>
          </p:cNvPr>
          <p:cNvSpPr txBox="1"/>
          <p:nvPr/>
        </p:nvSpPr>
        <p:spPr>
          <a:xfrm>
            <a:off x="596900" y="3878546"/>
            <a:ext cx="35157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※</a:t>
            </a:r>
            <a:r>
              <a:rPr lang="ko-KR" altLang="en-US" sz="800" dirty="0">
                <a:latin typeface="+mn-ea"/>
              </a:rPr>
              <a:t> 위의 청약조건에 부합하지 않는 경우</a:t>
            </a:r>
            <a:r>
              <a:rPr lang="en-US" altLang="ko-KR" sz="800" dirty="0">
                <a:latin typeface="+mn-ea"/>
              </a:rPr>
              <a:t>, </a:t>
            </a:r>
            <a:r>
              <a:rPr lang="ko-KR" altLang="en-US" sz="800" dirty="0">
                <a:latin typeface="+mn-ea"/>
              </a:rPr>
              <a:t>인터넷 청약 진행이 불가합니다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F44E243-9E69-1A1E-04BE-8C4D3536234B}"/>
              </a:ext>
            </a:extLst>
          </p:cNvPr>
          <p:cNvGrpSpPr/>
          <p:nvPr/>
        </p:nvGrpSpPr>
        <p:grpSpPr>
          <a:xfrm>
            <a:off x="3234274" y="4481186"/>
            <a:ext cx="1785481" cy="243809"/>
            <a:chOff x="2946465" y="6400060"/>
            <a:chExt cx="1949929" cy="313386"/>
          </a:xfrm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6DA227B1-0945-324F-4369-A3BA3A4CDA31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9F369C2-838C-EBA4-FB92-DFCED6F22015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청약접수</a:t>
              </a:r>
            </a:p>
          </p:txBody>
        </p:sp>
      </p:grp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C4DAAE02-DF22-664D-E760-4202A574AB9C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988D5495-FCE7-356F-94C2-9738DFA0692B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15" name="Go Home">
              <a:extLst>
                <a:ext uri="{FF2B5EF4-FFF2-40B4-BE49-F238E27FC236}">
                  <a16:creationId xmlns:a16="http://schemas.microsoft.com/office/drawing/2014/main" id="{C1638AAD-0D93-74CE-2AE8-5D5A3C03A9C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14FCC6-9D0B-397D-425B-00476B0D5CB2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33A55C3F-B97A-61AA-1768-69F8AE6DAB17}"/>
              </a:ext>
            </a:extLst>
          </p:cNvPr>
          <p:cNvCxnSpPr>
            <a:cxnSpLocks/>
          </p:cNvCxnSpPr>
          <p:nvPr/>
        </p:nvCxnSpPr>
        <p:spPr>
          <a:xfrm>
            <a:off x="4953000" y="951533"/>
            <a:ext cx="98883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996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내용 개체 틀 96">
            <a:extLst>
              <a:ext uri="{FF2B5EF4-FFF2-40B4-BE49-F238E27FC236}">
                <a16:creationId xmlns:a16="http://schemas.microsoft.com/office/drawing/2014/main" id="{E4237EE6-D3E8-6D20-CE5F-4F0783B3FD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8" name="내용 개체 틀 97">
            <a:extLst>
              <a:ext uri="{FF2B5EF4-FFF2-40B4-BE49-F238E27FC236}">
                <a16:creationId xmlns:a16="http://schemas.microsoft.com/office/drawing/2014/main" id="{B6EB267C-0D41-3F40-8A3F-3E05E17B5ED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9" name="내용 개체 틀 98">
            <a:extLst>
              <a:ext uri="{FF2B5EF4-FFF2-40B4-BE49-F238E27FC236}">
                <a16:creationId xmlns:a16="http://schemas.microsoft.com/office/drawing/2014/main" id="{0021DA25-723B-8F5C-CF65-A64D265761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err="1">
                <a:latin typeface="+mn-ea"/>
              </a:rPr>
              <a:t>무순위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>
                <a:latin typeface="+mn-ea"/>
              </a:rPr>
              <a:t>잔여세대 청약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7BC9444-1A88-C0CF-E2A2-48EA9A40F577}"/>
              </a:ext>
            </a:extLst>
          </p:cNvPr>
          <p:cNvSpPr/>
          <p:nvPr/>
        </p:nvSpPr>
        <p:spPr>
          <a:xfrm>
            <a:off x="596900" y="1592263"/>
            <a:ext cx="1599692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무순위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잔여세대 청약 신청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E33CD7-A526-9A1C-BC22-9CEAB6CA3569}"/>
              </a:ext>
            </a:extLst>
          </p:cNvPr>
          <p:cNvSpPr/>
          <p:nvPr/>
        </p:nvSpPr>
        <p:spPr>
          <a:xfrm>
            <a:off x="2288389" y="1592263"/>
            <a:ext cx="159969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무순위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잔여 세대 청약 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7414B3-38BD-9A6A-3C2E-44BA0A9F0B70}"/>
              </a:ext>
            </a:extLst>
          </p:cNvPr>
          <p:cNvSpPr txBox="1"/>
          <p:nvPr/>
        </p:nvSpPr>
        <p:spPr>
          <a:xfrm>
            <a:off x="596901" y="204514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청약신청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C43C3C-5013-323A-9958-21D95E7A3304}"/>
              </a:ext>
            </a:extLst>
          </p:cNvPr>
          <p:cNvSpPr txBox="1"/>
          <p:nvPr/>
        </p:nvSpPr>
        <p:spPr>
          <a:xfrm>
            <a:off x="596901" y="2807233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세대 안내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C4DAAE02-DF22-664D-E760-4202A574AB9C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14" name="그룹 13">
            <a:extLst>
              <a:ext uri="{FF2B5EF4-FFF2-40B4-BE49-F238E27FC236}">
                <a16:creationId xmlns:a16="http://schemas.microsoft.com/office/drawing/2014/main" id="{DECE9952-2750-CBC2-8A37-516A1B47B358}"/>
              </a:ext>
            </a:extLst>
          </p:cNvPr>
          <p:cNvGrpSpPr/>
          <p:nvPr/>
        </p:nvGrpSpPr>
        <p:grpSpPr>
          <a:xfrm>
            <a:off x="596900" y="3046688"/>
            <a:ext cx="6769100" cy="615032"/>
            <a:chOff x="596900" y="2927437"/>
            <a:chExt cx="6769100" cy="955513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78E0EAA-2136-CF08-08D2-AB9FE5D2FE5C}"/>
                </a:ext>
              </a:extLst>
            </p:cNvPr>
            <p:cNvSpPr/>
            <p:nvPr/>
          </p:nvSpPr>
          <p:spPr>
            <a:xfrm>
              <a:off x="596900" y="2927438"/>
              <a:ext cx="6769100" cy="95551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6" name="Vertical Scrollbar" descr="&lt;SmartSettings&gt;&lt;SmartResize enabled=&quot;True&quot; minWidth=&quot;6&quot; minHeight=&quot;37&quot; /&gt;&lt;/SmartSettings&gt;">
              <a:extLst>
                <a:ext uri="{FF2B5EF4-FFF2-40B4-BE49-F238E27FC236}">
                  <a16:creationId xmlns:a16="http://schemas.microsoft.com/office/drawing/2014/main" id="{B2C27229-7F94-3B1C-8E9D-22380B4DECC7}"/>
                </a:ext>
              </a:extLst>
            </p:cNvPr>
            <p:cNvGrpSpPr/>
            <p:nvPr>
              <p:custDataLst>
                <p:tags r:id="rId21"/>
              </p:custDataLst>
            </p:nvPr>
          </p:nvGrpSpPr>
          <p:grpSpPr>
            <a:xfrm>
              <a:off x="7256890" y="2927437"/>
              <a:ext cx="109110" cy="955511"/>
              <a:chOff x="508000" y="1397003"/>
              <a:chExt cx="144016" cy="2086737"/>
            </a:xfrm>
          </p:grpSpPr>
          <p:grpSp>
            <p:nvGrpSpPr>
              <p:cNvPr id="47" name="Arrow Button Up">
                <a:extLst>
                  <a:ext uri="{FF2B5EF4-FFF2-40B4-BE49-F238E27FC236}">
                    <a16:creationId xmlns:a16="http://schemas.microsoft.com/office/drawing/2014/main" id="{C3DF98FB-4B4A-9D51-8404-9AFC78DEB2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1397003"/>
                <a:ext cx="144016" cy="314518"/>
                <a:chOff x="508000" y="1397003"/>
                <a:chExt cx="144016" cy="314518"/>
              </a:xfrm>
            </p:grpSpPr>
            <p:sp>
              <p:nvSpPr>
                <p:cNvPr id="53" name="Button Border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7F112777-2B3F-AE37-7A80-D2836D2CF0A7}"/>
                    </a:ext>
                  </a:extLst>
                </p:cNvPr>
                <p:cNvSpPr>
                  <a:spLocks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508000" y="1397003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4" name="Arrow U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79816160-097A-B27C-36A3-1444C76F2FDE}"/>
                    </a:ext>
                  </a:extLst>
                </p:cNvPr>
                <p:cNvSpPr>
                  <a:spLocks/>
                </p:cNvSpPr>
                <p:nvPr>
                  <p:custDataLst>
                    <p:tags r:id="rId27"/>
                  </p:custDataLst>
                </p:nvPr>
              </p:nvSpPr>
              <p:spPr bwMode="auto">
                <a:xfrm>
                  <a:off x="544373" y="1495298"/>
                  <a:ext cx="71275" cy="117928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48" name="Track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44BF8DDA-6A97-BE12-82CA-2FFCBF72D340}"/>
                  </a:ext>
                </a:extLst>
              </p:cNvPr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508000" y="1708254"/>
                <a:ext cx="144016" cy="14609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9" name="Scroll Thumb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6475617F-45D0-8B1C-D9E1-FAC2C2FBB4B4}"/>
                  </a:ext>
                </a:extLst>
              </p:cNvPr>
              <p:cNvSpPr>
                <a:spLocks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533803" y="1748125"/>
                <a:ext cx="92413" cy="648676"/>
              </a:xfrm>
              <a:prstGeom prst="roundRect">
                <a:avLst>
                  <a:gd name="adj" fmla="val 26679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50" name="Arrow Button Down">
                <a:extLst>
                  <a:ext uri="{FF2B5EF4-FFF2-40B4-BE49-F238E27FC236}">
                    <a16:creationId xmlns:a16="http://schemas.microsoft.com/office/drawing/2014/main" id="{00713648-8C64-CC64-D1BF-7D0A61DD58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3169222"/>
                <a:ext cx="144016" cy="314518"/>
                <a:chOff x="508000" y="3169222"/>
                <a:chExt cx="144016" cy="314518"/>
              </a:xfrm>
            </p:grpSpPr>
            <p:sp>
              <p:nvSpPr>
                <p:cNvPr id="51" name="Button Border" descr="&lt;SmartSettings&gt;&lt;SmartResize anchorLeft=&quot;Absolute&quot; anchorTop=&quot;Non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7F92B7F1-D79C-2116-7AF6-2C613B5D0135}"/>
                    </a:ext>
                  </a:extLst>
                </p:cNvPr>
                <p:cNvSpPr>
                  <a:spLocks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>
                  <a:off x="508000" y="3169222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52" name="Arrow Down" descr="&lt;SmartSettings&gt;&lt;SmartResize anchorLeft=&quot;None&quot; anchorTop=&quot;None&quot; anchorRight=&quot;Non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73DF750D-5CF5-B493-9C0D-68A5BBCEFE40}"/>
                    </a:ext>
                  </a:extLst>
                </p:cNvPr>
                <p:cNvSpPr>
                  <a:spLocks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 rot="10800000">
                  <a:off x="544373" y="3267519"/>
                  <a:ext cx="71275" cy="117933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5ACC7712-1FCA-89FD-77B9-6FBF2B497591}"/>
              </a:ext>
            </a:extLst>
          </p:cNvPr>
          <p:cNvSpPr txBox="1"/>
          <p:nvPr/>
        </p:nvSpPr>
        <p:spPr>
          <a:xfrm>
            <a:off x="596901" y="3804611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</a:t>
            </a:r>
            <a:r>
              <a:rPr lang="ko-KR" altLang="en-US" sz="800" b="1" dirty="0" err="1">
                <a:solidFill>
                  <a:srgbClr val="333333"/>
                </a:solidFill>
                <a:latin typeface="+mn-ea"/>
              </a:rPr>
              <a:t>무순위</a:t>
            </a:r>
            <a:r>
              <a:rPr lang="en-US" altLang="ko-KR" sz="800" b="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잔여세대 청약 신청 안내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6C89386C-B6B5-AD20-26A3-689E409B0BC6}"/>
              </a:ext>
            </a:extLst>
          </p:cNvPr>
          <p:cNvGrpSpPr/>
          <p:nvPr/>
        </p:nvGrpSpPr>
        <p:grpSpPr>
          <a:xfrm>
            <a:off x="596900" y="4020055"/>
            <a:ext cx="6769100" cy="615032"/>
            <a:chOff x="596900" y="2927437"/>
            <a:chExt cx="6769100" cy="955513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B229E8C-D1D4-5F46-A2DD-99FADE51A939}"/>
                </a:ext>
              </a:extLst>
            </p:cNvPr>
            <p:cNvSpPr/>
            <p:nvPr/>
          </p:nvSpPr>
          <p:spPr>
            <a:xfrm>
              <a:off x="596900" y="2927438"/>
              <a:ext cx="6769100" cy="95551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8" name="Vertical Scrollbar" descr="&lt;SmartSettings&gt;&lt;SmartResize enabled=&quot;True&quot; minWidth=&quot;6&quot; minHeight=&quot;37&quot; /&gt;&lt;/SmartSettings&gt;">
              <a:extLst>
                <a:ext uri="{FF2B5EF4-FFF2-40B4-BE49-F238E27FC236}">
                  <a16:creationId xmlns:a16="http://schemas.microsoft.com/office/drawing/2014/main" id="{57F4FE9C-2BFB-030B-4C27-9D8B217C47F1}"/>
                </a:ext>
              </a:extLst>
            </p:cNvPr>
            <p:cNvGrpSpPr/>
            <p:nvPr>
              <p:custDataLst>
                <p:tags r:id="rId14"/>
              </p:custDataLst>
            </p:nvPr>
          </p:nvGrpSpPr>
          <p:grpSpPr>
            <a:xfrm>
              <a:off x="7256890" y="2927437"/>
              <a:ext cx="109110" cy="955511"/>
              <a:chOff x="508000" y="1397003"/>
              <a:chExt cx="144016" cy="2086737"/>
            </a:xfrm>
          </p:grpSpPr>
          <p:grpSp>
            <p:nvGrpSpPr>
              <p:cNvPr id="59" name="Arrow Button Up">
                <a:extLst>
                  <a:ext uri="{FF2B5EF4-FFF2-40B4-BE49-F238E27FC236}">
                    <a16:creationId xmlns:a16="http://schemas.microsoft.com/office/drawing/2014/main" id="{6EA44461-1217-11AC-0DB8-C395708C0E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1397003"/>
                <a:ext cx="144016" cy="314518"/>
                <a:chOff x="508000" y="1397003"/>
                <a:chExt cx="144016" cy="314518"/>
              </a:xfrm>
            </p:grpSpPr>
            <p:sp>
              <p:nvSpPr>
                <p:cNvPr id="65" name="Button Border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F889A040-D1B1-4AE5-4CEB-9B6E799CA824}"/>
                    </a:ext>
                  </a:extLst>
                </p:cNvPr>
                <p:cNvSpPr>
                  <a:spLocks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508000" y="1397003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6" name="Arrow U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FEE5ABE6-E277-62B8-ADEB-4DEFE7081F15}"/>
                    </a:ext>
                  </a:extLst>
                </p:cNvPr>
                <p:cNvSpPr>
                  <a:spLocks/>
                </p:cNvSpPr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544373" y="1495298"/>
                  <a:ext cx="71275" cy="117928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60" name="Track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88293174-8F69-5CDB-69B5-48935DAA659B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08000" y="1708254"/>
                <a:ext cx="144016" cy="14609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61" name="Scroll Thumb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F8DD660C-2D60-7A3A-DD85-5B4563216BB5}"/>
                  </a:ext>
                </a:extLst>
              </p:cNvPr>
              <p:cNvSpPr>
                <a:spLocks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33803" y="1748125"/>
                <a:ext cx="92413" cy="648676"/>
              </a:xfrm>
              <a:prstGeom prst="roundRect">
                <a:avLst>
                  <a:gd name="adj" fmla="val 26679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62" name="Arrow Button Down">
                <a:extLst>
                  <a:ext uri="{FF2B5EF4-FFF2-40B4-BE49-F238E27FC236}">
                    <a16:creationId xmlns:a16="http://schemas.microsoft.com/office/drawing/2014/main" id="{0844C698-4BBC-350D-6035-B3BDBC609E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3169222"/>
                <a:ext cx="144016" cy="314518"/>
                <a:chOff x="508000" y="3169222"/>
                <a:chExt cx="144016" cy="314518"/>
              </a:xfrm>
            </p:grpSpPr>
            <p:sp>
              <p:nvSpPr>
                <p:cNvPr id="63" name="Button Border" descr="&lt;SmartSettings&gt;&lt;SmartResize anchorLeft=&quot;Absolute&quot; anchorTop=&quot;Non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D75FFF25-AA3D-8465-1A27-EFC595D561B9}"/>
                    </a:ext>
                  </a:extLst>
                </p:cNvPr>
                <p:cNvSpPr>
                  <a:spLocks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508000" y="3169222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64" name="Arrow Down" descr="&lt;SmartSettings&gt;&lt;SmartResize anchorLeft=&quot;None&quot; anchorTop=&quot;None&quot; anchorRight=&quot;Non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F61105B7-EB73-9451-161D-0638D390FDCF}"/>
                    </a:ext>
                  </a:extLst>
                </p:cNvPr>
                <p:cNvSpPr>
                  <a:spLocks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 rot="10800000">
                  <a:off x="544373" y="3267519"/>
                  <a:ext cx="71275" cy="117933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70DFE2C-F8E6-5776-5F58-459326490E31}"/>
              </a:ext>
            </a:extLst>
          </p:cNvPr>
          <p:cNvSpPr txBox="1"/>
          <p:nvPr/>
        </p:nvSpPr>
        <p:spPr>
          <a:xfrm>
            <a:off x="596901" y="4777979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개인정보 수집 및 이용 동의</a:t>
            </a:r>
            <a:r>
              <a:rPr lang="en-US" altLang="ko-KR" sz="800" b="1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필수</a:t>
            </a:r>
            <a:r>
              <a:rPr lang="en-US" altLang="ko-KR" sz="800" b="1" dirty="0">
                <a:solidFill>
                  <a:srgbClr val="333333"/>
                </a:solidFill>
                <a:latin typeface="+mn-ea"/>
              </a:rPr>
              <a:t>)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115A2F48-B114-C76F-4F44-852ABED12D35}"/>
              </a:ext>
            </a:extLst>
          </p:cNvPr>
          <p:cNvGrpSpPr/>
          <p:nvPr/>
        </p:nvGrpSpPr>
        <p:grpSpPr>
          <a:xfrm>
            <a:off x="596900" y="5212509"/>
            <a:ext cx="6769100" cy="615032"/>
            <a:chOff x="596900" y="2927437"/>
            <a:chExt cx="6769100" cy="95551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EB77F02C-1B08-4055-A11D-3E62596CBD35}"/>
                </a:ext>
              </a:extLst>
            </p:cNvPr>
            <p:cNvSpPr/>
            <p:nvPr/>
          </p:nvSpPr>
          <p:spPr>
            <a:xfrm>
              <a:off x="596900" y="2927438"/>
              <a:ext cx="6769100" cy="95551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1" name="Vertical Scrollbar" descr="&lt;SmartSettings&gt;&lt;SmartResize enabled=&quot;True&quot; minWidth=&quot;6&quot; minHeight=&quot;37&quot; /&gt;&lt;/SmartSettings&gt;">
              <a:extLst>
                <a:ext uri="{FF2B5EF4-FFF2-40B4-BE49-F238E27FC236}">
                  <a16:creationId xmlns:a16="http://schemas.microsoft.com/office/drawing/2014/main" id="{197AF383-C276-5C47-6A9E-C5269A91BF39}"/>
                </a:ext>
              </a:extLst>
            </p:cNvPr>
            <p:cNvGrpSpPr/>
            <p:nvPr>
              <p:custDataLst>
                <p:tags r:id="rId7"/>
              </p:custDataLst>
            </p:nvPr>
          </p:nvGrpSpPr>
          <p:grpSpPr>
            <a:xfrm>
              <a:off x="7256890" y="2927437"/>
              <a:ext cx="109110" cy="955511"/>
              <a:chOff x="508000" y="1397003"/>
              <a:chExt cx="144016" cy="2086737"/>
            </a:xfrm>
          </p:grpSpPr>
          <p:grpSp>
            <p:nvGrpSpPr>
              <p:cNvPr id="72" name="Arrow Button Up">
                <a:extLst>
                  <a:ext uri="{FF2B5EF4-FFF2-40B4-BE49-F238E27FC236}">
                    <a16:creationId xmlns:a16="http://schemas.microsoft.com/office/drawing/2014/main" id="{B021AD8D-A4F9-97E0-52E5-5CDE413057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1397003"/>
                <a:ext cx="144016" cy="314518"/>
                <a:chOff x="508000" y="1397003"/>
                <a:chExt cx="144016" cy="314518"/>
              </a:xfrm>
            </p:grpSpPr>
            <p:sp>
              <p:nvSpPr>
                <p:cNvPr id="78" name="Button Border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63B36E50-A6C3-6BA9-FC09-54B4E50A951E}"/>
                    </a:ext>
                  </a:extLst>
                </p:cNvPr>
                <p:cNvSpPr>
                  <a:spLocks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508000" y="1397003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79" name="Arrow U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4720BDF7-203A-B001-5510-51DE6121F964}"/>
                    </a:ext>
                  </a:extLst>
                </p:cNvPr>
                <p:cNvSpPr>
                  <a:spLocks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544373" y="1495298"/>
                  <a:ext cx="71275" cy="117928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73" name="Track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CEFE9FA5-4247-1002-B772-641BB6872FB1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08000" y="1708254"/>
                <a:ext cx="144016" cy="14609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74" name="Scroll Thumb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7AB4AD48-2F77-E02E-DAE8-34693C531601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33803" y="1748125"/>
                <a:ext cx="92413" cy="648676"/>
              </a:xfrm>
              <a:prstGeom prst="roundRect">
                <a:avLst>
                  <a:gd name="adj" fmla="val 26679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75" name="Arrow Button Down">
                <a:extLst>
                  <a:ext uri="{FF2B5EF4-FFF2-40B4-BE49-F238E27FC236}">
                    <a16:creationId xmlns:a16="http://schemas.microsoft.com/office/drawing/2014/main" id="{A6140782-504E-892F-BC79-F2D322A2DD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3169222"/>
                <a:ext cx="144016" cy="314518"/>
                <a:chOff x="508000" y="3169222"/>
                <a:chExt cx="144016" cy="314518"/>
              </a:xfrm>
            </p:grpSpPr>
            <p:sp>
              <p:nvSpPr>
                <p:cNvPr id="76" name="Button Border" descr="&lt;SmartSettings&gt;&lt;SmartResize anchorLeft=&quot;Absolute&quot; anchorTop=&quot;Non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9AEE7FA4-917D-CF18-8586-6C0432D2B32A}"/>
                    </a:ext>
                  </a:extLst>
                </p:cNvPr>
                <p:cNvSpPr>
                  <a:spLocks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>
                  <a:off x="508000" y="3169222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77" name="Arrow Down" descr="&lt;SmartSettings&gt;&lt;SmartResize anchorLeft=&quot;None&quot; anchorTop=&quot;None&quot; anchorRight=&quot;Non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B7AD71BC-9C29-B3DC-4FE1-763A7104250E}"/>
                    </a:ext>
                  </a:extLst>
                </p:cNvPr>
                <p:cNvSpPr>
                  <a:spLocks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 rot="10800000">
                  <a:off x="544373" y="3267519"/>
                  <a:ext cx="71275" cy="117933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494F555A-10C5-A7E6-8942-0FEAF8810802}"/>
              </a:ext>
            </a:extLst>
          </p:cNvPr>
          <p:cNvSpPr txBox="1"/>
          <p:nvPr/>
        </p:nvSpPr>
        <p:spPr>
          <a:xfrm>
            <a:off x="596901" y="4990741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rgbClr val="FF0000"/>
                </a:solidFill>
                <a:latin typeface="+mn-ea"/>
              </a:rPr>
              <a:t>회사는 보다 나은 서비스 제공과 고객편의 제공 등 업무 수행을 원활하게 하기 위해 아래와 같이 외부 전문업체에 위탁하여 운영하고 있습니다</a:t>
            </a:r>
            <a:r>
              <a:rPr lang="en-US" altLang="ko-KR" sz="800" dirty="0">
                <a:solidFill>
                  <a:srgbClr val="FF0000"/>
                </a:solidFill>
                <a:latin typeface="+mn-ea"/>
              </a:rPr>
              <a:t>.</a:t>
            </a:r>
            <a:endParaRPr lang="en-US" altLang="ko-KR" sz="800" i="0" dirty="0">
              <a:solidFill>
                <a:srgbClr val="FF0000"/>
              </a:solidFill>
              <a:effectLst/>
              <a:latin typeface="+mn-ea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2E7DFEF-696A-1CC9-A7A6-38D485457BE8}"/>
              </a:ext>
            </a:extLst>
          </p:cNvPr>
          <p:cNvSpPr txBox="1"/>
          <p:nvPr/>
        </p:nvSpPr>
        <p:spPr>
          <a:xfrm>
            <a:off x="612136" y="5826648"/>
            <a:ext cx="6753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※ </a:t>
            </a:r>
            <a:r>
              <a:rPr kumimoji="1"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개인정보보호법 제</a:t>
            </a:r>
            <a:r>
              <a:rPr kumimoji="1"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</a:t>
            </a:r>
            <a:r>
              <a:rPr kumimoji="1"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조에 따라서 개인정보 수집 및 이용에 따른 동의를 거부할 수 있으나</a:t>
            </a:r>
            <a:r>
              <a:rPr kumimoji="1"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kumimoji="1" lang="ko-KR" altLang="en-US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서비스 제공을 위해서 필요한 최소한의 개인정보이므로 동의를 해 주셔야 서비스를 이용하실 수 있습니다</a:t>
            </a:r>
            <a:r>
              <a:rPr kumimoji="1"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endParaRPr kumimoji="1" lang="ko-KR" altLang="en-US" sz="800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0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588792E-8C8D-7CCF-65AF-35339068841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64047" y="6158520"/>
            <a:ext cx="816486" cy="196977"/>
            <a:chOff x="593892" y="1592857"/>
            <a:chExt cx="816486" cy="196977"/>
          </a:xfrm>
        </p:grpSpPr>
        <p:sp>
          <p:nvSpPr>
            <p:cNvPr id="105" name="Circle">
              <a:extLst>
                <a:ext uri="{FF2B5EF4-FFF2-40B4-BE49-F238E27FC236}">
                  <a16:creationId xmlns:a16="http://schemas.microsoft.com/office/drawing/2014/main" id="{D61DDE31-67BC-86E5-C872-56D5B5A97AA9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Check" hidden="1">
              <a:extLst>
                <a:ext uri="{FF2B5EF4-FFF2-40B4-BE49-F238E27FC236}">
                  <a16:creationId xmlns:a16="http://schemas.microsoft.com/office/drawing/2014/main" id="{CFCBCD15-4FD7-423A-52E0-60A11B31E259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Label">
              <a:extLst>
                <a:ext uri="{FF2B5EF4-FFF2-40B4-BE49-F238E27FC236}">
                  <a16:creationId xmlns:a16="http://schemas.microsoft.com/office/drawing/2014/main" id="{7C27A10E-F116-5B19-28BD-CC409D0B095E}"/>
                </a:ext>
              </a:extLst>
            </p:cNvPr>
            <p:cNvSpPr txBox="1"/>
            <p:nvPr/>
          </p:nvSpPr>
          <p:spPr>
            <a:xfrm>
              <a:off x="727242" y="1592857"/>
              <a:ext cx="683136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동의합니다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4D5C2002-7D5D-4FA8-345D-35EE6B46479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894412" y="6158520"/>
            <a:ext cx="1153116" cy="196977"/>
            <a:chOff x="593892" y="1592857"/>
            <a:chExt cx="1153116" cy="196977"/>
          </a:xfrm>
        </p:grpSpPr>
        <p:sp>
          <p:nvSpPr>
            <p:cNvPr id="109" name="Circle">
              <a:extLst>
                <a:ext uri="{FF2B5EF4-FFF2-40B4-BE49-F238E27FC236}">
                  <a16:creationId xmlns:a16="http://schemas.microsoft.com/office/drawing/2014/main" id="{B6EB94DB-9EFA-F85A-1275-22A2662C7939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Check" hidden="1">
              <a:extLst>
                <a:ext uri="{FF2B5EF4-FFF2-40B4-BE49-F238E27FC236}">
                  <a16:creationId xmlns:a16="http://schemas.microsoft.com/office/drawing/2014/main" id="{427B5896-F958-DF30-B422-0D3B240346CE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Label">
              <a:extLst>
                <a:ext uri="{FF2B5EF4-FFF2-40B4-BE49-F238E27FC236}">
                  <a16:creationId xmlns:a16="http://schemas.microsoft.com/office/drawing/2014/main" id="{2F9458A0-9C5D-734B-65C8-001168F3CAEE}"/>
                </a:ext>
              </a:extLst>
            </p:cNvPr>
            <p:cNvSpPr txBox="1"/>
            <p:nvPr/>
          </p:nvSpPr>
          <p:spPr>
            <a:xfrm>
              <a:off x="727242" y="1592857"/>
              <a:ext cx="1019766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동의하지 않습니다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12" name="표 40">
            <a:extLst>
              <a:ext uri="{FF2B5EF4-FFF2-40B4-BE49-F238E27FC236}">
                <a16:creationId xmlns:a16="http://schemas.microsoft.com/office/drawing/2014/main" id="{F50C396B-A0C0-1573-C85C-5103048E18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599071"/>
              </p:ext>
            </p:extLst>
          </p:nvPr>
        </p:nvGraphicFramePr>
        <p:xfrm>
          <a:off x="596898" y="2310231"/>
          <a:ext cx="6757944" cy="276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993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15127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214806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단지명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평형 타입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grpSp>
        <p:nvGrpSpPr>
          <p:cNvPr id="11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6DE2B52-C495-408B-DEDD-74EF2C3AAC8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894412" y="2335614"/>
            <a:ext cx="2035661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14" name="Text Box">
              <a:extLst>
                <a:ext uri="{FF2B5EF4-FFF2-40B4-BE49-F238E27FC236}">
                  <a16:creationId xmlns:a16="http://schemas.microsoft.com/office/drawing/2014/main" id="{CB993DCD-B7CE-871F-89C2-5D2FB127C187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포천 </a:t>
              </a:r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금호어울림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센트럴 </a:t>
              </a:r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무순위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청약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5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E80DA80-37D7-3512-82A1-BA3928F7C82E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886545" y="1363700"/>
              <a:ext cx="430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16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E0C92888-5C76-ECA2-65A0-C56528AFBC98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5187281" y="2335614"/>
            <a:ext cx="2110705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17" name="Text Box">
              <a:extLst>
                <a:ext uri="{FF2B5EF4-FFF2-40B4-BE49-F238E27FC236}">
                  <a16:creationId xmlns:a16="http://schemas.microsoft.com/office/drawing/2014/main" id="{8F533C7D-40E9-CC54-1CE4-6168980960CC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atinLnBrk="1"/>
              <a:r>
                <a:rPr lang="en-US" altLang="ko-KR" sz="800" b="0" u="none" spc="-80" baseline="0" dirty="0">
                  <a:solidFill>
                    <a:schemeClr val="tx1"/>
                  </a:solidFill>
                  <a:latin typeface="+mn-ea"/>
                  <a:ea typeface="+mn-ea"/>
                </a:rPr>
                <a:t>59㎡ – 100</a:t>
              </a:r>
              <a:r>
                <a:rPr lang="ko-KR" altLang="en-US" sz="800" b="0" u="none" spc="-80" baseline="0" dirty="0">
                  <a:solidFill>
                    <a:schemeClr val="tx1"/>
                  </a:solidFill>
                  <a:latin typeface="+mn-ea"/>
                  <a:ea typeface="+mn-ea"/>
                </a:rPr>
                <a:t>세대</a:t>
              </a:r>
            </a:p>
          </p:txBody>
        </p:sp>
        <p:sp>
          <p:nvSpPr>
            <p:cNvPr id="118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885FF74-6E0A-824C-49F4-03E71BCC364A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889293" y="1363700"/>
              <a:ext cx="4148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170CA6A-1723-A8B8-5BA8-412E8AA5AE70}"/>
              </a:ext>
            </a:extLst>
          </p:cNvPr>
          <p:cNvSpPr/>
          <p:nvPr/>
        </p:nvSpPr>
        <p:spPr>
          <a:xfrm>
            <a:off x="8009924" y="5763813"/>
            <a:ext cx="1801102" cy="74300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/>
              <a:t>확인</a:t>
            </a:r>
            <a:r>
              <a:rPr lang="en-US" altLang="ko-KR" sz="800" dirty="0"/>
              <a:t>!</a:t>
            </a:r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세대안내</a:t>
            </a:r>
            <a:r>
              <a:rPr lang="en-US" altLang="ko-KR" sz="800" dirty="0"/>
              <a:t>, </a:t>
            </a:r>
            <a:r>
              <a:rPr lang="ko-KR" altLang="en-US" sz="800" dirty="0" err="1"/>
              <a:t>무순위</a:t>
            </a:r>
            <a:r>
              <a:rPr lang="en-US" altLang="ko-KR" sz="800" dirty="0"/>
              <a:t>/</a:t>
            </a:r>
            <a:r>
              <a:rPr lang="ko-KR" altLang="en-US" sz="800" dirty="0"/>
              <a:t>잔여세대 청약 신청 안내</a:t>
            </a:r>
            <a:r>
              <a:rPr lang="en-US" altLang="ko-KR" sz="800" dirty="0"/>
              <a:t>, </a:t>
            </a:r>
            <a:r>
              <a:rPr lang="ko-KR" altLang="en-US" sz="800" dirty="0"/>
              <a:t>개인정보 수집 및 이용 동의 콘텐츠 확인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267BAC7E-1443-E387-4AD7-C8585A66087D}"/>
              </a:ext>
            </a:extLst>
          </p:cNvPr>
          <p:cNvSpPr txBox="1"/>
          <p:nvPr/>
        </p:nvSpPr>
        <p:spPr>
          <a:xfrm>
            <a:off x="3123693" y="3281368"/>
            <a:ext cx="1731564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관리자에서 </a:t>
            </a:r>
            <a:r>
              <a:rPr lang="ko-KR" altLang="en-US" sz="800">
                <a:latin typeface="+mn-ea"/>
              </a:rPr>
              <a:t>등록한 안내사항 </a:t>
            </a:r>
            <a:r>
              <a:rPr lang="ko-KR" altLang="en-US" sz="800" dirty="0">
                <a:latin typeface="+mn-ea"/>
              </a:rPr>
              <a:t>표시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233BB44-DD93-6EFD-92EB-513BD36C349F}"/>
              </a:ext>
            </a:extLst>
          </p:cNvPr>
          <p:cNvSpPr txBox="1"/>
          <p:nvPr/>
        </p:nvSpPr>
        <p:spPr>
          <a:xfrm>
            <a:off x="3123693" y="4201044"/>
            <a:ext cx="1731564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관리자에서 </a:t>
            </a:r>
            <a:r>
              <a:rPr lang="ko-KR" altLang="en-US" sz="800">
                <a:latin typeface="+mn-ea"/>
              </a:rPr>
              <a:t>등록한 안내사항 </a:t>
            </a:r>
            <a:r>
              <a:rPr lang="ko-KR" altLang="en-US" sz="800" dirty="0">
                <a:latin typeface="+mn-ea"/>
              </a:rPr>
              <a:t>표시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6EE38CF-BE08-01E3-D5B6-58F190D4A23B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4" name="Go Home">
              <a:extLst>
                <a:ext uri="{FF2B5EF4-FFF2-40B4-BE49-F238E27FC236}">
                  <a16:creationId xmlns:a16="http://schemas.microsoft.com/office/drawing/2014/main" id="{38A05A1D-A746-385E-069D-59A1305249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8A5DB-E179-7CDF-D8A6-964B0CAA2556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11455A4-D6DA-AD71-4F0B-BE46282433C6}"/>
              </a:ext>
            </a:extLst>
          </p:cNvPr>
          <p:cNvCxnSpPr>
            <a:cxnSpLocks/>
          </p:cNvCxnSpPr>
          <p:nvPr/>
        </p:nvCxnSpPr>
        <p:spPr>
          <a:xfrm>
            <a:off x="4953000" y="951533"/>
            <a:ext cx="98883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6649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C169BA16-F865-55DD-E823-EB92915DE3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187BE4E-F205-6329-8EB2-840CFBE4B2D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81630CF-E924-ACB4-EC2A-43BAC91715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67B2528-E157-77FB-0E9A-22D0A8B47369}"/>
              </a:ext>
            </a:extLst>
          </p:cNvPr>
          <p:cNvSpPr/>
          <p:nvPr/>
        </p:nvSpPr>
        <p:spPr>
          <a:xfrm>
            <a:off x="596900" y="697382"/>
            <a:ext cx="6769100" cy="53989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※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각 군 별 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건 초과 청약 시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모두 무효처리 됩니다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※ 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추후 접수를 통해 다른 군의 추가 청약 접수는 불가능합니다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※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접수일정의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정해진 </a:t>
            </a:r>
            <a:r>
              <a:rPr lang="ko-KR" altLang="en-US" sz="800" dirty="0" err="1">
                <a:solidFill>
                  <a:schemeClr val="tx1"/>
                </a:solidFill>
                <a:latin typeface="+mn-ea"/>
              </a:rPr>
              <a:t>시간내에</a:t>
            </a:r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 접수 완료가 되어야 정상적으로 접수가 가능합니다</a:t>
            </a:r>
            <a:r>
              <a:rPr lang="en-US" altLang="ko-KR" sz="800" dirty="0">
                <a:solidFill>
                  <a:schemeClr val="tx1"/>
                </a:solidFill>
                <a:latin typeface="+mn-ea"/>
              </a:rPr>
              <a:t>.</a:t>
            </a:r>
            <a:endParaRPr lang="ko-KR" altLang="en-US" sz="8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9054D76-CC49-8596-9EFA-9E1A2B307131}"/>
              </a:ext>
            </a:extLst>
          </p:cNvPr>
          <p:cNvGrpSpPr/>
          <p:nvPr/>
        </p:nvGrpSpPr>
        <p:grpSpPr>
          <a:xfrm>
            <a:off x="3234274" y="1451094"/>
            <a:ext cx="1785481" cy="243809"/>
            <a:chOff x="2946465" y="6400060"/>
            <a:chExt cx="1949929" cy="313386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A2871E7-44D7-E318-6E1B-DE9DF17063AF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434E0780-BDC0-DCED-46BD-0A64901AF662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청약신청하기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5405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 err="1">
                <a:latin typeface="+mn-ea"/>
              </a:rPr>
              <a:t>무순위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>
                <a:latin typeface="+mn-ea"/>
              </a:rPr>
              <a:t>잔여세대 청약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07814F-A5DC-78BF-3FC4-7CFDFA5CA667}"/>
              </a:ext>
            </a:extLst>
          </p:cNvPr>
          <p:cNvSpPr/>
          <p:nvPr/>
        </p:nvSpPr>
        <p:spPr>
          <a:xfrm>
            <a:off x="596900" y="1592263"/>
            <a:ext cx="1599692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tx1"/>
                </a:solidFill>
              </a:rPr>
              <a:t>무순위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잔여세대 청약 신청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7107BC-4AC1-B388-5849-7EC3DCD739B5}"/>
              </a:ext>
            </a:extLst>
          </p:cNvPr>
          <p:cNvSpPr/>
          <p:nvPr/>
        </p:nvSpPr>
        <p:spPr>
          <a:xfrm>
            <a:off x="2288389" y="1592263"/>
            <a:ext cx="1599692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</a:rPr>
              <a:t>무순위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잔여 세대 청약 확인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652D2266-A419-0F16-1DCE-1B52058C0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001573"/>
              </p:ext>
            </p:extLst>
          </p:nvPr>
        </p:nvGraphicFramePr>
        <p:xfrm>
          <a:off x="596898" y="2387405"/>
          <a:ext cx="6769100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9279">
                  <a:extLst>
                    <a:ext uri="{9D8B030D-6E8A-4147-A177-3AD203B41FA5}">
                      <a16:colId xmlns:a16="http://schemas.microsoft.com/office/drawing/2014/main" val="3282318657"/>
                    </a:ext>
                  </a:extLst>
                </a:gridCol>
                <a:gridCol w="2085271">
                  <a:extLst>
                    <a:ext uri="{9D8B030D-6E8A-4147-A177-3AD203B41FA5}">
                      <a16:colId xmlns:a16="http://schemas.microsoft.com/office/drawing/2014/main" val="3735134338"/>
                    </a:ext>
                  </a:extLst>
                </a:gridCol>
                <a:gridCol w="2226847">
                  <a:extLst>
                    <a:ext uri="{9D8B030D-6E8A-4147-A177-3AD203B41FA5}">
                      <a16:colId xmlns:a16="http://schemas.microsoft.com/office/drawing/2014/main" val="3515568947"/>
                    </a:ext>
                  </a:extLst>
                </a:gridCol>
                <a:gridCol w="1157703">
                  <a:extLst>
                    <a:ext uri="{9D8B030D-6E8A-4147-A177-3AD203B41FA5}">
                      <a16:colId xmlns:a16="http://schemas.microsoft.com/office/drawing/2014/main" val="299730410"/>
                    </a:ext>
                  </a:extLst>
                </a:gridCol>
              </a:tblGrid>
              <a:tr h="16706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신청일시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단지명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평형타입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당첨 발표 일시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429533"/>
                  </a:ext>
                </a:extLst>
              </a:tr>
              <a:tr h="1670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u="none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2024-03-01 12:00:00</a:t>
                      </a:r>
                      <a:endParaRPr lang="ko-KR" altLang="en-US" sz="800" b="0" u="none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spc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포천 </a:t>
                      </a:r>
                      <a:r>
                        <a:rPr lang="ko-KR" altLang="en-US" sz="800" spc="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금호어울림</a:t>
                      </a:r>
                      <a:r>
                        <a:rPr lang="ko-KR" altLang="en-US" sz="800" spc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센트럴 </a:t>
                      </a:r>
                      <a:r>
                        <a:rPr lang="ko-KR" altLang="en-US" sz="800" spc="0" dirty="0" err="1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무순위</a:t>
                      </a:r>
                      <a:r>
                        <a:rPr lang="ko-KR" altLang="en-US" sz="800" spc="0" dirty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청약</a:t>
                      </a:r>
                      <a:endParaRPr lang="en-US" altLang="ko-KR" sz="800" spc="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59㎡ – 100</a:t>
                      </a:r>
                      <a:r>
                        <a:rPr lang="ko-KR" altLang="en-US" sz="800" b="0" u="none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세대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2024-04-01 12:00:00</a:t>
                      </a:r>
                      <a:endParaRPr lang="ko-KR" altLang="en-US" sz="8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8425988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769181"/>
                  </a:ext>
                </a:extLst>
              </a:tr>
              <a:tr h="167069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u="none" spc="-8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800" b="0" i="0" u="none" strike="noStrike" kern="1200" cap="none" spc="-8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pc="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98830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C097E3C-3C39-6D1B-9F96-FE192D4046F5}"/>
              </a:ext>
            </a:extLst>
          </p:cNvPr>
          <p:cNvSpPr txBox="1"/>
          <p:nvPr/>
        </p:nvSpPr>
        <p:spPr>
          <a:xfrm>
            <a:off x="596901" y="204514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신청현황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C83707-486E-109B-FADD-CBB9B7BEA8D1}"/>
              </a:ext>
            </a:extLst>
          </p:cNvPr>
          <p:cNvSpPr txBox="1"/>
          <p:nvPr/>
        </p:nvSpPr>
        <p:spPr>
          <a:xfrm>
            <a:off x="3223912" y="2152869"/>
            <a:ext cx="4190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* </a:t>
            </a:r>
            <a:r>
              <a:rPr lang="ko-KR" altLang="en-US" sz="800" dirty="0" err="1">
                <a:latin typeface="+mn-ea"/>
              </a:rPr>
              <a:t>무순위</a:t>
            </a:r>
            <a:r>
              <a:rPr lang="en-US" altLang="ko-KR" sz="800" dirty="0">
                <a:latin typeface="+mn-ea"/>
              </a:rPr>
              <a:t>/</a:t>
            </a:r>
            <a:r>
              <a:rPr lang="ko-KR" altLang="en-US" sz="800" dirty="0">
                <a:latin typeface="+mn-ea"/>
              </a:rPr>
              <a:t>잔여세대 청약 신청 자료는 관리자에서 설정한 </a:t>
            </a:r>
            <a:r>
              <a:rPr lang="ko-KR" altLang="en-US" sz="800" dirty="0" err="1">
                <a:latin typeface="+mn-ea"/>
              </a:rPr>
              <a:t>기간동안만</a:t>
            </a:r>
            <a:r>
              <a:rPr lang="ko-KR" altLang="en-US" sz="800" dirty="0">
                <a:latin typeface="+mn-ea"/>
              </a:rPr>
              <a:t> 확인이 가능합니다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16BDD26-4653-40C6-9151-3F1FF00DF3FD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ECE2792F-1E26-556C-B0AE-A6ABBA29E6DC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13" name="Go Home">
              <a:extLst>
                <a:ext uri="{FF2B5EF4-FFF2-40B4-BE49-F238E27FC236}">
                  <a16:creationId xmlns:a16="http://schemas.microsoft.com/office/drawing/2014/main" id="{1259900D-A0C5-55F0-BB0A-5DA1A7EF619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A1A11AB-C771-0B37-732B-55A6CF3994D5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49B4AC1-1329-7DCC-D7E0-355CA9F29098}"/>
              </a:ext>
            </a:extLst>
          </p:cNvPr>
          <p:cNvCxnSpPr>
            <a:cxnSpLocks/>
          </p:cNvCxnSpPr>
          <p:nvPr/>
        </p:nvCxnSpPr>
        <p:spPr>
          <a:xfrm>
            <a:off x="4953000" y="951533"/>
            <a:ext cx="988837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7496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옵션신청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1F5C74-C0D6-F37C-392A-8A7B933BF62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옵션예약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BD451C-6E49-5F57-6F7B-9954A0F65547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옵션예약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graphicFrame>
        <p:nvGraphicFramePr>
          <p:cNvPr id="2" name="표 40">
            <a:extLst>
              <a:ext uri="{FF2B5EF4-FFF2-40B4-BE49-F238E27FC236}">
                <a16:creationId xmlns:a16="http://schemas.microsoft.com/office/drawing/2014/main" id="{512FD269-FF05-2F0E-8902-3D5D725673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0273818"/>
              </p:ext>
            </p:extLst>
          </p:nvPr>
        </p:nvGraphicFramePr>
        <p:xfrm>
          <a:off x="596898" y="2310231"/>
          <a:ext cx="6757944" cy="276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993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15127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214806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단지명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평형 타입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376BFE-2D7B-5588-BBFA-FDE6B54AA138}"/>
              </a:ext>
            </a:extLst>
          </p:cNvPr>
          <p:cNvSpPr txBox="1"/>
          <p:nvPr/>
        </p:nvSpPr>
        <p:spPr>
          <a:xfrm>
            <a:off x="596901" y="204514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옵션예약 신청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11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5669C9CC-9956-E23F-DA33-AD65200FE4B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94412" y="2335614"/>
            <a:ext cx="2035661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8" name="Text Box">
              <a:extLst>
                <a:ext uri="{FF2B5EF4-FFF2-40B4-BE49-F238E27FC236}">
                  <a16:creationId xmlns:a16="http://schemas.microsoft.com/office/drawing/2014/main" id="{477682BA-1104-AD0C-8D6D-E3E681B9B7D1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단지를 선택해주세요</a:t>
              </a:r>
              <a:r>
                <a:rPr lang="en-US" altLang="ko-KR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91A449F-5350-C66F-B4E9-C223A461A6AB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886545" y="1363700"/>
              <a:ext cx="430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9BD13998-0C6A-C8D7-5AC8-17D2E3CCC14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86021" y="2335614"/>
            <a:ext cx="2110705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21" name="Text Box">
              <a:extLst>
                <a:ext uri="{FF2B5EF4-FFF2-40B4-BE49-F238E27FC236}">
                  <a16:creationId xmlns:a16="http://schemas.microsoft.com/office/drawing/2014/main" id="{6E4BE8D5-2FE1-5845-E016-8A3B16F8EC3E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5C34583-5FF9-27FB-E92D-4D80888C8858}"/>
                </a:ext>
              </a:extLst>
            </p:cNvPr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1889293" y="1363700"/>
              <a:ext cx="4148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96F4CB1B-E7A3-045D-BB0E-159EC8160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136404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733B64B6-BF71-1BC8-E1E4-86FAB7271275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16" name="Go Home">
              <a:extLst>
                <a:ext uri="{FF2B5EF4-FFF2-40B4-BE49-F238E27FC236}">
                  <a16:creationId xmlns:a16="http://schemas.microsoft.com/office/drawing/2014/main" id="{729597A7-E163-4773-1316-BBCA52066DA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DBAA0F7-F736-B60F-0FE5-4131B61D1EA9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1D34AFC-B860-251F-6B41-E3CDD99EDE4B}"/>
              </a:ext>
            </a:extLst>
          </p:cNvPr>
          <p:cNvCxnSpPr>
            <a:cxnSpLocks/>
          </p:cNvCxnSpPr>
          <p:nvPr/>
        </p:nvCxnSpPr>
        <p:spPr>
          <a:xfrm>
            <a:off x="6022109" y="951533"/>
            <a:ext cx="46005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9563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옵션신청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1F5C74-C0D6-F37C-392A-8A7B933BF62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옵션예약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BD451C-6E49-5F57-6F7B-9954A0F65547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옵션예약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graphicFrame>
        <p:nvGraphicFramePr>
          <p:cNvPr id="2" name="표 40">
            <a:extLst>
              <a:ext uri="{FF2B5EF4-FFF2-40B4-BE49-F238E27FC236}">
                <a16:creationId xmlns:a16="http://schemas.microsoft.com/office/drawing/2014/main" id="{512FD269-FF05-2F0E-8902-3D5D7256738F}"/>
              </a:ext>
            </a:extLst>
          </p:cNvPr>
          <p:cNvGraphicFramePr>
            <a:graphicFrameLocks/>
          </p:cNvGraphicFramePr>
          <p:nvPr/>
        </p:nvGraphicFramePr>
        <p:xfrm>
          <a:off x="596898" y="2310231"/>
          <a:ext cx="6757944" cy="276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993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15127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214806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단지명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평형 타입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F376BFE-2D7B-5588-BBFA-FDE6B54AA138}"/>
              </a:ext>
            </a:extLst>
          </p:cNvPr>
          <p:cNvSpPr txBox="1"/>
          <p:nvPr/>
        </p:nvSpPr>
        <p:spPr>
          <a:xfrm>
            <a:off x="596901" y="2045147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옵션예약 신청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2D7A35C-62E7-2795-DF4A-BF962A91C93B}"/>
              </a:ext>
            </a:extLst>
          </p:cNvPr>
          <p:cNvSpPr txBox="1"/>
          <p:nvPr/>
        </p:nvSpPr>
        <p:spPr>
          <a:xfrm>
            <a:off x="596901" y="2807233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옵션 및 방문 신청 시 유의사항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67E90033-AB26-C564-2C3F-2E7CA0BA1422}"/>
              </a:ext>
            </a:extLst>
          </p:cNvPr>
          <p:cNvGrpSpPr/>
          <p:nvPr/>
        </p:nvGrpSpPr>
        <p:grpSpPr>
          <a:xfrm>
            <a:off x="596900" y="3046688"/>
            <a:ext cx="6769100" cy="615032"/>
            <a:chOff x="596900" y="2927437"/>
            <a:chExt cx="6769100" cy="955513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70A7EC0F-8E44-C678-A794-01B1DDE85CA3}"/>
                </a:ext>
              </a:extLst>
            </p:cNvPr>
            <p:cNvSpPr/>
            <p:nvPr/>
          </p:nvSpPr>
          <p:spPr>
            <a:xfrm>
              <a:off x="596900" y="2927438"/>
              <a:ext cx="6769100" cy="95551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8" name="Vertical Scrollbar" descr="&lt;SmartSettings&gt;&lt;SmartResize enabled=&quot;True&quot; minWidth=&quot;6&quot; minHeight=&quot;37&quot; /&gt;&lt;/SmartSettings&gt;">
              <a:extLst>
                <a:ext uri="{FF2B5EF4-FFF2-40B4-BE49-F238E27FC236}">
                  <a16:creationId xmlns:a16="http://schemas.microsoft.com/office/drawing/2014/main" id="{56148CC2-CC09-0DCB-6A96-1A89BE49DE9B}"/>
                </a:ext>
              </a:extLst>
            </p:cNvPr>
            <p:cNvGrpSpPr/>
            <p:nvPr>
              <p:custDataLst>
                <p:tags r:id="rId20"/>
              </p:custDataLst>
            </p:nvPr>
          </p:nvGrpSpPr>
          <p:grpSpPr>
            <a:xfrm>
              <a:off x="7256890" y="2927437"/>
              <a:ext cx="109110" cy="955511"/>
              <a:chOff x="508000" y="1397003"/>
              <a:chExt cx="144016" cy="2086737"/>
            </a:xfrm>
          </p:grpSpPr>
          <p:grpSp>
            <p:nvGrpSpPr>
              <p:cNvPr id="79" name="Arrow Button Up">
                <a:extLst>
                  <a:ext uri="{FF2B5EF4-FFF2-40B4-BE49-F238E27FC236}">
                    <a16:creationId xmlns:a16="http://schemas.microsoft.com/office/drawing/2014/main" id="{E6E8746C-7ADB-DDAA-B62A-25165E371E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1397003"/>
                <a:ext cx="144016" cy="314518"/>
                <a:chOff x="508000" y="1397003"/>
                <a:chExt cx="144016" cy="314518"/>
              </a:xfrm>
            </p:grpSpPr>
            <p:sp>
              <p:nvSpPr>
                <p:cNvPr id="85" name="Button Border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D2270463-E7C3-343F-A2B3-6AD343104916}"/>
                    </a:ext>
                  </a:extLst>
                </p:cNvPr>
                <p:cNvSpPr>
                  <a:spLocks/>
                </p:cNvSpPr>
                <p:nvPr>
                  <p:custDataLst>
                    <p:tags r:id="rId25"/>
                  </p:custDataLst>
                </p:nvPr>
              </p:nvSpPr>
              <p:spPr bwMode="auto">
                <a:xfrm>
                  <a:off x="508000" y="1397003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86" name="Arrow U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3EA27CBB-2FBE-35E2-9685-9D978E367ED4}"/>
                    </a:ext>
                  </a:extLst>
                </p:cNvPr>
                <p:cNvSpPr>
                  <a:spLocks/>
                </p:cNvSpPr>
                <p:nvPr>
                  <p:custDataLst>
                    <p:tags r:id="rId26"/>
                  </p:custDataLst>
                </p:nvPr>
              </p:nvSpPr>
              <p:spPr bwMode="auto">
                <a:xfrm>
                  <a:off x="544373" y="1495298"/>
                  <a:ext cx="71275" cy="117928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80" name="Track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38C3D0D5-B2D5-E322-CB70-0F24D0BA85E9}"/>
                  </a:ext>
                </a:extLst>
              </p:cNvPr>
              <p:cNvSpPr>
                <a:spLocks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508000" y="1708254"/>
                <a:ext cx="144016" cy="14609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1" name="Scroll Thumb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7244B1E5-149E-867F-671E-38460A8888BC}"/>
                  </a:ext>
                </a:extLst>
              </p:cNvPr>
              <p:cNvSpPr>
                <a:spLocks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533803" y="1748125"/>
                <a:ext cx="92413" cy="648676"/>
              </a:xfrm>
              <a:prstGeom prst="roundRect">
                <a:avLst>
                  <a:gd name="adj" fmla="val 26679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82" name="Arrow Button Down">
                <a:extLst>
                  <a:ext uri="{FF2B5EF4-FFF2-40B4-BE49-F238E27FC236}">
                    <a16:creationId xmlns:a16="http://schemas.microsoft.com/office/drawing/2014/main" id="{C0A1FF3A-3E43-8092-8422-E213463467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3169222"/>
                <a:ext cx="144016" cy="314518"/>
                <a:chOff x="508000" y="3169222"/>
                <a:chExt cx="144016" cy="314518"/>
              </a:xfrm>
            </p:grpSpPr>
            <p:sp>
              <p:nvSpPr>
                <p:cNvPr id="83" name="Button Border" descr="&lt;SmartSettings&gt;&lt;SmartResize anchorLeft=&quot;Absolute&quot; anchorTop=&quot;Non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76D946A5-2ACA-A477-B5B7-9D677132EF10}"/>
                    </a:ext>
                  </a:extLst>
                </p:cNvPr>
                <p:cNvSpPr>
                  <a:spLocks/>
                </p:cNvSpPr>
                <p:nvPr>
                  <p:custDataLst>
                    <p:tags r:id="rId23"/>
                  </p:custDataLst>
                </p:nvPr>
              </p:nvSpPr>
              <p:spPr bwMode="auto">
                <a:xfrm>
                  <a:off x="508000" y="3169222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84" name="Arrow Down" descr="&lt;SmartSettings&gt;&lt;SmartResize anchorLeft=&quot;None&quot; anchorTop=&quot;None&quot; anchorRight=&quot;Non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EC2676B9-8D21-C5B9-B048-96B05D393BAD}"/>
                    </a:ext>
                  </a:extLst>
                </p:cNvPr>
                <p:cNvSpPr>
                  <a:spLocks/>
                </p:cNvSpPr>
                <p:nvPr>
                  <p:custDataLst>
                    <p:tags r:id="rId24"/>
                  </p:custDataLst>
                </p:nvPr>
              </p:nvSpPr>
              <p:spPr bwMode="auto">
                <a:xfrm rot="10800000">
                  <a:off x="544373" y="3267519"/>
                  <a:ext cx="71275" cy="117933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C38B9EB9-0652-E2F8-EDD4-B640CB1B20D2}"/>
              </a:ext>
            </a:extLst>
          </p:cNvPr>
          <p:cNvSpPr txBox="1"/>
          <p:nvPr/>
        </p:nvSpPr>
        <p:spPr>
          <a:xfrm>
            <a:off x="596901" y="3804611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방문 시 유의사항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2E3C260-9C98-6AD1-90BE-2406C75E1921}"/>
              </a:ext>
            </a:extLst>
          </p:cNvPr>
          <p:cNvGrpSpPr/>
          <p:nvPr/>
        </p:nvGrpSpPr>
        <p:grpSpPr>
          <a:xfrm>
            <a:off x="596900" y="4020055"/>
            <a:ext cx="6769100" cy="615032"/>
            <a:chOff x="596900" y="2927437"/>
            <a:chExt cx="6769100" cy="955513"/>
          </a:xfrm>
        </p:grpSpPr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D7419059-7AF1-1F96-8BD8-B4C308FAE97C}"/>
                </a:ext>
              </a:extLst>
            </p:cNvPr>
            <p:cNvSpPr/>
            <p:nvPr/>
          </p:nvSpPr>
          <p:spPr>
            <a:xfrm>
              <a:off x="596900" y="2927438"/>
              <a:ext cx="6769100" cy="95551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0" name="Vertical Scrollbar" descr="&lt;SmartSettings&gt;&lt;SmartResize enabled=&quot;True&quot; minWidth=&quot;6&quot; minHeight=&quot;37&quot; /&gt;&lt;/SmartSettings&gt;">
              <a:extLst>
                <a:ext uri="{FF2B5EF4-FFF2-40B4-BE49-F238E27FC236}">
                  <a16:creationId xmlns:a16="http://schemas.microsoft.com/office/drawing/2014/main" id="{72683621-89DA-AA0D-D043-7B705E6F088F}"/>
                </a:ext>
              </a:extLst>
            </p:cNvPr>
            <p:cNvGrpSpPr/>
            <p:nvPr>
              <p:custDataLst>
                <p:tags r:id="rId13"/>
              </p:custDataLst>
            </p:nvPr>
          </p:nvGrpSpPr>
          <p:grpSpPr>
            <a:xfrm>
              <a:off x="7256890" y="2927437"/>
              <a:ext cx="109110" cy="955511"/>
              <a:chOff x="508000" y="1397003"/>
              <a:chExt cx="144016" cy="2086737"/>
            </a:xfrm>
          </p:grpSpPr>
          <p:grpSp>
            <p:nvGrpSpPr>
              <p:cNvPr id="91" name="Arrow Button Up">
                <a:extLst>
                  <a:ext uri="{FF2B5EF4-FFF2-40B4-BE49-F238E27FC236}">
                    <a16:creationId xmlns:a16="http://schemas.microsoft.com/office/drawing/2014/main" id="{2912811D-7D71-56B6-4A8E-DA5E69B9D0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1397003"/>
                <a:ext cx="144016" cy="314518"/>
                <a:chOff x="508000" y="1397003"/>
                <a:chExt cx="144016" cy="314518"/>
              </a:xfrm>
            </p:grpSpPr>
            <p:sp>
              <p:nvSpPr>
                <p:cNvPr id="97" name="Button Border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EE7934C6-568E-105E-0CBC-CF724248A2C3}"/>
                    </a:ext>
                  </a:extLst>
                </p:cNvPr>
                <p:cNvSpPr>
                  <a:spLocks/>
                </p:cNvSpPr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508000" y="1397003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98" name="Arrow U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D5C7617B-0F7B-5A3F-D894-825BB8903765}"/>
                    </a:ext>
                  </a:extLst>
                </p:cNvPr>
                <p:cNvSpPr>
                  <a:spLocks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544373" y="1495298"/>
                  <a:ext cx="71275" cy="117928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92" name="Track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34FB7A41-3C36-F66D-481E-AB71FAA6067F}"/>
                  </a:ext>
                </a:extLst>
              </p:cNvPr>
              <p:cNvSpPr>
                <a:spLocks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08000" y="1708254"/>
                <a:ext cx="144016" cy="14609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93" name="Scroll Thumb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7E0E1A49-D250-09B6-24F5-85EB7EE15DC5}"/>
                  </a:ext>
                </a:extLst>
              </p:cNvPr>
              <p:cNvSpPr>
                <a:spLocks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33803" y="1748125"/>
                <a:ext cx="92413" cy="648676"/>
              </a:xfrm>
              <a:prstGeom prst="roundRect">
                <a:avLst>
                  <a:gd name="adj" fmla="val 26679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94" name="Arrow Button Down">
                <a:extLst>
                  <a:ext uri="{FF2B5EF4-FFF2-40B4-BE49-F238E27FC236}">
                    <a16:creationId xmlns:a16="http://schemas.microsoft.com/office/drawing/2014/main" id="{2697607C-A516-2953-9275-01A9100A35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3169222"/>
                <a:ext cx="144016" cy="314518"/>
                <a:chOff x="508000" y="3169222"/>
                <a:chExt cx="144016" cy="314518"/>
              </a:xfrm>
            </p:grpSpPr>
            <p:sp>
              <p:nvSpPr>
                <p:cNvPr id="95" name="Button Border" descr="&lt;SmartSettings&gt;&lt;SmartResize anchorLeft=&quot;Absolute&quot; anchorTop=&quot;Non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57440B0C-6B7A-A788-5E65-44EB6324773F}"/>
                    </a:ext>
                  </a:extLst>
                </p:cNvPr>
                <p:cNvSpPr>
                  <a:spLocks/>
                </p:cNvSpPr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508000" y="3169222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96" name="Arrow Down" descr="&lt;SmartSettings&gt;&lt;SmartResize anchorLeft=&quot;None&quot; anchorTop=&quot;None&quot; anchorRight=&quot;Non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962523C8-6157-5906-FF60-3CD7543DF592}"/>
                    </a:ext>
                  </a:extLst>
                </p:cNvPr>
                <p:cNvSpPr>
                  <a:spLocks/>
                </p:cNvSpPr>
                <p:nvPr>
                  <p:custDataLst>
                    <p:tags r:id="rId17"/>
                  </p:custDataLst>
                </p:nvPr>
              </p:nvSpPr>
              <p:spPr bwMode="auto">
                <a:xfrm rot="10800000">
                  <a:off x="544373" y="3267519"/>
                  <a:ext cx="71275" cy="117933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A279B2AA-1A66-47AE-FB2A-A02EBABFFEDE}"/>
              </a:ext>
            </a:extLst>
          </p:cNvPr>
          <p:cNvSpPr txBox="1"/>
          <p:nvPr/>
        </p:nvSpPr>
        <p:spPr>
          <a:xfrm>
            <a:off x="596901" y="4777979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개인정보 수집 및 이용 동의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6D52119D-7C89-5A1A-1CB5-9827698159A3}"/>
              </a:ext>
            </a:extLst>
          </p:cNvPr>
          <p:cNvGrpSpPr/>
          <p:nvPr/>
        </p:nvGrpSpPr>
        <p:grpSpPr>
          <a:xfrm>
            <a:off x="596900" y="5212509"/>
            <a:ext cx="6769100" cy="615032"/>
            <a:chOff x="596900" y="2927437"/>
            <a:chExt cx="6769100" cy="955513"/>
          </a:xfrm>
        </p:grpSpPr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F732E319-5F27-C10A-E93B-8E86D7788E49}"/>
                </a:ext>
              </a:extLst>
            </p:cNvPr>
            <p:cNvSpPr/>
            <p:nvPr/>
          </p:nvSpPr>
          <p:spPr>
            <a:xfrm>
              <a:off x="596900" y="2927438"/>
              <a:ext cx="6769100" cy="955512"/>
            </a:xfrm>
            <a:prstGeom prst="rect">
              <a:avLst/>
            </a:prstGeom>
            <a:noFill/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2" name="Vertical Scrollbar" descr="&lt;SmartSettings&gt;&lt;SmartResize enabled=&quot;True&quot; minWidth=&quot;6&quot; minHeight=&quot;37&quot; /&gt;&lt;/SmartSettings&gt;">
              <a:extLst>
                <a:ext uri="{FF2B5EF4-FFF2-40B4-BE49-F238E27FC236}">
                  <a16:creationId xmlns:a16="http://schemas.microsoft.com/office/drawing/2014/main" id="{46BFC427-5D84-2A37-538A-F40DBBEF7E08}"/>
                </a:ext>
              </a:extLst>
            </p:cNvPr>
            <p:cNvGrpSpPr/>
            <p:nvPr>
              <p:custDataLst>
                <p:tags r:id="rId6"/>
              </p:custDataLst>
            </p:nvPr>
          </p:nvGrpSpPr>
          <p:grpSpPr>
            <a:xfrm>
              <a:off x="7256890" y="2927437"/>
              <a:ext cx="109110" cy="955511"/>
              <a:chOff x="508000" y="1397003"/>
              <a:chExt cx="144016" cy="2086737"/>
            </a:xfrm>
          </p:grpSpPr>
          <p:grpSp>
            <p:nvGrpSpPr>
              <p:cNvPr id="103" name="Arrow Button Up">
                <a:extLst>
                  <a:ext uri="{FF2B5EF4-FFF2-40B4-BE49-F238E27FC236}">
                    <a16:creationId xmlns:a16="http://schemas.microsoft.com/office/drawing/2014/main" id="{4E662CA4-D620-2647-5A5E-3EB92768F7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1397003"/>
                <a:ext cx="144016" cy="314518"/>
                <a:chOff x="508000" y="1397003"/>
                <a:chExt cx="144016" cy="314518"/>
              </a:xfrm>
            </p:grpSpPr>
            <p:sp>
              <p:nvSpPr>
                <p:cNvPr id="109" name="Button Border" descr="&lt;SmartSettings&gt;&lt;SmartResize anchorLeft=&quot;Absolute&quot; anchorTop=&quot;Absolute&quot; anchorRight=&quot;Absolute&quot; anchorBottom=&quot;None&quot; /&gt;&lt;/SmartSettings&gt;">
                  <a:extLst>
                    <a:ext uri="{FF2B5EF4-FFF2-40B4-BE49-F238E27FC236}">
                      <a16:creationId xmlns:a16="http://schemas.microsoft.com/office/drawing/2014/main" id="{235316C7-486F-6296-AC31-6F430CF1C7B7}"/>
                    </a:ext>
                  </a:extLst>
                </p:cNvPr>
                <p:cNvSpPr>
                  <a:spLocks/>
                </p:cNvSpPr>
                <p:nvPr>
                  <p:custDataLst>
                    <p:tags r:id="rId11"/>
                  </p:custDataLst>
                </p:nvPr>
              </p:nvSpPr>
              <p:spPr bwMode="auto">
                <a:xfrm>
                  <a:off x="508000" y="1397003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10" name="Arrow Up" descr="&lt;SmartSettings&gt;&lt;SmartResize anchorLeft=&quot;None&quot; anchorTop=&quot;Absolute&quot; anchorRight=&quot;None&quot; anchorBottom=&quot;None&quot; /&gt;&lt;/SmartSettings&gt;">
                  <a:extLst>
                    <a:ext uri="{FF2B5EF4-FFF2-40B4-BE49-F238E27FC236}">
                      <a16:creationId xmlns:a16="http://schemas.microsoft.com/office/drawing/2014/main" id="{BA49DCEA-A166-617E-DAD3-A9D4770D0DA7}"/>
                    </a:ext>
                  </a:extLst>
                </p:cNvPr>
                <p:cNvSpPr>
                  <a:spLocks/>
                </p:cNvSpPr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544373" y="1495298"/>
                  <a:ext cx="71275" cy="117928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  <p:sp>
            <p:nvSpPr>
              <p:cNvPr id="104" name="Track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2BC71C82-9676-BB0E-D00B-66B8A5F84268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08000" y="1708254"/>
                <a:ext cx="144016" cy="1460966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105" name="Scroll Thumb" descr="&lt;SmartSettings&gt;&lt;SmartResize anchorLeft=&quot;Absolute&quot; anchorTop=&quot;Absolut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99EB4165-AD11-CCC0-3EEB-363E389382D6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533803" y="1748125"/>
                <a:ext cx="92413" cy="648676"/>
              </a:xfrm>
              <a:prstGeom prst="roundRect">
                <a:avLst>
                  <a:gd name="adj" fmla="val 26679"/>
                </a:avLst>
              </a:prstGeom>
              <a:solidFill>
                <a:schemeClr val="bg1">
                  <a:lumMod val="85000"/>
                </a:schemeClr>
              </a:solidFill>
              <a:ln w="635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grpSp>
            <p:nvGrpSpPr>
              <p:cNvPr id="106" name="Arrow Button Down">
                <a:extLst>
                  <a:ext uri="{FF2B5EF4-FFF2-40B4-BE49-F238E27FC236}">
                    <a16:creationId xmlns:a16="http://schemas.microsoft.com/office/drawing/2014/main" id="{E3EC636C-4AD7-BDAE-1B89-DFA09850CF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8000" y="3169222"/>
                <a:ext cx="144016" cy="314518"/>
                <a:chOff x="508000" y="3169222"/>
                <a:chExt cx="144016" cy="314518"/>
              </a:xfrm>
            </p:grpSpPr>
            <p:sp>
              <p:nvSpPr>
                <p:cNvPr id="107" name="Button Border" descr="&lt;SmartSettings&gt;&lt;SmartResize anchorLeft=&quot;Absolute&quot; anchorTop=&quot;None&quot; anchorRight=&quot;Absolut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786EF4F8-23EF-CEB4-EEBB-123E56BE3167}"/>
                    </a:ext>
                  </a:extLst>
                </p:cNvPr>
                <p:cNvSpPr>
                  <a:spLocks/>
                </p:cNvSpPr>
                <p:nvPr>
                  <p:custDataLst>
                    <p:tags r:id="rId9"/>
                  </p:custDataLst>
                </p:nvPr>
              </p:nvSpPr>
              <p:spPr bwMode="auto">
                <a:xfrm>
                  <a:off x="508000" y="3169222"/>
                  <a:ext cx="144016" cy="314518"/>
                </a:xfrm>
                <a:prstGeom prst="rect">
                  <a:avLst/>
                </a:prstGeom>
                <a:solidFill>
                  <a:schemeClr val="bg1"/>
                </a:solidFill>
                <a:ln w="635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  <p:sp>
              <p:nvSpPr>
                <p:cNvPr id="108" name="Arrow Down" descr="&lt;SmartSettings&gt;&lt;SmartResize anchorLeft=&quot;None&quot; anchorTop=&quot;None&quot; anchorRight=&quot;None&quot; anchorBottom=&quot;Absolute&quot; /&gt;&lt;/SmartSettings&gt;">
                  <a:extLst>
                    <a:ext uri="{FF2B5EF4-FFF2-40B4-BE49-F238E27FC236}">
                      <a16:creationId xmlns:a16="http://schemas.microsoft.com/office/drawing/2014/main" id="{A61EB359-AE42-71BF-B726-8C457343993A}"/>
                    </a:ext>
                  </a:extLst>
                </p:cNvPr>
                <p:cNvSpPr>
                  <a:spLocks/>
                </p:cNvSpPr>
                <p:nvPr>
                  <p:custDataLst>
                    <p:tags r:id="rId10"/>
                  </p:custDataLst>
                </p:nvPr>
              </p:nvSpPr>
              <p:spPr bwMode="auto">
                <a:xfrm rot="10800000">
                  <a:off x="544373" y="3267519"/>
                  <a:ext cx="71275" cy="117933"/>
                </a:xfrm>
                <a:prstGeom prst="flowChartExtract">
                  <a:avLst/>
                </a:prstGeom>
                <a:solidFill>
                  <a:srgbClr val="262626"/>
                </a:solidFill>
                <a:ln w="6350" cap="flat" cmpd="sng" algn="ctr">
                  <a:solidFill>
                    <a:srgbClr val="FFFFFF"/>
                  </a:solidFill>
                  <a:prstDash val="solid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90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p:grpSp>
        </p:grpSp>
      </p:grpSp>
      <p:graphicFrame>
        <p:nvGraphicFramePr>
          <p:cNvPr id="121" name="표 40">
            <a:extLst>
              <a:ext uri="{FF2B5EF4-FFF2-40B4-BE49-F238E27FC236}">
                <a16:creationId xmlns:a16="http://schemas.microsoft.com/office/drawing/2014/main" id="{0D9E5F55-40D1-F53F-4596-B3052070FD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3541456"/>
              </p:ext>
            </p:extLst>
          </p:nvPr>
        </p:nvGraphicFramePr>
        <p:xfrm>
          <a:off x="596898" y="2310231"/>
          <a:ext cx="6757944" cy="276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4993">
                  <a:extLst>
                    <a:ext uri="{9D8B030D-6E8A-4147-A177-3AD203B41FA5}">
                      <a16:colId xmlns:a16="http://schemas.microsoft.com/office/drawing/2014/main" val="1776331695"/>
                    </a:ext>
                  </a:extLst>
                </a:gridCol>
                <a:gridCol w="2115127">
                  <a:extLst>
                    <a:ext uri="{9D8B030D-6E8A-4147-A177-3AD203B41FA5}">
                      <a16:colId xmlns:a16="http://schemas.microsoft.com/office/drawing/2014/main" val="419698788"/>
                    </a:ext>
                  </a:extLst>
                </a:gridCol>
                <a:gridCol w="1173018">
                  <a:extLst>
                    <a:ext uri="{9D8B030D-6E8A-4147-A177-3AD203B41FA5}">
                      <a16:colId xmlns:a16="http://schemas.microsoft.com/office/drawing/2014/main" val="673650847"/>
                    </a:ext>
                  </a:extLst>
                </a:gridCol>
                <a:gridCol w="2214806">
                  <a:extLst>
                    <a:ext uri="{9D8B030D-6E8A-4147-A177-3AD203B41FA5}">
                      <a16:colId xmlns:a16="http://schemas.microsoft.com/office/drawing/2014/main" val="592374708"/>
                    </a:ext>
                  </a:extLst>
                </a:gridCol>
              </a:tblGrid>
              <a:tr h="27699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 err="1"/>
                        <a:t>단지명</a:t>
                      </a:r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/>
                        <a:t>평형 타입 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961651"/>
                  </a:ext>
                </a:extLst>
              </a:tr>
            </a:tbl>
          </a:graphicData>
        </a:graphic>
      </p:graphicFrame>
      <p:grpSp>
        <p:nvGrpSpPr>
          <p:cNvPr id="122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068D709E-762F-BC40-5CEC-76A1052E8C71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894412" y="2335614"/>
            <a:ext cx="2035661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23" name="Text Box">
              <a:extLst>
                <a:ext uri="{FF2B5EF4-FFF2-40B4-BE49-F238E27FC236}">
                  <a16:creationId xmlns:a16="http://schemas.microsoft.com/office/drawing/2014/main" id="{258BE075-4494-69D9-7108-7F7BE4E4A834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포천 </a:t>
              </a:r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금호어울림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센트럴 </a:t>
              </a:r>
              <a:r>
                <a:rPr lang="ko-KR" altLang="en-US" sz="800" dirty="0" err="1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무순위</a:t>
              </a:r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청약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A79DDB0-D18D-E2C7-F59C-9B5A06F05B74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886545" y="1363700"/>
              <a:ext cx="4301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5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B92F82A3-A78D-69F3-84F3-173274CC744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5187281" y="2335614"/>
            <a:ext cx="2110705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26" name="Text Box">
              <a:extLst>
                <a:ext uri="{FF2B5EF4-FFF2-40B4-BE49-F238E27FC236}">
                  <a16:creationId xmlns:a16="http://schemas.microsoft.com/office/drawing/2014/main" id="{CEFECEA3-A8A4-A8B0-D64E-A9BA608E993D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800" b="0" u="none" spc="0" baseline="0" dirty="0">
                  <a:solidFill>
                    <a:schemeClr val="tx1"/>
                  </a:solidFill>
                  <a:latin typeface="+mn-ea"/>
                  <a:ea typeface="+mn-ea"/>
                </a:rPr>
                <a:t>59㎡ – 100</a:t>
              </a:r>
              <a:r>
                <a:rPr lang="ko-KR" altLang="en-US" sz="800" b="0" u="none" spc="0" baseline="0" dirty="0">
                  <a:solidFill>
                    <a:schemeClr val="tx1"/>
                  </a:solidFill>
                  <a:latin typeface="+mn-ea"/>
                  <a:ea typeface="+mn-ea"/>
                </a:rPr>
                <a:t>세대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87B013C-E52D-326D-9536-CC398ECA4182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889293" y="1363700"/>
              <a:ext cx="41489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28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35614455-A5F3-0CDD-5E8B-3567D6496C8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244422" y="4815850"/>
            <a:ext cx="131556" cy="131556"/>
            <a:chOff x="554563" y="2632644"/>
            <a:chExt cx="131556" cy="131556"/>
          </a:xfrm>
        </p:grpSpPr>
        <p:sp>
          <p:nvSpPr>
            <p:cNvPr id="129" name="Box">
              <a:extLst>
                <a:ext uri="{FF2B5EF4-FFF2-40B4-BE49-F238E27FC236}">
                  <a16:creationId xmlns:a16="http://schemas.microsoft.com/office/drawing/2014/main" id="{2FEE97E1-F51E-EE22-1EE5-07167F9400AE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Check" hidden="1">
              <a:extLst>
                <a:ext uri="{FF2B5EF4-FFF2-40B4-BE49-F238E27FC236}">
                  <a16:creationId xmlns:a16="http://schemas.microsoft.com/office/drawing/2014/main" id="{333A7169-45CE-453B-FDF8-9B9EBED267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3" name="사각형: 둥근 모서리 132">
            <a:extLst>
              <a:ext uri="{FF2B5EF4-FFF2-40B4-BE49-F238E27FC236}">
                <a16:creationId xmlns:a16="http://schemas.microsoft.com/office/drawing/2014/main" id="{1E897164-C174-ED46-4856-E54F40DDCC9E}"/>
              </a:ext>
            </a:extLst>
          </p:cNvPr>
          <p:cNvSpPr/>
          <p:nvPr/>
        </p:nvSpPr>
        <p:spPr>
          <a:xfrm>
            <a:off x="3437507" y="5892415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다음</a:t>
            </a:r>
          </a:p>
        </p:txBody>
      </p:sp>
      <p:graphicFrame>
        <p:nvGraphicFramePr>
          <p:cNvPr id="134" name="표 133">
            <a:extLst>
              <a:ext uri="{FF2B5EF4-FFF2-40B4-BE49-F238E27FC236}">
                <a16:creationId xmlns:a16="http://schemas.microsoft.com/office/drawing/2014/main" id="{5DF6AB40-95D8-F28F-FC64-906FD3FDD30A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4E06BF24-2DBF-55B9-78A3-6CB9BDCCAC37}"/>
              </a:ext>
            </a:extLst>
          </p:cNvPr>
          <p:cNvSpPr/>
          <p:nvPr/>
        </p:nvSpPr>
        <p:spPr>
          <a:xfrm>
            <a:off x="8009924" y="5763813"/>
            <a:ext cx="1801102" cy="743004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800" dirty="0"/>
              <a:t>확인</a:t>
            </a:r>
            <a:r>
              <a:rPr lang="en-US" altLang="ko-KR" sz="800" dirty="0"/>
              <a:t>!</a:t>
            </a:r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옵션 및 방문 신청 시 유의사항</a:t>
            </a:r>
            <a:r>
              <a:rPr lang="en-US" altLang="ko-KR" sz="800" dirty="0"/>
              <a:t>, </a:t>
            </a:r>
            <a:r>
              <a:rPr lang="ko-KR" altLang="en-US" sz="800" dirty="0"/>
              <a:t>방문 시 유의사항</a:t>
            </a:r>
            <a:r>
              <a:rPr lang="en-US" altLang="ko-KR" sz="800" dirty="0"/>
              <a:t>, </a:t>
            </a:r>
            <a:r>
              <a:rPr lang="ko-KR" altLang="en-US" sz="800" dirty="0"/>
              <a:t>개인정보 수집 및 이용 동의 콘텐츠 확인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B82E02F-F15A-6E81-56F6-43FAF75D5E34}"/>
              </a:ext>
            </a:extLst>
          </p:cNvPr>
          <p:cNvSpPr txBox="1"/>
          <p:nvPr/>
        </p:nvSpPr>
        <p:spPr>
          <a:xfrm>
            <a:off x="3123693" y="3245999"/>
            <a:ext cx="1731564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관리자에서 등록한 유의사항 표시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ECF1FD8-6D66-530C-BFA6-49108EB9A2B2}"/>
              </a:ext>
            </a:extLst>
          </p:cNvPr>
          <p:cNvSpPr txBox="1"/>
          <p:nvPr/>
        </p:nvSpPr>
        <p:spPr>
          <a:xfrm>
            <a:off x="3123693" y="4192254"/>
            <a:ext cx="1731564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관리자에서 등록한 유의사항 표시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D513638-1E45-AD2B-8B13-A7ED70437BB7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15" name="Go Home">
              <a:extLst>
                <a:ext uri="{FF2B5EF4-FFF2-40B4-BE49-F238E27FC236}">
                  <a16:creationId xmlns:a16="http://schemas.microsoft.com/office/drawing/2014/main" id="{6FBD84D3-BD9B-72C6-B373-3220D535F68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8A4F840-D3BA-F132-BBBE-C7C091AA8F6D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7EAA55E-F79A-F0E6-0187-5D42152FA198}"/>
              </a:ext>
            </a:extLst>
          </p:cNvPr>
          <p:cNvCxnSpPr>
            <a:cxnSpLocks/>
          </p:cNvCxnSpPr>
          <p:nvPr/>
        </p:nvCxnSpPr>
        <p:spPr>
          <a:xfrm>
            <a:off x="6022109" y="951533"/>
            <a:ext cx="46005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0809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184AE910-9B28-2FA6-2786-CDEB1FA0A6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/>
              <a:t>공통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32B712F-B4BC-5871-A9F2-20F72160C6EC}"/>
              </a:ext>
            </a:extLst>
          </p:cNvPr>
          <p:cNvSpPr/>
          <p:nvPr/>
        </p:nvSpPr>
        <p:spPr>
          <a:xfrm>
            <a:off x="596901" y="1160463"/>
            <a:ext cx="6764394" cy="25620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723345F-A926-88DA-8A45-7DECD04E6BF1}"/>
              </a:ext>
            </a:extLst>
          </p:cNvPr>
          <p:cNvSpPr/>
          <p:nvPr/>
        </p:nvSpPr>
        <p:spPr>
          <a:xfrm>
            <a:off x="766901" y="1442407"/>
            <a:ext cx="527708" cy="155376"/>
          </a:xfrm>
          <a:prstGeom prst="roundRect">
            <a:avLst/>
          </a:prstGeom>
          <a:solidFill>
            <a:srgbClr val="F47F3F"/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>
                <a:solidFill>
                  <a:schemeClr val="bg1"/>
                </a:solidFill>
                <a:latin typeface="+mn-ea"/>
              </a:rPr>
              <a:t>분양중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BB5B6-870C-06FD-7424-732AD30603CE}"/>
              </a:ext>
            </a:extLst>
          </p:cNvPr>
          <p:cNvSpPr txBox="1"/>
          <p:nvPr/>
        </p:nvSpPr>
        <p:spPr>
          <a:xfrm>
            <a:off x="1359774" y="1394583"/>
            <a:ext cx="25449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1" i="0" dirty="0">
                <a:solidFill>
                  <a:srgbClr val="333333"/>
                </a:solidFill>
                <a:effectLst/>
                <a:latin typeface="+mn-ea"/>
              </a:rPr>
              <a:t>고양 장항 아테라</a:t>
            </a:r>
            <a:endParaRPr lang="ko-KR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BE13C81-B058-0D60-3882-EA65A0CA5185}"/>
              </a:ext>
            </a:extLst>
          </p:cNvPr>
          <p:cNvSpPr/>
          <p:nvPr/>
        </p:nvSpPr>
        <p:spPr>
          <a:xfrm>
            <a:off x="6202231" y="1284397"/>
            <a:ext cx="1018785" cy="313386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bg1"/>
                </a:solidFill>
                <a:latin typeface="+mn-ea"/>
              </a:rPr>
              <a:t>홈페이지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801CCA-0868-087C-14EF-090848340EEE}"/>
              </a:ext>
            </a:extLst>
          </p:cNvPr>
          <p:cNvSpPr txBox="1"/>
          <p:nvPr/>
        </p:nvSpPr>
        <p:spPr>
          <a:xfrm>
            <a:off x="5052875" y="1730552"/>
            <a:ext cx="2794089" cy="9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위        치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경기도 고양시 일산동구 </a:t>
            </a:r>
            <a:r>
              <a:rPr lang="ko-KR" altLang="en-US" sz="800" dirty="0" err="1">
                <a:latin typeface="+mn-ea"/>
              </a:rPr>
              <a:t>장항동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800" dirty="0">
                <a:latin typeface="+mn-ea"/>
              </a:rPr>
              <a:t>                </a:t>
            </a:r>
            <a:r>
              <a:rPr lang="ko-KR" altLang="en-US" sz="800" dirty="0" err="1">
                <a:latin typeface="+mn-ea"/>
              </a:rPr>
              <a:t>고양장항</a:t>
            </a:r>
            <a:r>
              <a:rPr lang="ko-KR" altLang="en-US" sz="800" dirty="0">
                <a:latin typeface="+mn-ea"/>
              </a:rPr>
              <a:t> 공공주택지구 </a:t>
            </a:r>
            <a:r>
              <a:rPr lang="en-US" altLang="ko-KR" sz="800" dirty="0">
                <a:latin typeface="+mn-ea"/>
              </a:rPr>
              <a:t>B-3</a:t>
            </a:r>
            <a:r>
              <a:rPr lang="ko-KR" altLang="en-US" sz="800" dirty="0">
                <a:latin typeface="+mn-ea"/>
              </a:rPr>
              <a:t>블록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세        대 </a:t>
            </a:r>
            <a:r>
              <a:rPr lang="en-US" altLang="ko-KR" sz="800" dirty="0">
                <a:latin typeface="+mn-ea"/>
              </a:rPr>
              <a:t>: </a:t>
            </a:r>
            <a:r>
              <a:rPr lang="ko-KR" altLang="en-US" sz="800" dirty="0">
                <a:latin typeface="+mn-ea"/>
              </a:rPr>
              <a:t>총 </a:t>
            </a:r>
            <a:r>
              <a:rPr lang="en-US" altLang="ko-KR" sz="800" dirty="0">
                <a:latin typeface="+mn-ea"/>
              </a:rPr>
              <a:t>760</a:t>
            </a:r>
            <a:r>
              <a:rPr lang="ko-KR" altLang="en-US" sz="800" dirty="0">
                <a:latin typeface="+mn-ea"/>
              </a:rPr>
              <a:t>세대</a:t>
            </a:r>
            <a:endParaRPr lang="en-US" altLang="ko-KR" sz="800" dirty="0">
              <a:latin typeface="+mn-ea"/>
            </a:endParaRPr>
          </a:p>
          <a:p>
            <a:pPr algn="l">
              <a:lnSpc>
                <a:spcPct val="200000"/>
              </a:lnSpc>
            </a:pPr>
            <a:r>
              <a:rPr lang="ko-KR" altLang="en-US" sz="800" dirty="0">
                <a:latin typeface="+mn-ea"/>
              </a:rPr>
              <a:t>분양시기 </a:t>
            </a:r>
            <a:r>
              <a:rPr lang="en-US" altLang="ko-KR" sz="800" dirty="0">
                <a:latin typeface="+mn-ea"/>
              </a:rPr>
              <a:t>: </a:t>
            </a:r>
            <a:r>
              <a:rPr lang="en-US" altLang="ko-KR" sz="800" b="0" i="0" dirty="0">
                <a:effectLst/>
                <a:latin typeface="+mn-ea"/>
              </a:rPr>
              <a:t>2024</a:t>
            </a:r>
            <a:r>
              <a:rPr lang="ko-KR" altLang="en-US" sz="800" b="0" i="0" dirty="0">
                <a:effectLst/>
                <a:latin typeface="+mn-ea"/>
              </a:rPr>
              <a:t>년 </a:t>
            </a:r>
            <a:r>
              <a:rPr lang="en-US" altLang="ko-KR" sz="800" b="0" i="0" dirty="0">
                <a:effectLst/>
                <a:latin typeface="+mn-ea"/>
              </a:rPr>
              <a:t>6</a:t>
            </a:r>
            <a:r>
              <a:rPr lang="ko-KR" altLang="en-US" sz="800" b="0" i="0" dirty="0">
                <a:effectLst/>
                <a:latin typeface="+mn-ea"/>
              </a:rPr>
              <a:t>월</a:t>
            </a:r>
            <a:endParaRPr lang="en-US" altLang="ko-KR" sz="800" b="0" i="0" dirty="0"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5F898-2365-1507-1C65-E2FDD65B7AE9}"/>
              </a:ext>
            </a:extLst>
          </p:cNvPr>
          <p:cNvSpPr txBox="1"/>
          <p:nvPr/>
        </p:nvSpPr>
        <p:spPr>
          <a:xfrm>
            <a:off x="5155096" y="2888387"/>
            <a:ext cx="206592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100" b="1" i="0" dirty="0">
                <a:solidFill>
                  <a:srgbClr val="333333"/>
                </a:solidFill>
                <a:effectLst/>
                <a:latin typeface="+mn-ea"/>
              </a:rPr>
              <a:t>문의전화 </a:t>
            </a:r>
            <a:r>
              <a:rPr lang="en-US" altLang="ko-KR" sz="1100" i="0" dirty="0">
                <a:solidFill>
                  <a:srgbClr val="666666"/>
                </a:solidFill>
                <a:effectLst/>
                <a:latin typeface="+mn-ea"/>
              </a:rPr>
              <a:t>1551-1356</a:t>
            </a:r>
            <a:endParaRPr lang="ko-KR" altLang="en-US" sz="1100" dirty="0">
              <a:latin typeface="+mn-ea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CAB3A15-C938-0488-9B36-F6F0F40CA802}"/>
              </a:ext>
            </a:extLst>
          </p:cNvPr>
          <p:cNvSpPr/>
          <p:nvPr/>
        </p:nvSpPr>
        <p:spPr>
          <a:xfrm>
            <a:off x="541577" y="1397292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Image">
            <a:extLst>
              <a:ext uri="{FF2B5EF4-FFF2-40B4-BE49-F238E27FC236}">
                <a16:creationId xmlns:a16="http://schemas.microsoft.com/office/drawing/2014/main" id="{B4913126-A5BB-E8D7-3EA5-EFDBC950202E}"/>
              </a:ext>
            </a:extLst>
          </p:cNvPr>
          <p:cNvGrpSpPr>
            <a:grpSpLocks/>
          </p:cNvGrpSpPr>
          <p:nvPr/>
        </p:nvGrpSpPr>
        <p:grpSpPr bwMode="auto">
          <a:xfrm>
            <a:off x="766901" y="1713373"/>
            <a:ext cx="4035406" cy="1885490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11" name="Border">
              <a:extLst>
                <a:ext uri="{FF2B5EF4-FFF2-40B4-BE49-F238E27FC236}">
                  <a16:creationId xmlns:a16="http://schemas.microsoft.com/office/drawing/2014/main" id="{8220A06A-139D-13A0-7A49-0FB0E75F2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2" name="Line 2">
              <a:extLst>
                <a:ext uri="{FF2B5EF4-FFF2-40B4-BE49-F238E27FC236}">
                  <a16:creationId xmlns:a16="http://schemas.microsoft.com/office/drawing/2014/main" id="{ACA2476E-727E-2816-9438-561F1D83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3" name="Line 1">
              <a:extLst>
                <a:ext uri="{FF2B5EF4-FFF2-40B4-BE49-F238E27FC236}">
                  <a16:creationId xmlns:a16="http://schemas.microsoft.com/office/drawing/2014/main" id="{4057FB11-4F5B-58D5-BB34-64B19064F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91F301-E2FB-9358-BC64-A0251C93ED42}"/>
              </a:ext>
            </a:extLst>
          </p:cNvPr>
          <p:cNvSpPr txBox="1"/>
          <p:nvPr/>
        </p:nvSpPr>
        <p:spPr>
          <a:xfrm>
            <a:off x="696775" y="82566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분양단지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1F65A39-DC0C-0137-973B-6238352F9D49}"/>
              </a:ext>
            </a:extLst>
          </p:cNvPr>
          <p:cNvSpPr/>
          <p:nvPr/>
        </p:nvSpPr>
        <p:spPr>
          <a:xfrm>
            <a:off x="6001317" y="1229145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E17DF50-88B2-61D0-DE18-8E0D49A5F917}"/>
              </a:ext>
            </a:extLst>
          </p:cNvPr>
          <p:cNvSpPr/>
          <p:nvPr/>
        </p:nvSpPr>
        <p:spPr>
          <a:xfrm>
            <a:off x="4902711" y="1798988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2F6F2C0-C4E0-6C59-E945-002DAEAAA1C8}"/>
              </a:ext>
            </a:extLst>
          </p:cNvPr>
          <p:cNvSpPr/>
          <p:nvPr/>
        </p:nvSpPr>
        <p:spPr>
          <a:xfrm>
            <a:off x="663673" y="1702134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4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0384E0F7-42F9-AFAA-1D80-73482E69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6381755"/>
              </p:ext>
            </p:extLst>
          </p:nvPr>
        </p:nvGraphicFramePr>
        <p:xfrm>
          <a:off x="7821541" y="705659"/>
          <a:ext cx="1943281" cy="287713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9906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  <a:endParaRPr kumimoji="0" lang="ko-KR" altLang="en-US" sz="8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774679"/>
                  </a:ext>
                </a:extLst>
              </a:tr>
              <a:tr h="32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</a:rPr>
                        <a:t>분양단지명</a:t>
                      </a:r>
                      <a:endParaRPr lang="en-US" altLang="ko-KR" sz="800" b="1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상태값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분양단지명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460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홈페이지 버튼</a:t>
                      </a:r>
                      <a:endParaRPr lang="en-US" altLang="ko-KR" sz="800" b="1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홈페이지 주소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미입력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시 버튼 </a:t>
                      </a:r>
                      <a:r>
                        <a:rPr lang="ko-KR" altLang="en-US" sz="800" b="0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미노출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또는 비활성화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1373342"/>
                  </a:ext>
                </a:extLst>
              </a:tr>
              <a:tr h="4601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콘텐츠</a:t>
                      </a:r>
                      <a:endParaRPr lang="en-US" altLang="ko-KR" sz="800" b="1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상담안내 전화번호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위치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세대</a:t>
                      </a:r>
                      <a:r>
                        <a:rPr lang="en-US" altLang="ko-KR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분양시기 정보 노출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b="0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메뉴마다 콘텐츠 내용 다름</a:t>
                      </a: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8666249"/>
                  </a:ext>
                </a:extLst>
              </a:tr>
              <a:tr h="3268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b="1" kern="1200" spc="-5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섬네일</a:t>
                      </a:r>
                      <a:r>
                        <a:rPr lang="ko-KR" altLang="en-US" sz="800" b="1" kern="1200" spc="-5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이미지</a:t>
                      </a:r>
                      <a:endParaRPr lang="en-US" altLang="ko-KR" sz="800" b="1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기존에 등록된 이미지 크기를 분석하여 디자인 시 등록된 이미지가 최대한 잘 표시되도록 함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이미지는 비율에 맞게 자동 조절되어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171450" lvl="0" indent="-17145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 비율이 다를 경우 가로 사이즈를 기준으로 조절되며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세로 가운데 정렬로 표시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4985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30277E-9847-8425-D240-D2D9BE2A5540}"/>
              </a:ext>
            </a:extLst>
          </p:cNvPr>
          <p:cNvSpPr/>
          <p:nvPr/>
        </p:nvSpPr>
        <p:spPr>
          <a:xfrm>
            <a:off x="596900" y="2073744"/>
            <a:ext cx="6769100" cy="436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내용 개체 틀 63">
            <a:extLst>
              <a:ext uri="{FF2B5EF4-FFF2-40B4-BE49-F238E27FC236}">
                <a16:creationId xmlns:a16="http://schemas.microsoft.com/office/drawing/2014/main" id="{15F96FAD-BAAD-6753-5DC9-4F345AC2AE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5" name="내용 개체 틀 64">
            <a:extLst>
              <a:ext uri="{FF2B5EF4-FFF2-40B4-BE49-F238E27FC236}">
                <a16:creationId xmlns:a16="http://schemas.microsoft.com/office/drawing/2014/main" id="{CCE02641-9AB6-0E8E-4DB9-0299AA216E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내용 개체 틀 65">
            <a:extLst>
              <a:ext uri="{FF2B5EF4-FFF2-40B4-BE49-F238E27FC236}">
                <a16:creationId xmlns:a16="http://schemas.microsoft.com/office/drawing/2014/main" id="{472CC95D-7386-149B-C535-68BD5F0B14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옵션신청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1F5C74-C0D6-F37C-392A-8A7B933BF62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옵션예약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BD451C-6E49-5F57-6F7B-9954A0F65547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옵션예약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D0891-CEAD-FCC0-6589-A6C0036D3035}"/>
              </a:ext>
            </a:extLst>
          </p:cNvPr>
          <p:cNvSpPr txBox="1"/>
          <p:nvPr/>
        </p:nvSpPr>
        <p:spPr>
          <a:xfrm>
            <a:off x="632165" y="2183958"/>
            <a:ext cx="2581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포천 </a:t>
            </a:r>
            <a:r>
              <a:rPr lang="ko-KR" altLang="en-US" sz="1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금호어울림</a:t>
            </a:r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 센트럴</a:t>
            </a:r>
            <a:endParaRPr lang="en-US" altLang="ko-KR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0D7EA3-43ED-CFEF-52A0-F94CFC0912CF}"/>
              </a:ext>
            </a:extLst>
          </p:cNvPr>
          <p:cNvSpPr txBox="1"/>
          <p:nvPr/>
        </p:nvSpPr>
        <p:spPr>
          <a:xfrm>
            <a:off x="5824383" y="2168757"/>
            <a:ext cx="1541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59㎡ | 105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동 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1401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호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ko-KR" altLang="en-US" sz="1000" b="1" dirty="0"/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BAD70FC-209B-9832-C38D-61EA05B63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195985"/>
              </p:ext>
            </p:extLst>
          </p:nvPr>
        </p:nvGraphicFramePr>
        <p:xfrm>
          <a:off x="632165" y="2895566"/>
          <a:ext cx="6733835" cy="14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9">
                  <a:extLst>
                    <a:ext uri="{9D8B030D-6E8A-4147-A177-3AD203B41FA5}">
                      <a16:colId xmlns:a16="http://schemas.microsoft.com/office/drawing/2014/main" val="2753279751"/>
                    </a:ext>
                  </a:extLst>
                </a:gridCol>
                <a:gridCol w="2329382">
                  <a:extLst>
                    <a:ext uri="{9D8B030D-6E8A-4147-A177-3AD203B41FA5}">
                      <a16:colId xmlns:a16="http://schemas.microsoft.com/office/drawing/2014/main" val="2631134114"/>
                    </a:ext>
                  </a:extLst>
                </a:gridCol>
                <a:gridCol w="973476">
                  <a:extLst>
                    <a:ext uri="{9D8B030D-6E8A-4147-A177-3AD203B41FA5}">
                      <a16:colId xmlns:a16="http://schemas.microsoft.com/office/drawing/2014/main" val="3088999811"/>
                    </a:ext>
                  </a:extLst>
                </a:gridCol>
                <a:gridCol w="973476">
                  <a:extLst>
                    <a:ext uri="{9D8B030D-6E8A-4147-A177-3AD203B41FA5}">
                      <a16:colId xmlns:a16="http://schemas.microsoft.com/office/drawing/2014/main" val="533573632"/>
                    </a:ext>
                  </a:extLst>
                </a:gridCol>
                <a:gridCol w="973476">
                  <a:extLst>
                    <a:ext uri="{9D8B030D-6E8A-4147-A177-3AD203B41FA5}">
                      <a16:colId xmlns:a16="http://schemas.microsoft.com/office/drawing/2014/main" val="2345616696"/>
                    </a:ext>
                  </a:extLst>
                </a:gridCol>
                <a:gridCol w="973476">
                  <a:extLst>
                    <a:ext uri="{9D8B030D-6E8A-4147-A177-3AD203B41FA5}">
                      <a16:colId xmlns:a16="http://schemas.microsoft.com/office/drawing/2014/main" val="4024630924"/>
                    </a:ext>
                  </a:extLst>
                </a:gridCol>
              </a:tblGrid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 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설치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금액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부가세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합계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805428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거실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침실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3,630,000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363,000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3,993,000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689255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거실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침실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1, 2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3,850,000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385,000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4,235,000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31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거실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침실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1, 2, 3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5,610,000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561,000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6,171,000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80705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거실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주방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침실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1, 2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3,750,000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375,000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4,125,000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965932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0101F42F-3723-2C0B-A8CD-C4AF6B427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903065"/>
              </p:ext>
            </p:extLst>
          </p:nvPr>
        </p:nvGraphicFramePr>
        <p:xfrm>
          <a:off x="632165" y="4654512"/>
          <a:ext cx="6733835" cy="14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549">
                  <a:extLst>
                    <a:ext uri="{9D8B030D-6E8A-4147-A177-3AD203B41FA5}">
                      <a16:colId xmlns:a16="http://schemas.microsoft.com/office/drawing/2014/main" val="2753279751"/>
                    </a:ext>
                  </a:extLst>
                </a:gridCol>
                <a:gridCol w="2329382">
                  <a:extLst>
                    <a:ext uri="{9D8B030D-6E8A-4147-A177-3AD203B41FA5}">
                      <a16:colId xmlns:a16="http://schemas.microsoft.com/office/drawing/2014/main" val="2631134114"/>
                    </a:ext>
                  </a:extLst>
                </a:gridCol>
                <a:gridCol w="973476">
                  <a:extLst>
                    <a:ext uri="{9D8B030D-6E8A-4147-A177-3AD203B41FA5}">
                      <a16:colId xmlns:a16="http://schemas.microsoft.com/office/drawing/2014/main" val="4196424935"/>
                    </a:ext>
                  </a:extLst>
                </a:gridCol>
                <a:gridCol w="973476">
                  <a:extLst>
                    <a:ext uri="{9D8B030D-6E8A-4147-A177-3AD203B41FA5}">
                      <a16:colId xmlns:a16="http://schemas.microsoft.com/office/drawing/2014/main" val="533573632"/>
                    </a:ext>
                  </a:extLst>
                </a:gridCol>
                <a:gridCol w="973476">
                  <a:extLst>
                    <a:ext uri="{9D8B030D-6E8A-4147-A177-3AD203B41FA5}">
                      <a16:colId xmlns:a16="http://schemas.microsoft.com/office/drawing/2014/main" val="2345616696"/>
                    </a:ext>
                  </a:extLst>
                </a:gridCol>
                <a:gridCol w="973476">
                  <a:extLst>
                    <a:ext uri="{9D8B030D-6E8A-4147-A177-3AD203B41FA5}">
                      <a16:colId xmlns:a16="http://schemas.microsoft.com/office/drawing/2014/main" val="4024630924"/>
                    </a:ext>
                  </a:extLst>
                </a:gridCol>
              </a:tblGrid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 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설치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금액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부가세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합계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-15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-15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-15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805428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빌트인냉장고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4,950,000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495,000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5,445,000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689255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빌트인냉장고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고급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7,040,000</a:t>
                      </a:r>
                      <a:endParaRPr lang="ko-KR" altLang="en-US" sz="8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1200" noProof="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704,000</a:t>
                      </a:r>
                      <a:endParaRPr lang="ko-KR" altLang="en-US" sz="800" b="0" kern="1200" noProof="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7,744,000</a:t>
                      </a:r>
                      <a:endParaRPr lang="ko-KR" altLang="en-US" sz="8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31349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BI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김치냉장고</a:t>
                      </a: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1,980,000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198,000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dirty="0">
                          <a:latin typeface="+mn-ea"/>
                          <a:ea typeface="+mn-ea"/>
                        </a:rPr>
                        <a:t>2,178,000</a:t>
                      </a:r>
                      <a:endParaRPr lang="ko-KR" altLang="en-US" sz="80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380705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하이브리드쿡탑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전기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1+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인덕션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440,000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44,000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484,000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90417"/>
                  </a:ext>
                </a:extLst>
              </a:tr>
            </a:tbl>
          </a:graphicData>
        </a:graphic>
      </p:graphicFrame>
      <p:grpSp>
        <p:nvGrpSpPr>
          <p:cNvPr id="28" name="그룹 27">
            <a:extLst>
              <a:ext uri="{FF2B5EF4-FFF2-40B4-BE49-F238E27FC236}">
                <a16:creationId xmlns:a16="http://schemas.microsoft.com/office/drawing/2014/main" id="{380AA310-0358-8B67-15CA-0B4BF83ED8CD}"/>
              </a:ext>
            </a:extLst>
          </p:cNvPr>
          <p:cNvGrpSpPr/>
          <p:nvPr/>
        </p:nvGrpSpPr>
        <p:grpSpPr>
          <a:xfrm>
            <a:off x="6313480" y="2561466"/>
            <a:ext cx="1008170" cy="238895"/>
            <a:chOff x="5889105" y="3838798"/>
            <a:chExt cx="1008170" cy="238895"/>
          </a:xfrm>
        </p:grpSpPr>
        <p:sp>
          <p:nvSpPr>
            <p:cNvPr id="29" name="모서리가 둥근 직사각형 53">
              <a:extLst>
                <a:ext uri="{FF2B5EF4-FFF2-40B4-BE49-F238E27FC236}">
                  <a16:creationId xmlns:a16="http://schemas.microsoft.com/office/drawing/2014/main" id="{BE42725F-6269-EF50-9D0B-D4AA9B136CE2}"/>
                </a:ext>
              </a:extLst>
            </p:cNvPr>
            <p:cNvSpPr/>
            <p:nvPr/>
          </p:nvSpPr>
          <p:spPr bwMode="auto">
            <a:xfrm>
              <a:off x="5889105" y="3838798"/>
              <a:ext cx="1008170" cy="238895"/>
            </a:xfrm>
            <a:prstGeom prst="roundRect">
              <a:avLst>
                <a:gd name="adj" fmla="val 13444"/>
              </a:avLst>
            </a:prstGeom>
            <a:solidFill>
              <a:schemeClr val="bg1"/>
            </a:solidFill>
            <a:ln w="31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ko-KR" altLang="en-US" sz="800" spc="-8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     안내서</a:t>
              </a:r>
              <a:r>
                <a:rPr lang="en-US" altLang="ko-KR" sz="800" spc="-8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 </a:t>
              </a:r>
              <a:r>
                <a:rPr lang="ko-KR" altLang="en-US" sz="800" spc="-80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다운로드</a:t>
              </a:r>
            </a:p>
          </p:txBody>
        </p:sp>
        <p:pic>
          <p:nvPicPr>
            <p:cNvPr id="30" name="Picture 3" descr="다운로드 아이콘">
              <a:extLst>
                <a:ext uri="{FF2B5EF4-FFF2-40B4-BE49-F238E27FC236}">
                  <a16:creationId xmlns:a16="http://schemas.microsoft.com/office/drawing/2014/main" id="{1ACB2D4D-526F-B694-6BCC-515C04B308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2454" y="3901888"/>
              <a:ext cx="108000" cy="10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0460863-16CE-4D3D-58EC-9B8F5543289F}"/>
              </a:ext>
            </a:extLst>
          </p:cNvPr>
          <p:cNvSpPr txBox="1"/>
          <p:nvPr/>
        </p:nvSpPr>
        <p:spPr>
          <a:xfrm>
            <a:off x="596901" y="2673250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>
                <a:solidFill>
                  <a:srgbClr val="333333"/>
                </a:solidFill>
                <a:latin typeface="+mn-ea"/>
              </a:rPr>
              <a:t>■ 시스템 에어컨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3F3163-AEF3-A917-2B16-A60BEA10B4AC}"/>
              </a:ext>
            </a:extLst>
          </p:cNvPr>
          <p:cNvSpPr txBox="1"/>
          <p:nvPr/>
        </p:nvSpPr>
        <p:spPr>
          <a:xfrm>
            <a:off x="596901" y="4393376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빌트인 가구</a:t>
            </a:r>
            <a:r>
              <a:rPr lang="en-US" altLang="ko-KR" sz="800" b="1" dirty="0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가전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33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A37D94A6-4106-26ED-4832-CE8E6365C0BD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812760" y="3494740"/>
            <a:ext cx="281147" cy="212366"/>
            <a:chOff x="593892" y="1585163"/>
            <a:chExt cx="281147" cy="212366"/>
          </a:xfrm>
        </p:grpSpPr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3AEB022B-775B-7DC5-F5F8-B2FCA52157BD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Check">
              <a:extLst>
                <a:ext uri="{FF2B5EF4-FFF2-40B4-BE49-F238E27FC236}">
                  <a16:creationId xmlns:a16="http://schemas.microsoft.com/office/drawing/2014/main" id="{CB9E3957-5024-8107-B1E4-DD5FAA87F7E0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Label">
              <a:extLst>
                <a:ext uri="{FF2B5EF4-FFF2-40B4-BE49-F238E27FC236}">
                  <a16:creationId xmlns:a16="http://schemas.microsoft.com/office/drawing/2014/main" id="{1BF1A702-1D4D-AD8A-ED01-D7B6F7C36C03}"/>
                </a:ext>
              </a:extLst>
            </p:cNvPr>
            <p:cNvSpPr txBox="1"/>
            <p:nvPr/>
          </p:nvSpPr>
          <p:spPr>
            <a:xfrm>
              <a:off x="727242" y="1585163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6FE107A0-4AD0-BBE5-1D59-EBDAD215B55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812760" y="3212263"/>
            <a:ext cx="281147" cy="212366"/>
            <a:chOff x="593892" y="1585163"/>
            <a:chExt cx="281147" cy="212366"/>
          </a:xfrm>
        </p:grpSpPr>
        <p:sp>
          <p:nvSpPr>
            <p:cNvPr id="38" name="Circle">
              <a:extLst>
                <a:ext uri="{FF2B5EF4-FFF2-40B4-BE49-F238E27FC236}">
                  <a16:creationId xmlns:a16="http://schemas.microsoft.com/office/drawing/2014/main" id="{82FEEA97-9BA5-64C0-E485-0D26F19A99A7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9" name="Check" hidden="1">
              <a:extLst>
                <a:ext uri="{FF2B5EF4-FFF2-40B4-BE49-F238E27FC236}">
                  <a16:creationId xmlns:a16="http://schemas.microsoft.com/office/drawing/2014/main" id="{888F3B54-5BB3-9EBE-52E7-C14CAEA3E2A2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Label">
              <a:extLst>
                <a:ext uri="{FF2B5EF4-FFF2-40B4-BE49-F238E27FC236}">
                  <a16:creationId xmlns:a16="http://schemas.microsoft.com/office/drawing/2014/main" id="{6F4AA11A-249E-4FE9-BB88-F8700D670CF3}"/>
                </a:ext>
              </a:extLst>
            </p:cNvPr>
            <p:cNvSpPr txBox="1"/>
            <p:nvPr/>
          </p:nvSpPr>
          <p:spPr>
            <a:xfrm>
              <a:off x="727242" y="1585163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9E61042-C487-9181-E297-34A1AFCCB53E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6812760" y="3771216"/>
            <a:ext cx="281147" cy="212366"/>
            <a:chOff x="593892" y="1585163"/>
            <a:chExt cx="281147" cy="212366"/>
          </a:xfrm>
        </p:grpSpPr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FA4CEBE6-14C7-BD7A-750D-AE6AB8D74F5C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Check" hidden="1">
              <a:extLst>
                <a:ext uri="{FF2B5EF4-FFF2-40B4-BE49-F238E27FC236}">
                  <a16:creationId xmlns:a16="http://schemas.microsoft.com/office/drawing/2014/main" id="{77BF557C-1ABA-CD92-5BE4-8E1D1D27328D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Label">
              <a:extLst>
                <a:ext uri="{FF2B5EF4-FFF2-40B4-BE49-F238E27FC236}">
                  <a16:creationId xmlns:a16="http://schemas.microsoft.com/office/drawing/2014/main" id="{EAF3FD62-CC24-6D89-320B-95258852E2A7}"/>
                </a:ext>
              </a:extLst>
            </p:cNvPr>
            <p:cNvSpPr txBox="1"/>
            <p:nvPr/>
          </p:nvSpPr>
          <p:spPr>
            <a:xfrm>
              <a:off x="727242" y="1585163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5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8E88727F-0638-CC9D-1F1E-CBBD66DEF8E7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812760" y="4055581"/>
            <a:ext cx="281147" cy="212366"/>
            <a:chOff x="593892" y="1585163"/>
            <a:chExt cx="281147" cy="212366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B133B328-A87C-2B20-F0F9-AD7B0719D3BF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Check" hidden="1">
              <a:extLst>
                <a:ext uri="{FF2B5EF4-FFF2-40B4-BE49-F238E27FC236}">
                  <a16:creationId xmlns:a16="http://schemas.microsoft.com/office/drawing/2014/main" id="{500B7C26-D5B3-7C3B-1037-980D3882916D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8" name="Label">
              <a:extLst>
                <a:ext uri="{FF2B5EF4-FFF2-40B4-BE49-F238E27FC236}">
                  <a16:creationId xmlns:a16="http://schemas.microsoft.com/office/drawing/2014/main" id="{D4B07C1F-DA0C-CFA2-0637-479E4D2AB81A}"/>
                </a:ext>
              </a:extLst>
            </p:cNvPr>
            <p:cNvSpPr txBox="1"/>
            <p:nvPr/>
          </p:nvSpPr>
          <p:spPr>
            <a:xfrm>
              <a:off x="727242" y="1585163"/>
              <a:ext cx="147797" cy="212366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697A1A0A-F1F1-E9E1-7C22-F605D0B57239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6814554" y="5009693"/>
            <a:ext cx="131556" cy="131556"/>
            <a:chOff x="554563" y="2632644"/>
            <a:chExt cx="131556" cy="131556"/>
          </a:xfrm>
        </p:grpSpPr>
        <p:sp>
          <p:nvSpPr>
            <p:cNvPr id="50" name="Box">
              <a:extLst>
                <a:ext uri="{FF2B5EF4-FFF2-40B4-BE49-F238E27FC236}">
                  <a16:creationId xmlns:a16="http://schemas.microsoft.com/office/drawing/2014/main" id="{75C6A22B-703B-35A6-4D8A-A5428DB451D3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2" name="Check">
              <a:extLst>
                <a:ext uri="{FF2B5EF4-FFF2-40B4-BE49-F238E27FC236}">
                  <a16:creationId xmlns:a16="http://schemas.microsoft.com/office/drawing/2014/main" id="{35F6C87E-94B6-B9D4-999E-900643382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3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BEF8B0FC-7ACE-AC59-9D85-6B892F56A11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6817795" y="5301164"/>
            <a:ext cx="131556" cy="131556"/>
            <a:chOff x="554563" y="2632644"/>
            <a:chExt cx="131556" cy="131556"/>
          </a:xfrm>
        </p:grpSpPr>
        <p:sp>
          <p:nvSpPr>
            <p:cNvPr id="54" name="Box">
              <a:extLst>
                <a:ext uri="{FF2B5EF4-FFF2-40B4-BE49-F238E27FC236}">
                  <a16:creationId xmlns:a16="http://schemas.microsoft.com/office/drawing/2014/main" id="{56F6C62D-9323-AF0F-6E00-8EA5226AC2E8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Check" hidden="1">
              <a:extLst>
                <a:ext uri="{FF2B5EF4-FFF2-40B4-BE49-F238E27FC236}">
                  <a16:creationId xmlns:a16="http://schemas.microsoft.com/office/drawing/2014/main" id="{3E300C65-871D-AFA2-5AA7-847DB17B8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EA638385-1594-48ED-FE4E-AC1359DFC725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6814554" y="5578781"/>
            <a:ext cx="131556" cy="131556"/>
            <a:chOff x="554563" y="2632644"/>
            <a:chExt cx="131556" cy="131556"/>
          </a:xfrm>
        </p:grpSpPr>
        <p:sp>
          <p:nvSpPr>
            <p:cNvPr id="58" name="Box">
              <a:extLst>
                <a:ext uri="{FF2B5EF4-FFF2-40B4-BE49-F238E27FC236}">
                  <a16:creationId xmlns:a16="http://schemas.microsoft.com/office/drawing/2014/main" id="{AE716CE1-8470-38B4-2F14-E3E303F43462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" name="Check">
              <a:extLst>
                <a:ext uri="{FF2B5EF4-FFF2-40B4-BE49-F238E27FC236}">
                  <a16:creationId xmlns:a16="http://schemas.microsoft.com/office/drawing/2014/main" id="{FF1C6AB4-50EB-24AB-10ED-2663A831C2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0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F4DA18CF-F697-82E4-C365-45099293B48F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6817795" y="5852426"/>
            <a:ext cx="131556" cy="131556"/>
            <a:chOff x="554563" y="2632644"/>
            <a:chExt cx="131556" cy="131556"/>
          </a:xfrm>
        </p:grpSpPr>
        <p:sp>
          <p:nvSpPr>
            <p:cNvPr id="61" name="Box">
              <a:extLst>
                <a:ext uri="{FF2B5EF4-FFF2-40B4-BE49-F238E27FC236}">
                  <a16:creationId xmlns:a16="http://schemas.microsoft.com/office/drawing/2014/main" id="{786BD324-5CAB-6824-4700-3EE5BA1259C5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Check" hidden="1">
              <a:extLst>
                <a:ext uri="{FF2B5EF4-FFF2-40B4-BE49-F238E27FC236}">
                  <a16:creationId xmlns:a16="http://schemas.microsoft.com/office/drawing/2014/main" id="{6D3B7A3A-85B6-0BD0-9790-6C8A57D1DE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0B8F5ED1-01E4-574F-F179-2C03DF3A2109}"/>
              </a:ext>
            </a:extLst>
          </p:cNvPr>
          <p:cNvSpPr txBox="1"/>
          <p:nvPr/>
        </p:nvSpPr>
        <p:spPr>
          <a:xfrm>
            <a:off x="596900" y="6086789"/>
            <a:ext cx="42771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* 김치냉장고 공급금액에는 </a:t>
            </a:r>
            <a:r>
              <a:rPr kumimoji="1"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BI</a:t>
            </a:r>
            <a:r>
              <a:rPr kumimoji="1"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김치냉장고장</a:t>
            </a:r>
            <a:r>
              <a:rPr kumimoji="1"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+</a:t>
            </a:r>
            <a:r>
              <a:rPr kumimoji="1" lang="ko-KR" altLang="en-US" sz="800" kern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가전수납장</a:t>
            </a:r>
            <a:r>
              <a:rPr kumimoji="1"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 금액</a:t>
            </a:r>
            <a:r>
              <a:rPr kumimoji="1"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(440,000</a:t>
            </a:r>
            <a:r>
              <a:rPr kumimoji="1"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원</a:t>
            </a:r>
            <a:r>
              <a:rPr kumimoji="1" lang="en-US" altLang="ko-KR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</a:t>
            </a:r>
            <a:r>
              <a:rPr kumimoji="1"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이 포함되어있음</a:t>
            </a:r>
            <a:endParaRPr kumimoji="1" lang="en-US" altLang="ko-KR" sz="800" kern="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* 관리자에서 입력한 텍스트 내용 호출</a:t>
            </a:r>
          </a:p>
        </p:txBody>
      </p:sp>
      <p:graphicFrame>
        <p:nvGraphicFramePr>
          <p:cNvPr id="68" name="표 67">
            <a:extLst>
              <a:ext uri="{FF2B5EF4-FFF2-40B4-BE49-F238E27FC236}">
                <a16:creationId xmlns:a16="http://schemas.microsoft.com/office/drawing/2014/main" id="{ABCAD9C8-936A-3F64-C8AC-1118263777D5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15511107-6B38-5769-5F6C-9EE9F0D69FBB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3" name="Go Home">
              <a:extLst>
                <a:ext uri="{FF2B5EF4-FFF2-40B4-BE49-F238E27FC236}">
                  <a16:creationId xmlns:a16="http://schemas.microsoft.com/office/drawing/2014/main" id="{AFC8157C-022C-3FF0-F0EC-DFC8C323932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7F0229E-F3D6-31AD-4804-2330699ECDDA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82E8996-AC75-3F87-4979-43D45D3C57BA}"/>
              </a:ext>
            </a:extLst>
          </p:cNvPr>
          <p:cNvCxnSpPr>
            <a:cxnSpLocks/>
          </p:cNvCxnSpPr>
          <p:nvPr/>
        </p:nvCxnSpPr>
        <p:spPr>
          <a:xfrm>
            <a:off x="6022109" y="951533"/>
            <a:ext cx="46005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1427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034900B0-7B1B-2EB8-CED1-C306C7DE06F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ADBE9D-B20A-A929-A0CF-040888307D5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B58D01ED-8E25-0625-0269-C9F76017B6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54C3A50-E2A9-440E-30B5-299562D24B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785584"/>
              </p:ext>
            </p:extLst>
          </p:nvPr>
        </p:nvGraphicFramePr>
        <p:xfrm>
          <a:off x="596901" y="926867"/>
          <a:ext cx="6769098" cy="84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194">
                  <a:extLst>
                    <a:ext uri="{9D8B030D-6E8A-4147-A177-3AD203B41FA5}">
                      <a16:colId xmlns:a16="http://schemas.microsoft.com/office/drawing/2014/main" val="2753279751"/>
                    </a:ext>
                  </a:extLst>
                </a:gridCol>
                <a:gridCol w="2272608">
                  <a:extLst>
                    <a:ext uri="{9D8B030D-6E8A-4147-A177-3AD203B41FA5}">
                      <a16:colId xmlns:a16="http://schemas.microsoft.com/office/drawing/2014/main" val="2631134114"/>
                    </a:ext>
                  </a:extLst>
                </a:gridCol>
                <a:gridCol w="978574">
                  <a:extLst>
                    <a:ext uri="{9D8B030D-6E8A-4147-A177-3AD203B41FA5}">
                      <a16:colId xmlns:a16="http://schemas.microsoft.com/office/drawing/2014/main" val="3093915482"/>
                    </a:ext>
                  </a:extLst>
                </a:gridCol>
                <a:gridCol w="978574">
                  <a:extLst>
                    <a:ext uri="{9D8B030D-6E8A-4147-A177-3AD203B41FA5}">
                      <a16:colId xmlns:a16="http://schemas.microsoft.com/office/drawing/2014/main" val="533573632"/>
                    </a:ext>
                  </a:extLst>
                </a:gridCol>
                <a:gridCol w="978574">
                  <a:extLst>
                    <a:ext uri="{9D8B030D-6E8A-4147-A177-3AD203B41FA5}">
                      <a16:colId xmlns:a16="http://schemas.microsoft.com/office/drawing/2014/main" val="2345616696"/>
                    </a:ext>
                  </a:extLst>
                </a:gridCol>
                <a:gridCol w="978574">
                  <a:extLst>
                    <a:ext uri="{9D8B030D-6E8A-4147-A177-3AD203B41FA5}">
                      <a16:colId xmlns:a16="http://schemas.microsoft.com/office/drawing/2014/main" val="4024630924"/>
                    </a:ext>
                  </a:extLst>
                </a:gridCol>
              </a:tblGrid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선택 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설치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금액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부가세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합계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805428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엔지니어드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스톤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주방상판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벽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1,760,000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176,000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1,936,000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689255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인출수납장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키큰수납장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</a:t>
                      </a:r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가전수납장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1,980,000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198,000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2,178,000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8431349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58538AC5-F5FC-01F9-DD1E-76584450B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529076"/>
              </p:ext>
            </p:extLst>
          </p:nvPr>
        </p:nvGraphicFramePr>
        <p:xfrm>
          <a:off x="603714" y="2266092"/>
          <a:ext cx="6762427" cy="846093"/>
        </p:xfrm>
        <a:graphic>
          <a:graphicData uri="http://schemas.openxmlformats.org/drawingml/2006/table">
            <a:tbl>
              <a:tblPr firstRow="1" bandRow="1"/>
              <a:tblGrid>
                <a:gridCol w="1386278">
                  <a:extLst>
                    <a:ext uri="{9D8B030D-6E8A-4147-A177-3AD203B41FA5}">
                      <a16:colId xmlns:a16="http://schemas.microsoft.com/office/drawing/2014/main" val="1490004333"/>
                    </a:ext>
                  </a:extLst>
                </a:gridCol>
                <a:gridCol w="5376149">
                  <a:extLst>
                    <a:ext uri="{9D8B030D-6E8A-4147-A177-3AD203B41FA5}">
                      <a16:colId xmlns:a16="http://schemas.microsoft.com/office/drawing/2014/main" val="945852155"/>
                    </a:ext>
                  </a:extLst>
                </a:gridCol>
              </a:tblGrid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 ~ 2021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834410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-8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계약시간</a:t>
                      </a:r>
                      <a:endParaRPr lang="ko-KR" altLang="en-US" sz="800" b="1" spc="-8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10:00 ~ 16:00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까지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21403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 시 구비서류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계약자 신분증</a:t>
                      </a:r>
                      <a:r>
                        <a:rPr lang="en-US" altLang="ko-KR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인감도장</a:t>
                      </a:r>
                      <a:r>
                        <a:rPr lang="en-US" altLang="ko-KR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인감증명서</a:t>
                      </a:r>
                      <a:r>
                        <a:rPr lang="en-US" altLang="ko-KR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주민등록등본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660081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070123A-C2B3-7BF2-D57C-42DDACA610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33162"/>
              </p:ext>
            </p:extLst>
          </p:nvPr>
        </p:nvGraphicFramePr>
        <p:xfrm>
          <a:off x="603714" y="3562167"/>
          <a:ext cx="6762427" cy="1989275"/>
        </p:xfrm>
        <a:graphic>
          <a:graphicData uri="http://schemas.openxmlformats.org/drawingml/2006/table">
            <a:tbl>
              <a:tblPr firstRow="1" bandRow="1"/>
              <a:tblGrid>
                <a:gridCol w="1386278">
                  <a:extLst>
                    <a:ext uri="{9D8B030D-6E8A-4147-A177-3AD203B41FA5}">
                      <a16:colId xmlns:a16="http://schemas.microsoft.com/office/drawing/2014/main" val="1490004333"/>
                    </a:ext>
                  </a:extLst>
                </a:gridCol>
                <a:gridCol w="5376149">
                  <a:extLst>
                    <a:ext uri="{9D8B030D-6E8A-4147-A177-3AD203B41FA5}">
                      <a16:colId xmlns:a16="http://schemas.microsoft.com/office/drawing/2014/main" val="945852155"/>
                    </a:ext>
                  </a:extLst>
                </a:gridCol>
              </a:tblGrid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금융기관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우리은행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834410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계좌번호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100-603-992067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21403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예금주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금호산업㈜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499497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납부금액</a:t>
                      </a:r>
                      <a:endParaRPr lang="ko-KR" altLang="en-US" sz="800" b="1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계약금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(10%)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660081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입금자명</a:t>
                      </a:r>
                      <a:endParaRPr lang="ko-KR" altLang="en-US" sz="800" b="1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8012121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163445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안내사항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가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추가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선택품목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계약은 시공상의 문제로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일정시점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이후에는 계약이 불가하며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중도금을 납부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약정일 경과 포함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하였거나 또는 공사 착수 이후에는 계약해제 및 변경이 불가함을 양지하시기 바랍니다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나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아파트 분양계약이 해제 또는 해지된 경우에는 추가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선택품목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계약도 해제 또는 해지됩니다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가전품목에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대한 상세내용은 동봉한 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Catalog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를 참조하시기 바랍니다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800" b="0" spc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00316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35DE8E9-B1DD-13BB-7965-DD99454C84F4}"/>
              </a:ext>
            </a:extLst>
          </p:cNvPr>
          <p:cNvSpPr txBox="1"/>
          <p:nvPr/>
        </p:nvSpPr>
        <p:spPr>
          <a:xfrm>
            <a:off x="596901" y="689739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기타</a:t>
            </a:r>
            <a:r>
              <a:rPr lang="en-US" altLang="ko-KR" sz="800" b="1" dirty="0">
                <a:solidFill>
                  <a:srgbClr val="333333"/>
                </a:solidFill>
                <a:latin typeface="+mn-ea"/>
              </a:rPr>
              <a:t>(</a:t>
            </a:r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공통옵션</a:t>
            </a:r>
            <a:r>
              <a:rPr lang="en-US" altLang="ko-KR" sz="800" b="1" dirty="0">
                <a:solidFill>
                  <a:srgbClr val="333333"/>
                </a:solidFill>
                <a:latin typeface="+mn-ea"/>
              </a:rPr>
              <a:t>) 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792FBD-BBF8-83A3-5094-442619BE87DD}"/>
              </a:ext>
            </a:extLst>
          </p:cNvPr>
          <p:cNvSpPr txBox="1"/>
          <p:nvPr/>
        </p:nvSpPr>
        <p:spPr>
          <a:xfrm>
            <a:off x="596901" y="2005338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>
                <a:solidFill>
                  <a:srgbClr val="333333"/>
                </a:solidFill>
                <a:latin typeface="+mn-ea"/>
              </a:rPr>
              <a:t>■ 계약 체결 일시 및 구비서류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3931BF-846C-BC64-376A-74D8B12A1FD3}"/>
              </a:ext>
            </a:extLst>
          </p:cNvPr>
          <p:cNvSpPr txBox="1"/>
          <p:nvPr/>
        </p:nvSpPr>
        <p:spPr>
          <a:xfrm>
            <a:off x="596901" y="3316318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납부계좌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pSp>
        <p:nvGrpSpPr>
          <p:cNvPr id="14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DCB2C907-3D78-7F6F-259E-F967DA8E240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6814554" y="1272756"/>
            <a:ext cx="131556" cy="131556"/>
            <a:chOff x="554563" y="2632644"/>
            <a:chExt cx="131556" cy="131556"/>
          </a:xfrm>
        </p:grpSpPr>
        <p:sp>
          <p:nvSpPr>
            <p:cNvPr id="15" name="Box">
              <a:extLst>
                <a:ext uri="{FF2B5EF4-FFF2-40B4-BE49-F238E27FC236}">
                  <a16:creationId xmlns:a16="http://schemas.microsoft.com/office/drawing/2014/main" id="{8E77835A-33C0-4789-16F5-674AA61EE5B3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Check">
              <a:extLst>
                <a:ext uri="{FF2B5EF4-FFF2-40B4-BE49-F238E27FC236}">
                  <a16:creationId xmlns:a16="http://schemas.microsoft.com/office/drawing/2014/main" id="{20CDC1F0-3946-62EB-C7C1-C524266510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Checkbox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E4ziSfXu9Txb5Y0Myv1JA8mv0rDNFoEbv87BevlMPpIuPOQiCOIpztOtsIfxWWOh08xNi7IDZQASnrt3mYBFVhY/0Ok3U3tO446/dGa6s0OlQXZJNj6ezUy7rY/4t3z2EWgYA2kAjbUhAYwPMp/1ZsE8NJbjts2m8zQHI6Vz4aQNHQ5yHk1YhF3tRP/+ioq+fdtBafP0Ex1ctPux/8fgWOu8XdfLtK3XeaTzXxJ+9Eu6UPTt86xs/NeDdkZsL6tiZrm3M/CtavLTxMJpky9neT0Smh3XF02aD0tZnHsYQpo17uve2H3OT39X0Q83y0tbX99aGpjVXmFohJAvnIRhX2IHZj3aIZ6BTvEQ6361moHc7Zz6Bvjhxl9f64SDimoc/9mAMJ4hAfVk13D+IB+bhwjwRfaWhr6uDe1JkaRFQ7zatFVNULNzMl1Em+qKhn93XsxABSZVsxl2OGqdxK2e73BCvYy/aKo3dfG6pakYL/D7Oh+SbjwdQbvh4/NimZXl+3PHF1lN4yzHrwhzMlEn1eJLlrvOfA4hGsEm8tE0a0lzbp2+m+asxNP83e3NCITjeXVxAfVV11W99dGzrChp0toqXQtjW6nnKRt/NEIHt9Jd3q/uj7vEMY+b9YKszvVR+LFxLsiAiTgplZRZxh0gd/tQjO4Th6cjaI/Ss6dFs6qabFJ6UtqhjAFhvA7nz8RaMWiRGvk14v1we/GAOmLtqy37a9ThwRPTkfOiGQuS9G9UWOElPKurhetry/XVnceewRmYLfPV53nbpFfznGZLp0xInU3bNSQmneRlRdJO3JQJlcj3e+dNpO0jMpl4lG7iMHa9pRvJc5G36S82RtObJLVBhzfa29sMvzonRu2QwQ4VilBdhg8bdT67zWhvLfdKkx5J01/4C+Mv4HEUHP9k0RQkRelnn/VjuSF9fLPOwNO8xyjgWNzGh8azQU3HxpVeZuU6T3+P4bfw3Hrs6aNvANCzjtvnPzfbih5zK5exnyiKMd+6WeWckCmrtz5UcbjYpWGBuTKqnzQVf3BRkEuaunRA3wbYXoaEyPeDI1owqnzfZ/z978CPDhaEI+LqmkdEMArnfVzfsM/xm+vVZqnkYaMVOOrzulqvSOY9ClBDypsAxC6+YO8ZX37VFiVSLe0LSjr4JgRNJUwkfffR+0sf46Am+gK/n1FWBn6wh9Pn9vMNPh0o4QGIBxr+c4ObPBgPmOeG9/HAldkC+xY0oN1D+vH4M2+UQmz6+JNPNuBpnlv0h0dsHFMv9Tv7XvH9DdTzHzY802ypfqvxbAaC1thzI+3Mc8sx4bGc/p5M/qzOc+REbkFh87wHVnhsgKuUEs6zcjWGyDgxGZKRoec9kcETOKSMwy3nzX/6DNDNO9zmGQipYs8tm96y2cagrfu8B415skPSvOeEDoeFDOyWBL4FGW5ocsPXtyLgLQg3OFynmm4a8wZMbx/JD8fOJ19+8c2Hz4VLz/7inV9CfzZttqRUPbs43dCWo+oRAgpora07rDLiTgaeuBOG5wMjmlc5xzLwwB43OQUydX7+2UfWw2ZkP7p7ZEfzdf0xHUDYIkLkjmYdtukDEzTIew7oxiSw0XyRFACejTkP/fFL/h/lZs938xoAAA==&lt;/Code&gt;&lt;CodeSignature&gt;d3kCEg6CNVFi2DvMhF9orNSR8JigTVVnr1qA2qGxMwPGndM9hx5SlO3leKxzALstVHwTTJXX2kvwsxUB1cG0Qf4/Kk7Y93Iss4hkBE2rfol7iCQWS+vXaXYLtrJhhcemPIz0Bza94C3z/zAImSF8yPngEcj5H3c6fcqj4bWdCATNk6iT0WDJhky0sBjiyFo36TcPmNUN86tBx3FRsMeeuTXe/nHKkuGDI6ELGSA2v97RHo3LlQ0EWbYoO8JODgX3HFYwd7t6G/Qfv9jY/ZbP6J8IaSXGbRDUtXTW4m2i3nhgNC2znqNKGFqQHhbJmMxKGKCWLKRTI3/u5FOvu6CngQ==&lt;/CodeSignature&gt;&lt;/SmartOptions&gt;&lt;SmartResize enabled=&quot;True&quot; minWidth=&quot;10.4&quot; minHeight=&quot;10.4&quot; /&gt;&lt;/SmartSettings&gt;">
            <a:extLst>
              <a:ext uri="{FF2B5EF4-FFF2-40B4-BE49-F238E27FC236}">
                <a16:creationId xmlns:a16="http://schemas.microsoft.com/office/drawing/2014/main" id="{EB511D41-8E58-3B09-77D5-5D8968DC2AC8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6814554" y="1563525"/>
            <a:ext cx="131556" cy="131556"/>
            <a:chOff x="554563" y="2632644"/>
            <a:chExt cx="131556" cy="131556"/>
          </a:xfrm>
        </p:grpSpPr>
        <p:sp>
          <p:nvSpPr>
            <p:cNvPr id="18" name="Box">
              <a:extLst>
                <a:ext uri="{FF2B5EF4-FFF2-40B4-BE49-F238E27FC236}">
                  <a16:creationId xmlns:a16="http://schemas.microsoft.com/office/drawing/2014/main" id="{3E0B7848-0EE5-4829-7545-28E2D7D62031}"/>
                </a:ext>
              </a:extLst>
            </p:cNvPr>
            <p:cNvSpPr/>
            <p:nvPr/>
          </p:nvSpPr>
          <p:spPr>
            <a:xfrm>
              <a:off x="554563" y="2632644"/>
              <a:ext cx="131556" cy="131556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Check">
              <a:extLst>
                <a:ext uri="{FF2B5EF4-FFF2-40B4-BE49-F238E27FC236}">
                  <a16:creationId xmlns:a16="http://schemas.microsoft.com/office/drawing/2014/main" id="{EDF8F46F-A352-47E4-5714-578C87E5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252" y="2653644"/>
              <a:ext cx="88178" cy="89556"/>
            </a:xfrm>
            <a:custGeom>
              <a:avLst/>
              <a:gdLst>
                <a:gd name="T0" fmla="*/ 275 w 275"/>
                <a:gd name="T1" fmla="*/ 0 h 275"/>
                <a:gd name="T2" fmla="*/ 0 w 275"/>
                <a:gd name="T3" fmla="*/ 275 h 275"/>
                <a:gd name="T4" fmla="*/ 0 w 275"/>
                <a:gd name="T5" fmla="*/ 0 h 275"/>
                <a:gd name="T6" fmla="*/ 275 w 275"/>
                <a:gd name="T7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75">
                  <a:moveTo>
                    <a:pt x="275" y="0"/>
                  </a:moveTo>
                  <a:lnTo>
                    <a:pt x="0" y="275"/>
                  </a:lnTo>
                  <a:moveTo>
                    <a:pt x="0" y="0"/>
                  </a:moveTo>
                  <a:lnTo>
                    <a:pt x="275" y="275"/>
                  </a:lnTo>
                </a:path>
              </a:pathLst>
            </a:custGeom>
            <a:noFill/>
            <a:ln w="6350" cap="flat">
              <a:solidFill>
                <a:srgbClr val="808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3893DFF-76AA-6CF8-D368-D3DCF77D5209}"/>
              </a:ext>
            </a:extLst>
          </p:cNvPr>
          <p:cNvSpPr txBox="1"/>
          <p:nvPr/>
        </p:nvSpPr>
        <p:spPr>
          <a:xfrm>
            <a:off x="3224380" y="5808022"/>
            <a:ext cx="133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 내용에 동의합니다</a:t>
            </a:r>
            <a:r>
              <a:rPr kumimoji="1" lang="en-US" altLang="ko-KR" sz="1000" b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22413B-E71D-283F-51AB-9206AA0D73D8}"/>
              </a:ext>
            </a:extLst>
          </p:cNvPr>
          <p:cNvSpPr txBox="1"/>
          <p:nvPr/>
        </p:nvSpPr>
        <p:spPr>
          <a:xfrm>
            <a:off x="3299881" y="6168261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 금 호</a:t>
            </a:r>
            <a:r>
              <a:rPr kumimoji="1" lang="en-US" altLang="ko-KR" sz="10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kumimoji="1" lang="ko-KR" altLang="en-US" sz="10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</a:t>
            </a:r>
            <a:r>
              <a:rPr kumimoji="1" lang="en-US" altLang="ko-KR" sz="10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05316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018D233-4E85-4846-A30C-2DB30F8E15D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682D24-B903-CD12-9EED-027FB304FE5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071D06C-A4CB-BFA9-C27E-89F9B49AA8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34AA8-96FD-93FC-F7C8-49AF761253F2}"/>
              </a:ext>
            </a:extLst>
          </p:cNvPr>
          <p:cNvSpPr txBox="1"/>
          <p:nvPr/>
        </p:nvSpPr>
        <p:spPr>
          <a:xfrm>
            <a:off x="596901" y="689739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방문일정 및 장소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9" name="표 17">
            <a:extLst>
              <a:ext uri="{FF2B5EF4-FFF2-40B4-BE49-F238E27FC236}">
                <a16:creationId xmlns:a16="http://schemas.microsoft.com/office/drawing/2014/main" id="{54823388-4021-B110-E6D3-92642D155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1003479"/>
              </p:ext>
            </p:extLst>
          </p:nvPr>
        </p:nvGraphicFramePr>
        <p:xfrm>
          <a:off x="596900" y="954949"/>
          <a:ext cx="6769102" cy="538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4847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564255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방문일정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34892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방문장소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47700"/>
                  </a:ext>
                </a:extLst>
              </a:tr>
            </a:tbl>
          </a:graphicData>
        </a:graphic>
      </p:graphicFrame>
      <p:grpSp>
        <p:nvGrpSpPr>
          <p:cNvPr id="10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F16FF6C2-D7D4-35A2-68B5-6D6679C18F32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827007" y="974201"/>
            <a:ext cx="2019940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1" name="Text Box">
              <a:extLst>
                <a:ext uri="{FF2B5EF4-FFF2-40B4-BE49-F238E27FC236}">
                  <a16:creationId xmlns:a16="http://schemas.microsoft.com/office/drawing/2014/main" id="{172B3866-8DD3-9BBD-F9A2-D70DFB5B7192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시간선택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131A622-6410-C6DD-C3D3-0E7D593BBE3C}"/>
                </a:ext>
              </a:extLst>
            </p:cNvPr>
            <p:cNvSpPr>
              <a:spLocks noChangeAspect="1"/>
            </p:cNvSpPr>
            <p:nvPr>
              <p:custDataLst>
                <p:tags r:id="rId6"/>
              </p:custDataLst>
            </p:nvPr>
          </p:nvSpPr>
          <p:spPr bwMode="auto">
            <a:xfrm flipH="1">
              <a:off x="1885943" y="1363700"/>
              <a:ext cx="4335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3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A90B11D8-8014-DD4F-D983-BCD819CD3394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858484" y="1249670"/>
            <a:ext cx="2988463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4" name="Text Box">
              <a:extLst>
                <a:ext uri="{FF2B5EF4-FFF2-40B4-BE49-F238E27FC236}">
                  <a16:creationId xmlns:a16="http://schemas.microsoft.com/office/drawing/2014/main" id="{485F8518-BA01-8F11-6872-BB5B859FEB67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방문장소선택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086FEFC-9741-8DC9-3E2F-2B7948D707EE}"/>
                </a:ext>
              </a:extLst>
            </p:cNvPr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1911187" y="1363700"/>
              <a:ext cx="2930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6887368-41AD-258C-35D1-AD8FF8B994A4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858482" y="974201"/>
            <a:ext cx="890127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7" name="Text Box">
              <a:extLst>
                <a:ext uri="{FF2B5EF4-FFF2-40B4-BE49-F238E27FC236}">
                  <a16:creationId xmlns:a16="http://schemas.microsoft.com/office/drawing/2014/main" id="{E7C8F14E-C97D-66CB-FF2D-23486FFEC3DF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날짜선택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49998DA-B80D-7DC4-B0D5-26223C82ED3A}"/>
                </a:ext>
              </a:extLst>
            </p:cNvPr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 flipH="1">
              <a:off x="1787076" y="1363700"/>
              <a:ext cx="98382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87A220B-C01E-436D-2397-90388D141CB5}"/>
              </a:ext>
            </a:extLst>
          </p:cNvPr>
          <p:cNvGrpSpPr/>
          <p:nvPr/>
        </p:nvGrpSpPr>
        <p:grpSpPr>
          <a:xfrm>
            <a:off x="3234274" y="1701351"/>
            <a:ext cx="1785481" cy="243809"/>
            <a:chOff x="2946465" y="6400060"/>
            <a:chExt cx="1949929" cy="313386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35BD9F86-3F36-A7D8-6C5B-8C128CE06FBB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6ED0A8B-B9BD-0639-8A14-98AACBC83594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저장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226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30277E-9847-8425-D240-D2D9BE2A5540}"/>
              </a:ext>
            </a:extLst>
          </p:cNvPr>
          <p:cNvSpPr/>
          <p:nvPr/>
        </p:nvSpPr>
        <p:spPr>
          <a:xfrm>
            <a:off x="596900" y="2073744"/>
            <a:ext cx="6769100" cy="436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내용 개체 틀 63">
            <a:extLst>
              <a:ext uri="{FF2B5EF4-FFF2-40B4-BE49-F238E27FC236}">
                <a16:creationId xmlns:a16="http://schemas.microsoft.com/office/drawing/2014/main" id="{15F96FAD-BAAD-6753-5DC9-4F345AC2AE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5" name="내용 개체 틀 64">
            <a:extLst>
              <a:ext uri="{FF2B5EF4-FFF2-40B4-BE49-F238E27FC236}">
                <a16:creationId xmlns:a16="http://schemas.microsoft.com/office/drawing/2014/main" id="{CCE02641-9AB6-0E8E-4DB9-0299AA216E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내용 개체 틀 65">
            <a:extLst>
              <a:ext uri="{FF2B5EF4-FFF2-40B4-BE49-F238E27FC236}">
                <a16:creationId xmlns:a16="http://schemas.microsoft.com/office/drawing/2014/main" id="{472CC95D-7386-149B-C535-68BD5F0B14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옵션신청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1F5C74-C0D6-F37C-392A-8A7B933BF629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옵션예약 신청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8BD451C-6E49-5F57-6F7B-9954A0F65547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옵션예약 확인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취소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D0891-CEAD-FCC0-6589-A6C0036D3035}"/>
              </a:ext>
            </a:extLst>
          </p:cNvPr>
          <p:cNvSpPr txBox="1"/>
          <p:nvPr/>
        </p:nvSpPr>
        <p:spPr>
          <a:xfrm>
            <a:off x="632165" y="2183958"/>
            <a:ext cx="2581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포천 </a:t>
            </a:r>
            <a:r>
              <a:rPr lang="ko-KR" altLang="en-US" sz="1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금호어울림</a:t>
            </a:r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 센트럴</a:t>
            </a:r>
            <a:endParaRPr lang="en-US" altLang="ko-KR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0D7EA3-43ED-CFEF-52A0-F94CFC0912CF}"/>
              </a:ext>
            </a:extLst>
          </p:cNvPr>
          <p:cNvSpPr txBox="1"/>
          <p:nvPr/>
        </p:nvSpPr>
        <p:spPr>
          <a:xfrm>
            <a:off x="5824383" y="2168757"/>
            <a:ext cx="1541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59㎡ | 105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동 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1401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호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460863-16CE-4D3D-58EC-9B8F5543289F}"/>
              </a:ext>
            </a:extLst>
          </p:cNvPr>
          <p:cNvSpPr txBox="1"/>
          <p:nvPr/>
        </p:nvSpPr>
        <p:spPr>
          <a:xfrm>
            <a:off x="596901" y="2673250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옵션 신청 내역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A5A90E-D2C2-63A3-F431-2F6ED5437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989920"/>
              </p:ext>
            </p:extLst>
          </p:nvPr>
        </p:nvGraphicFramePr>
        <p:xfrm>
          <a:off x="588489" y="3005049"/>
          <a:ext cx="6777511" cy="22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585">
                  <a:extLst>
                    <a:ext uri="{9D8B030D-6E8A-4147-A177-3AD203B41FA5}">
                      <a16:colId xmlns:a16="http://schemas.microsoft.com/office/drawing/2014/main" val="2753279751"/>
                    </a:ext>
                  </a:extLst>
                </a:gridCol>
                <a:gridCol w="596802">
                  <a:extLst>
                    <a:ext uri="{9D8B030D-6E8A-4147-A177-3AD203B41FA5}">
                      <a16:colId xmlns:a16="http://schemas.microsoft.com/office/drawing/2014/main" val="2631134114"/>
                    </a:ext>
                  </a:extLst>
                </a:gridCol>
                <a:gridCol w="1662369">
                  <a:extLst>
                    <a:ext uri="{9D8B030D-6E8A-4147-A177-3AD203B41FA5}">
                      <a16:colId xmlns:a16="http://schemas.microsoft.com/office/drawing/2014/main" val="533573632"/>
                    </a:ext>
                  </a:extLst>
                </a:gridCol>
                <a:gridCol w="1129585">
                  <a:extLst>
                    <a:ext uri="{9D8B030D-6E8A-4147-A177-3AD203B41FA5}">
                      <a16:colId xmlns:a16="http://schemas.microsoft.com/office/drawing/2014/main" val="1486728765"/>
                    </a:ext>
                  </a:extLst>
                </a:gridCol>
                <a:gridCol w="1129585">
                  <a:extLst>
                    <a:ext uri="{9D8B030D-6E8A-4147-A177-3AD203B41FA5}">
                      <a16:colId xmlns:a16="http://schemas.microsoft.com/office/drawing/2014/main" val="2345616696"/>
                    </a:ext>
                  </a:extLst>
                </a:gridCol>
                <a:gridCol w="1129585">
                  <a:extLst>
                    <a:ext uri="{9D8B030D-6E8A-4147-A177-3AD203B41FA5}">
                      <a16:colId xmlns:a16="http://schemas.microsoft.com/office/drawing/2014/main" val="4024630924"/>
                    </a:ext>
                  </a:extLst>
                </a:gridCol>
              </a:tblGrid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품목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선택안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설치 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금액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부가세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공급 금액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805428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시스템에어컨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거실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주방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침실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1, 2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3,850,000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385,000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4,235,000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965932"/>
                  </a:ext>
                </a:extLst>
              </a:tr>
              <a:tr h="28080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빌트인 가구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가전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빌트인냉장고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일반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4,950,000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495,000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5,445,000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78317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/>
                      <a:endParaRPr lang="ko-KR" altLang="en-US" sz="9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BI 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김치냉장고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1,980,000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198,000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2,178,000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86190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/>
                      <a:endParaRPr lang="ko-KR" altLang="en-US" sz="9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하이브리드쿡탑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440,000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44,000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484,000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505793"/>
                  </a:ext>
                </a:extLst>
              </a:tr>
              <a:tr h="28080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기타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공통옵션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현관중문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1,760,000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176,000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1,936,000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47927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/>
                      <a:endParaRPr lang="ko-KR" altLang="en-US" sz="9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바닥타일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1,980,000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198,000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2,178,000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69262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합계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r"/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12,221,000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0330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DCB157-32A4-639F-AAAF-07E4098C6A06}"/>
              </a:ext>
            </a:extLst>
          </p:cNvPr>
          <p:cNvSpPr txBox="1"/>
          <p:nvPr/>
        </p:nvSpPr>
        <p:spPr>
          <a:xfrm>
            <a:off x="5485036" y="2787545"/>
            <a:ext cx="188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수정일 </a:t>
            </a:r>
            <a:r>
              <a:rPr kumimoji="1"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YYYY-MM-DD HH:MM:SS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3525069-8B6A-8C53-10C4-EA7BCB232B96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358596-DD53-D53F-07B6-BDAEA3FF8ECA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18" name="Go Home">
              <a:extLst>
                <a:ext uri="{FF2B5EF4-FFF2-40B4-BE49-F238E27FC236}">
                  <a16:creationId xmlns:a16="http://schemas.microsoft.com/office/drawing/2014/main" id="{1B9183CF-B9D8-ABC3-F837-2FA730F1D29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52D1F6-F557-6D1A-2A5E-630B7171E20C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2EC1C6-F522-5939-5F31-21CEEFE790C9}"/>
              </a:ext>
            </a:extLst>
          </p:cNvPr>
          <p:cNvCxnSpPr>
            <a:cxnSpLocks/>
          </p:cNvCxnSpPr>
          <p:nvPr/>
        </p:nvCxnSpPr>
        <p:spPr>
          <a:xfrm>
            <a:off x="6022109" y="951533"/>
            <a:ext cx="46005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370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0702420-51DA-1FA8-C7B1-04C7FAAA6E5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9ABACD-0EC0-42A3-C625-51B9D542599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6544987-4219-3059-4CB5-ADE4995B88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93DA0B7-7D0B-C51C-34AF-687136BEB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953927"/>
              </p:ext>
            </p:extLst>
          </p:nvPr>
        </p:nvGraphicFramePr>
        <p:xfrm>
          <a:off x="603714" y="966681"/>
          <a:ext cx="6762427" cy="846093"/>
        </p:xfrm>
        <a:graphic>
          <a:graphicData uri="http://schemas.openxmlformats.org/drawingml/2006/table">
            <a:tbl>
              <a:tblPr firstRow="1" bandRow="1"/>
              <a:tblGrid>
                <a:gridCol w="1386278">
                  <a:extLst>
                    <a:ext uri="{9D8B030D-6E8A-4147-A177-3AD203B41FA5}">
                      <a16:colId xmlns:a16="http://schemas.microsoft.com/office/drawing/2014/main" val="1490004333"/>
                    </a:ext>
                  </a:extLst>
                </a:gridCol>
                <a:gridCol w="5376149">
                  <a:extLst>
                    <a:ext uri="{9D8B030D-6E8A-4147-A177-3AD203B41FA5}">
                      <a16:colId xmlns:a16="http://schemas.microsoft.com/office/drawing/2014/main" val="945852155"/>
                    </a:ext>
                  </a:extLst>
                </a:gridCol>
              </a:tblGrid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 ~ 2021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834410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-8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계약시간</a:t>
                      </a:r>
                      <a:endParaRPr lang="ko-KR" altLang="en-US" sz="800" b="1" spc="-8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10:00 ~ 16:00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까지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21403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 시 구비서류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계약자 신분증</a:t>
                      </a:r>
                      <a:r>
                        <a:rPr lang="en-US" altLang="ko-KR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인감도장</a:t>
                      </a:r>
                      <a:r>
                        <a:rPr lang="en-US" altLang="ko-KR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인감증명서</a:t>
                      </a:r>
                      <a:r>
                        <a:rPr lang="en-US" altLang="ko-KR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주민등록등본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66008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3E3838AF-AF58-1A74-92EE-650FA46D7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442903"/>
              </p:ext>
            </p:extLst>
          </p:nvPr>
        </p:nvGraphicFramePr>
        <p:xfrm>
          <a:off x="603714" y="2195018"/>
          <a:ext cx="6762427" cy="1989275"/>
        </p:xfrm>
        <a:graphic>
          <a:graphicData uri="http://schemas.openxmlformats.org/drawingml/2006/table">
            <a:tbl>
              <a:tblPr firstRow="1" bandRow="1"/>
              <a:tblGrid>
                <a:gridCol w="1386278">
                  <a:extLst>
                    <a:ext uri="{9D8B030D-6E8A-4147-A177-3AD203B41FA5}">
                      <a16:colId xmlns:a16="http://schemas.microsoft.com/office/drawing/2014/main" val="1490004333"/>
                    </a:ext>
                  </a:extLst>
                </a:gridCol>
                <a:gridCol w="5376149">
                  <a:extLst>
                    <a:ext uri="{9D8B030D-6E8A-4147-A177-3AD203B41FA5}">
                      <a16:colId xmlns:a16="http://schemas.microsoft.com/office/drawing/2014/main" val="945852155"/>
                    </a:ext>
                  </a:extLst>
                </a:gridCol>
              </a:tblGrid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금융기관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우리은행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834410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계좌번호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100-603-992067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21403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예금주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금호산업㈜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499497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납부금액</a:t>
                      </a:r>
                      <a:endParaRPr lang="ko-KR" altLang="en-US" sz="800" b="1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계약금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(10%)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660081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입금자명</a:t>
                      </a:r>
                      <a:endParaRPr lang="ko-KR" altLang="en-US" sz="800" b="1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8012121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163445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안내사항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가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추가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선택품목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계약은 시공상의 문제로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일정시점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이후에는 계약이 불가하며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중도금을 납부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약정일 경과 포함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하였거나 또는 공사 착수 이후에는 계약해제 및 변경이 불가함을 양지하시기 바랍니다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나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아파트 분양계약이 해제 또는 해지된 경우에는 추가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선택품목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계약도 해제 또는 해지됩니다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가전품목에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대한 상세내용은 동봉한 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Catalog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를 참조하시기 바랍니다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800" b="0" spc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00316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BB7B12E-B6FD-721D-71CA-00C395DFB5A8}"/>
              </a:ext>
            </a:extLst>
          </p:cNvPr>
          <p:cNvSpPr txBox="1"/>
          <p:nvPr/>
        </p:nvSpPr>
        <p:spPr>
          <a:xfrm>
            <a:off x="596901" y="704058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>
                <a:solidFill>
                  <a:srgbClr val="333333"/>
                </a:solidFill>
                <a:latin typeface="+mn-ea"/>
              </a:rPr>
              <a:t>■ 계약 체결 일시 및 구비서류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2C3330-CC0A-FA61-5062-B9748B837D9D}"/>
              </a:ext>
            </a:extLst>
          </p:cNvPr>
          <p:cNvSpPr txBox="1"/>
          <p:nvPr/>
        </p:nvSpPr>
        <p:spPr>
          <a:xfrm>
            <a:off x="596901" y="1940544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납부계좌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12" name="표 17">
            <a:extLst>
              <a:ext uri="{FF2B5EF4-FFF2-40B4-BE49-F238E27FC236}">
                <a16:creationId xmlns:a16="http://schemas.microsoft.com/office/drawing/2014/main" id="{A0C7C291-8CBA-B2AB-00B4-48653F26184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879413"/>
              </p:ext>
            </p:extLst>
          </p:nvPr>
        </p:nvGraphicFramePr>
        <p:xfrm>
          <a:off x="596900" y="4331080"/>
          <a:ext cx="6769102" cy="538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904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383198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방문일정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YYYY-MM-DD HH:MM~HH:MM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34892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방문장소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대봉교역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에듀리버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견본주택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47700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47A84CC3-8CBB-93BF-B9AC-B4303FEE3807}"/>
              </a:ext>
            </a:extLst>
          </p:cNvPr>
          <p:cNvSpPr/>
          <p:nvPr/>
        </p:nvSpPr>
        <p:spPr>
          <a:xfrm>
            <a:off x="1468164" y="5045295"/>
            <a:ext cx="4953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지정된 계약기간 이후에는 추가 </a:t>
            </a:r>
            <a:r>
              <a:rPr lang="ko-KR" altLang="en-US" sz="1000" b="1" spc="-80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선택품목</a:t>
            </a:r>
            <a:r>
              <a:rPr lang="ko-KR" altLang="en-US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 계약이 불가하며</a:t>
            </a:r>
            <a:r>
              <a:rPr lang="en-US" altLang="ko-KR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,</a:t>
            </a:r>
          </a:p>
          <a:p>
            <a:pPr lvl="0" algn="ctr">
              <a:defRPr/>
            </a:pPr>
            <a:r>
              <a:rPr lang="ko-KR" altLang="en-US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계약 체결 이후 선택사항 변경 및 해약이 </a:t>
            </a:r>
            <a:r>
              <a:rPr lang="ko-KR" altLang="en-US" sz="1000" b="1" spc="-80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불가함에</a:t>
            </a:r>
            <a:r>
              <a:rPr lang="ko-KR" altLang="en-US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 동의합니다</a:t>
            </a:r>
            <a:r>
              <a:rPr lang="en-US" altLang="ko-KR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86FA5-F4DB-D631-AEAC-CB9838DE7FCF}"/>
              </a:ext>
            </a:extLst>
          </p:cNvPr>
          <p:cNvSpPr txBox="1"/>
          <p:nvPr/>
        </p:nvSpPr>
        <p:spPr>
          <a:xfrm>
            <a:off x="3275090" y="5620708"/>
            <a:ext cx="133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 내용에 동의합니다</a:t>
            </a:r>
            <a:r>
              <a:rPr kumimoji="1" lang="en-US" altLang="ko-KR" sz="1000" b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B0306E-16F1-4B09-4835-B7A8A2983837}"/>
              </a:ext>
            </a:extLst>
          </p:cNvPr>
          <p:cNvSpPr txBox="1"/>
          <p:nvPr/>
        </p:nvSpPr>
        <p:spPr>
          <a:xfrm>
            <a:off x="3350591" y="5991091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 금 호</a:t>
            </a:r>
            <a:r>
              <a:rPr kumimoji="1" lang="en-US" altLang="ko-KR" sz="10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kumimoji="1" lang="ko-KR" altLang="en-US" sz="10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</a:t>
            </a:r>
            <a:r>
              <a:rPr kumimoji="1" lang="en-US" altLang="ko-KR" sz="10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96F3C09-D7F2-23FE-3A01-061B2D465945}"/>
              </a:ext>
            </a:extLst>
          </p:cNvPr>
          <p:cNvGrpSpPr/>
          <p:nvPr/>
        </p:nvGrpSpPr>
        <p:grpSpPr>
          <a:xfrm>
            <a:off x="2651854" y="6359385"/>
            <a:ext cx="2692692" cy="243809"/>
            <a:chOff x="2946465" y="6400060"/>
            <a:chExt cx="2940695" cy="31338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4D3D9B7-01AD-D72F-08F4-20C765AB604E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목록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9A90D17-835C-840B-A22A-F0B11BF22981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신청서 출력</a:t>
              </a:r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CAB8221-1333-226D-6202-C626507C0C64}"/>
                </a:ext>
              </a:extLst>
            </p:cNvPr>
            <p:cNvSpPr/>
            <p:nvPr/>
          </p:nvSpPr>
          <p:spPr>
            <a:xfrm>
              <a:off x="4922674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옵션 내역 수정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122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CCB5FD3-9B49-CE42-5B8E-88DB39EE5B29}"/>
              </a:ext>
            </a:extLst>
          </p:cNvPr>
          <p:cNvSpPr/>
          <p:nvPr/>
        </p:nvSpPr>
        <p:spPr>
          <a:xfrm>
            <a:off x="423512" y="774834"/>
            <a:ext cx="7137132" cy="55826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F30277E-9847-8425-D240-D2D9BE2A5540}"/>
              </a:ext>
            </a:extLst>
          </p:cNvPr>
          <p:cNvSpPr/>
          <p:nvPr/>
        </p:nvSpPr>
        <p:spPr>
          <a:xfrm>
            <a:off x="596900" y="2073744"/>
            <a:ext cx="6769100" cy="43624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내용 개체 틀 63">
            <a:extLst>
              <a:ext uri="{FF2B5EF4-FFF2-40B4-BE49-F238E27FC236}">
                <a16:creationId xmlns:a16="http://schemas.microsoft.com/office/drawing/2014/main" id="{15F96FAD-BAAD-6753-5DC9-4F345AC2AE4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5" name="내용 개체 틀 64">
            <a:extLst>
              <a:ext uri="{FF2B5EF4-FFF2-40B4-BE49-F238E27FC236}">
                <a16:creationId xmlns:a16="http://schemas.microsoft.com/office/drawing/2014/main" id="{CCE02641-9AB6-0E8E-4DB9-0299AA216E4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6" name="내용 개체 틀 65">
            <a:extLst>
              <a:ext uri="{FF2B5EF4-FFF2-40B4-BE49-F238E27FC236}">
                <a16:creationId xmlns:a16="http://schemas.microsoft.com/office/drawing/2014/main" id="{472CC95D-7386-149B-C535-68BD5F0B14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88489" y="883464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>
                <a:latin typeface="+mn-ea"/>
              </a:rPr>
              <a:t>옵션신청 내역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D0891-CEAD-FCC0-6589-A6C0036D3035}"/>
              </a:ext>
            </a:extLst>
          </p:cNvPr>
          <p:cNvSpPr txBox="1"/>
          <p:nvPr/>
        </p:nvSpPr>
        <p:spPr>
          <a:xfrm>
            <a:off x="632165" y="2183958"/>
            <a:ext cx="25819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포천 </a:t>
            </a:r>
            <a:r>
              <a:rPr lang="ko-KR" altLang="en-US" sz="1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금호어울림</a:t>
            </a:r>
            <a:r>
              <a:rPr lang="ko-KR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 센트럴</a:t>
            </a:r>
            <a:endParaRPr lang="en-US" altLang="ko-KR" sz="1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0D7EA3-43ED-CFEF-52A0-F94CFC0912CF}"/>
              </a:ext>
            </a:extLst>
          </p:cNvPr>
          <p:cNvSpPr txBox="1"/>
          <p:nvPr/>
        </p:nvSpPr>
        <p:spPr>
          <a:xfrm>
            <a:off x="5824383" y="2168757"/>
            <a:ext cx="15416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59㎡ | 105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동 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1401</a:t>
            </a:r>
            <a:r>
              <a:rPr lang="ko-KR" altLang="en-US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호</a:t>
            </a:r>
            <a:r>
              <a:rPr lang="en-US" altLang="ko-KR" sz="1000" b="1" u="none" spc="0" baseline="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endParaRPr lang="ko-KR" altLang="en-US" sz="1000" b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460863-16CE-4D3D-58EC-9B8F5543289F}"/>
              </a:ext>
            </a:extLst>
          </p:cNvPr>
          <p:cNvSpPr txBox="1"/>
          <p:nvPr/>
        </p:nvSpPr>
        <p:spPr>
          <a:xfrm>
            <a:off x="596901" y="2673250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옵션 신청 내역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A5A90E-D2C2-63A3-F431-2F6ED543734F}"/>
              </a:ext>
            </a:extLst>
          </p:cNvPr>
          <p:cNvGraphicFramePr>
            <a:graphicFrameLocks noGrp="1"/>
          </p:cNvGraphicFramePr>
          <p:nvPr/>
        </p:nvGraphicFramePr>
        <p:xfrm>
          <a:off x="588489" y="3005049"/>
          <a:ext cx="6777511" cy="224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585">
                  <a:extLst>
                    <a:ext uri="{9D8B030D-6E8A-4147-A177-3AD203B41FA5}">
                      <a16:colId xmlns:a16="http://schemas.microsoft.com/office/drawing/2014/main" val="2753279751"/>
                    </a:ext>
                  </a:extLst>
                </a:gridCol>
                <a:gridCol w="596802">
                  <a:extLst>
                    <a:ext uri="{9D8B030D-6E8A-4147-A177-3AD203B41FA5}">
                      <a16:colId xmlns:a16="http://schemas.microsoft.com/office/drawing/2014/main" val="2631134114"/>
                    </a:ext>
                  </a:extLst>
                </a:gridCol>
                <a:gridCol w="1662369">
                  <a:extLst>
                    <a:ext uri="{9D8B030D-6E8A-4147-A177-3AD203B41FA5}">
                      <a16:colId xmlns:a16="http://schemas.microsoft.com/office/drawing/2014/main" val="533573632"/>
                    </a:ext>
                  </a:extLst>
                </a:gridCol>
                <a:gridCol w="1129585">
                  <a:extLst>
                    <a:ext uri="{9D8B030D-6E8A-4147-A177-3AD203B41FA5}">
                      <a16:colId xmlns:a16="http://schemas.microsoft.com/office/drawing/2014/main" val="1486728765"/>
                    </a:ext>
                  </a:extLst>
                </a:gridCol>
                <a:gridCol w="1129585">
                  <a:extLst>
                    <a:ext uri="{9D8B030D-6E8A-4147-A177-3AD203B41FA5}">
                      <a16:colId xmlns:a16="http://schemas.microsoft.com/office/drawing/2014/main" val="2345616696"/>
                    </a:ext>
                  </a:extLst>
                </a:gridCol>
                <a:gridCol w="1129585">
                  <a:extLst>
                    <a:ext uri="{9D8B030D-6E8A-4147-A177-3AD203B41FA5}">
                      <a16:colId xmlns:a16="http://schemas.microsoft.com/office/drawing/2014/main" val="4024630924"/>
                    </a:ext>
                  </a:extLst>
                </a:gridCol>
              </a:tblGrid>
              <a:tr h="2808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spc="0" dirty="0">
                          <a:solidFill>
                            <a:schemeClr val="tx1"/>
                          </a:solidFill>
                          <a:latin typeface="+mj-ea"/>
                          <a:ea typeface="+mn-ea"/>
                          <a:cs typeface="+mn-cs"/>
                        </a:rPr>
                        <a:t>품목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dirty="0" err="1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선택안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설치 내용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금액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부가세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공급 금액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)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805428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시스템에어컨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거실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주방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+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침실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1, 2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3,850,000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385,000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4,235,000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965932"/>
                  </a:ext>
                </a:extLst>
              </a:tr>
              <a:tr h="280800">
                <a:tc rowSpan="3">
                  <a:txBody>
                    <a:bodyPr/>
                    <a:lstStyle/>
                    <a:p>
                      <a:pPr algn="ctr"/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빌트인 가구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가전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빌트인냉장고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일반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4,950,000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495,000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5,445,000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878317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/>
                      <a:endParaRPr lang="ko-KR" altLang="en-US" sz="9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BI </a:t>
                      </a: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김치냉장고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1,980,000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198,000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2,178,000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86190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/>
                      <a:endParaRPr lang="ko-KR" altLang="en-US" sz="9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하이브리드쿡탑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440,000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44,000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484,000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1505793"/>
                  </a:ext>
                </a:extLst>
              </a:tr>
              <a:tr h="280800"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기타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공통옵션</a:t>
                      </a:r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현관중문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1,760,000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176,000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1,936,000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647927"/>
                  </a:ext>
                </a:extLst>
              </a:tr>
              <a:tr h="280800">
                <a:tc vMerge="1">
                  <a:txBody>
                    <a:bodyPr/>
                    <a:lstStyle/>
                    <a:p>
                      <a:pPr algn="ctr"/>
                      <a:endParaRPr lang="ko-KR" altLang="en-US" sz="900" b="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</a:t>
                      </a:r>
                      <a:endParaRPr lang="ko-KR" altLang="en-US" sz="800" b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바닥타일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1,980,000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198,000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800" spc="0" dirty="0">
                          <a:latin typeface="+mn-ea"/>
                          <a:ea typeface="+mn-ea"/>
                        </a:rPr>
                        <a:t>2,178,000</a:t>
                      </a:r>
                      <a:endParaRPr lang="ko-KR" altLang="en-US" sz="800" spc="0" dirty="0"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692624"/>
                  </a:ext>
                </a:extLst>
              </a:tr>
              <a:tr h="2808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합계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800" b="1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원</a:t>
                      </a:r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</a:p>
                  </a:txBody>
                  <a:tcPr marL="76200" marR="76200" marT="76200" marB="762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r"/>
                      <a:r>
                        <a:rPr lang="en-US" altLang="ko-KR" sz="800" b="1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12,221,000</a:t>
                      </a:r>
                      <a:endParaRPr lang="ko-KR" altLang="en-US" sz="800" b="1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6200" marR="76200" marT="76200" marB="762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0330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DCB157-32A4-639F-AAAF-07E4098C6A06}"/>
              </a:ext>
            </a:extLst>
          </p:cNvPr>
          <p:cNvSpPr txBox="1"/>
          <p:nvPr/>
        </p:nvSpPr>
        <p:spPr>
          <a:xfrm>
            <a:off x="5485036" y="2787545"/>
            <a:ext cx="188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800" b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수정일 </a:t>
            </a:r>
            <a:r>
              <a:rPr kumimoji="1" lang="en-US" altLang="ko-KR" sz="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YYYY-MM-DD HH:MM:SS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A03EE2-D657-DDC0-A049-444412314AB3}"/>
              </a:ext>
            </a:extLst>
          </p:cNvPr>
          <p:cNvSpPr/>
          <p:nvPr/>
        </p:nvSpPr>
        <p:spPr>
          <a:xfrm>
            <a:off x="632165" y="1282018"/>
            <a:ext cx="2550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예약번호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20201201-9999</a:t>
            </a:r>
          </a:p>
          <a:p>
            <a:pPr>
              <a:defRPr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계약자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홍길동</a:t>
            </a:r>
            <a:endParaRPr lang="en-US" altLang="ko-KR" sz="8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defRPr/>
            </a:pP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방문일정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YYYY-MM-DD HH:MM~HH:MM</a:t>
            </a:r>
          </a:p>
          <a:p>
            <a:pPr>
              <a:defRPr/>
            </a:pPr>
            <a:r>
              <a:rPr lang="ko-KR" altLang="en-US" sz="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방문장소</a:t>
            </a:r>
            <a:r>
              <a: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대봉교역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금호어울림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에듀리버</a:t>
            </a:r>
            <a:r>
              <a: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견본주택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83F3686-9D06-5D3E-AC2F-4A78FEBF7459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61247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9B875B3C-1E9F-02A1-ECC8-C7D319FDCE8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2EFF8C80-344D-FD34-B923-8FB70DD1E05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B874A719-62C7-11D6-BD9A-BB172DAA20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533C8CCC-46C3-003E-B2B2-31817AA55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1724673"/>
              </p:ext>
            </p:extLst>
          </p:nvPr>
        </p:nvGraphicFramePr>
        <p:xfrm>
          <a:off x="603714" y="966681"/>
          <a:ext cx="6762427" cy="846093"/>
        </p:xfrm>
        <a:graphic>
          <a:graphicData uri="http://schemas.openxmlformats.org/drawingml/2006/table">
            <a:tbl>
              <a:tblPr firstRow="1" bandRow="1"/>
              <a:tblGrid>
                <a:gridCol w="1386278">
                  <a:extLst>
                    <a:ext uri="{9D8B030D-6E8A-4147-A177-3AD203B41FA5}">
                      <a16:colId xmlns:a16="http://schemas.microsoft.com/office/drawing/2014/main" val="1490004333"/>
                    </a:ext>
                  </a:extLst>
                </a:gridCol>
                <a:gridCol w="5376149">
                  <a:extLst>
                    <a:ext uri="{9D8B030D-6E8A-4147-A177-3AD203B41FA5}">
                      <a16:colId xmlns:a16="http://schemas.microsoft.com/office/drawing/2014/main" val="945852155"/>
                    </a:ext>
                  </a:extLst>
                </a:gridCol>
              </a:tblGrid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계약기간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25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일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 ~ 2021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년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월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27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일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수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834410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-8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계약시간</a:t>
                      </a:r>
                      <a:endParaRPr lang="ko-KR" altLang="en-US" sz="800" b="1" spc="-8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10:00 ~ 16:00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까지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21403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 시 구비서류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계약자 신분증</a:t>
                      </a:r>
                      <a:r>
                        <a:rPr lang="en-US" altLang="ko-KR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인감도장</a:t>
                      </a:r>
                      <a:r>
                        <a:rPr lang="en-US" altLang="ko-KR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인감증명서</a:t>
                      </a:r>
                      <a:r>
                        <a:rPr lang="en-US" altLang="ko-KR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800" b="0" spc="-8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주민등록등본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660081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11090221-E4FE-5006-B38C-3A94F5535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9280998"/>
              </p:ext>
            </p:extLst>
          </p:nvPr>
        </p:nvGraphicFramePr>
        <p:xfrm>
          <a:off x="603714" y="2195018"/>
          <a:ext cx="6762427" cy="1989275"/>
        </p:xfrm>
        <a:graphic>
          <a:graphicData uri="http://schemas.openxmlformats.org/drawingml/2006/table">
            <a:tbl>
              <a:tblPr firstRow="1" bandRow="1"/>
              <a:tblGrid>
                <a:gridCol w="1386278">
                  <a:extLst>
                    <a:ext uri="{9D8B030D-6E8A-4147-A177-3AD203B41FA5}">
                      <a16:colId xmlns:a16="http://schemas.microsoft.com/office/drawing/2014/main" val="1490004333"/>
                    </a:ext>
                  </a:extLst>
                </a:gridCol>
                <a:gridCol w="5376149">
                  <a:extLst>
                    <a:ext uri="{9D8B030D-6E8A-4147-A177-3AD203B41FA5}">
                      <a16:colId xmlns:a16="http://schemas.microsoft.com/office/drawing/2014/main" val="945852155"/>
                    </a:ext>
                  </a:extLst>
                </a:gridCol>
              </a:tblGrid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금융기관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우리은행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6834410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계좌번호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100-603-992067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821403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예금주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금호산업㈜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8499497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납부금액</a:t>
                      </a:r>
                      <a:endParaRPr lang="ko-KR" altLang="en-US" sz="800" b="1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계약금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(10%)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7660081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입금자명</a:t>
                      </a:r>
                      <a:endParaRPr lang="ko-KR" altLang="en-US" sz="800" b="1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8012121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홍길동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2163445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안내사항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marL="177800" marR="0" indent="-1778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가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추가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선택품목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계약은 시공상의 문제로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일정시점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이후에는 계약이 불가하며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중도금을 납부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약정일 경과 포함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하였거나 또는 공사 착수 이후에는 계약해제 및 변경이 불가함을 양지하시기 바랍니다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나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아파트 분양계약이 해제 또는 해지된 경우에는 추가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선택품목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계약도 해제 또는 해지됩니다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r>
                        <a:rPr lang="ko-KR" altLang="en-US" sz="800" b="0" spc="0" baseline="0" dirty="0" err="1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가전품목에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 대한 상세내용은 동봉한 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Catalog</a:t>
                      </a:r>
                      <a:r>
                        <a:rPr lang="ko-KR" altLang="en-US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를 참조하시기 바랍니다</a:t>
                      </a:r>
                      <a:r>
                        <a:rPr lang="en-US" altLang="ko-KR" sz="800" b="0" spc="0" baseline="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. </a:t>
                      </a:r>
                      <a:endParaRPr lang="ko-KR" altLang="en-US" sz="800" b="0" spc="0" baseline="0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003164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FA46CF1-1AAF-A42F-6849-F5CD6FD2A471}"/>
              </a:ext>
            </a:extLst>
          </p:cNvPr>
          <p:cNvSpPr txBox="1"/>
          <p:nvPr/>
        </p:nvSpPr>
        <p:spPr>
          <a:xfrm>
            <a:off x="596901" y="704058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>
                <a:solidFill>
                  <a:srgbClr val="333333"/>
                </a:solidFill>
                <a:latin typeface="+mn-ea"/>
              </a:rPr>
              <a:t>■ 계약 체결 일시 및 구비서류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C5CD8D-0C95-08A0-C84A-A9563A45F444}"/>
              </a:ext>
            </a:extLst>
          </p:cNvPr>
          <p:cNvSpPr txBox="1"/>
          <p:nvPr/>
        </p:nvSpPr>
        <p:spPr>
          <a:xfrm>
            <a:off x="596901" y="1940544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납부계좌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graphicFrame>
        <p:nvGraphicFramePr>
          <p:cNvPr id="15" name="표 17">
            <a:extLst>
              <a:ext uri="{FF2B5EF4-FFF2-40B4-BE49-F238E27FC236}">
                <a16:creationId xmlns:a16="http://schemas.microsoft.com/office/drawing/2014/main" id="{7D6AB9A1-86CA-93F0-BC56-BFC0A992D2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5932227"/>
              </p:ext>
            </p:extLst>
          </p:nvPr>
        </p:nvGraphicFramePr>
        <p:xfrm>
          <a:off x="596900" y="4331080"/>
          <a:ext cx="6769102" cy="5389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5904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383198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방문일정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YYYY-MM-DD HH:MM~HH:MM</a:t>
                      </a:r>
                      <a:endParaRPr kumimoji="0" lang="ko-KR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8348926"/>
                  </a:ext>
                </a:extLst>
              </a:tr>
              <a:tr h="269456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방문장소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대봉교역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에듀리버</a:t>
                      </a:r>
                      <a:r>
                        <a:rPr kumimoji="0" lang="ko-KR" alt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 견본주택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4147700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ACB6F6E3-F37A-50BB-16A4-1B51624F5EB6}"/>
              </a:ext>
            </a:extLst>
          </p:cNvPr>
          <p:cNvSpPr/>
          <p:nvPr/>
        </p:nvSpPr>
        <p:spPr>
          <a:xfrm>
            <a:off x="1468164" y="5045295"/>
            <a:ext cx="4953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defRPr/>
            </a:pPr>
            <a:r>
              <a:rPr lang="ko-KR" altLang="en-US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지정된 계약기간 이후에는 추가 </a:t>
            </a:r>
            <a:r>
              <a:rPr lang="ko-KR" altLang="en-US" sz="1000" b="1" spc="-80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선택품목</a:t>
            </a:r>
            <a:r>
              <a:rPr lang="ko-KR" altLang="en-US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 계약이 불가하며</a:t>
            </a:r>
            <a:r>
              <a:rPr lang="en-US" altLang="ko-KR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,</a:t>
            </a:r>
          </a:p>
          <a:p>
            <a:pPr lvl="0" algn="ctr">
              <a:defRPr/>
            </a:pPr>
            <a:r>
              <a:rPr lang="ko-KR" altLang="en-US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계약 체결 이후 선택사항 변경 및 해약이 </a:t>
            </a:r>
            <a:r>
              <a:rPr lang="ko-KR" altLang="en-US" sz="1000" b="1" spc="-80" dirty="0" err="1">
                <a:solidFill>
                  <a:srgbClr val="FF0000"/>
                </a:solidFill>
                <a:latin typeface="맑은 고딕" panose="020B0503020000020004" pitchFamily="50" charset="-127"/>
              </a:rPr>
              <a:t>불가함에</a:t>
            </a:r>
            <a:r>
              <a:rPr lang="ko-KR" altLang="en-US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 동의합니다</a:t>
            </a:r>
            <a:r>
              <a:rPr lang="en-US" altLang="ko-KR" sz="1000" b="1" spc="-80" dirty="0">
                <a:solidFill>
                  <a:srgbClr val="FF0000"/>
                </a:solidFill>
                <a:latin typeface="맑은 고딕" panose="020B0503020000020004" pitchFamily="50" charset="-127"/>
              </a:rPr>
              <a:t>.</a:t>
            </a:r>
            <a:endParaRPr lang="ko-KR" altLang="en-US" sz="2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B58638-EF79-CDE6-90CD-B7D853D924F7}"/>
              </a:ext>
            </a:extLst>
          </p:cNvPr>
          <p:cNvSpPr txBox="1"/>
          <p:nvPr/>
        </p:nvSpPr>
        <p:spPr>
          <a:xfrm>
            <a:off x="3275090" y="5620708"/>
            <a:ext cx="1339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b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 내용에 동의합니다</a:t>
            </a:r>
            <a:r>
              <a:rPr kumimoji="1" lang="en-US" altLang="ko-KR" sz="1000" b="1" kern="0" spc="-8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960E10-6824-FEBF-54B5-9067C213AEAA}"/>
              </a:ext>
            </a:extLst>
          </p:cNvPr>
          <p:cNvSpPr txBox="1"/>
          <p:nvPr/>
        </p:nvSpPr>
        <p:spPr>
          <a:xfrm>
            <a:off x="3350591" y="5991091"/>
            <a:ext cx="1188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sz="1000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김 금 호</a:t>
            </a:r>
            <a:r>
              <a:rPr kumimoji="1" lang="en-US" altLang="ko-KR" sz="10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kumimoji="1" lang="ko-KR" altLang="en-US" sz="10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</a:t>
            </a:r>
            <a:r>
              <a:rPr kumimoji="1" lang="en-US" altLang="ko-KR" sz="1000" b="1" kern="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872D802-5C87-977C-F15F-8F91A842D249}"/>
              </a:ext>
            </a:extLst>
          </p:cNvPr>
          <p:cNvSpPr/>
          <p:nvPr/>
        </p:nvSpPr>
        <p:spPr>
          <a:xfrm>
            <a:off x="423512" y="572703"/>
            <a:ext cx="7137132" cy="57847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9441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옵션신청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E00AD3-FB99-05B6-7D29-B315E9A017B5}"/>
              </a:ext>
            </a:extLst>
          </p:cNvPr>
          <p:cNvSpPr/>
          <p:nvPr/>
        </p:nvSpPr>
        <p:spPr>
          <a:xfrm>
            <a:off x="596900" y="1592263"/>
            <a:ext cx="124253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옵션예약 신청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7900036-0761-4387-086A-32FE17B1910D}"/>
              </a:ext>
            </a:extLst>
          </p:cNvPr>
          <p:cNvSpPr/>
          <p:nvPr/>
        </p:nvSpPr>
        <p:spPr>
          <a:xfrm>
            <a:off x="1923154" y="1592263"/>
            <a:ext cx="124253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옵션예약 확인</a:t>
            </a:r>
            <a:r>
              <a:rPr lang="en-US" altLang="ko-KR" sz="800" dirty="0">
                <a:solidFill>
                  <a:schemeClr val="bg1"/>
                </a:solidFill>
              </a:rPr>
              <a:t>/</a:t>
            </a:r>
            <a:r>
              <a:rPr lang="ko-KR" altLang="en-US" sz="800" dirty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4E1EAB-0948-F6C5-62C4-FBA6B084A309}"/>
              </a:ext>
            </a:extLst>
          </p:cNvPr>
          <p:cNvSpPr txBox="1"/>
          <p:nvPr/>
        </p:nvSpPr>
        <p:spPr>
          <a:xfrm>
            <a:off x="596901" y="1981543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방문 시 유의사항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6138B0-5875-A624-C385-F996FE3FE9BE}"/>
              </a:ext>
            </a:extLst>
          </p:cNvPr>
          <p:cNvSpPr/>
          <p:nvPr/>
        </p:nvSpPr>
        <p:spPr bwMode="auto">
          <a:xfrm>
            <a:off x="596901" y="2196987"/>
            <a:ext cx="6769100" cy="498087"/>
          </a:xfrm>
          <a:prstGeom prst="rect">
            <a:avLst/>
          </a:prstGeom>
          <a:solidFill>
            <a:schemeClr val="bg1"/>
          </a:solidFill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lvl="0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kumimoji="1"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견본주택 내에는 주차공간이 협소 하오니 가급적 대중교통을 이용하여 주시기 바랍니다</a:t>
            </a:r>
            <a:r>
              <a:rPr kumimoji="1"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</a:p>
          <a:p>
            <a:pPr lvl="0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- </a:t>
            </a:r>
            <a:r>
              <a:rPr kumimoji="1" lang="ko-KR" altLang="en-US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방문시간 초과 시 입장이 불가하오니 정해진 시간에 필히 방문하여 주시기 바랍니다</a:t>
            </a:r>
            <a:r>
              <a:rPr kumimoji="1" lang="en-US" altLang="ko-KR" sz="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</a:t>
            </a:r>
            <a:endParaRPr kumimoji="1" lang="ko-KR" altLang="en-US" sz="800" b="0" i="0" u="none" strike="noStrike" kern="0" cap="none" normalizeH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5CA3B9C-4D37-23D8-CC1F-F2D96392B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864317"/>
              </p:ext>
            </p:extLst>
          </p:nvPr>
        </p:nvGraphicFramePr>
        <p:xfrm>
          <a:off x="596898" y="3018240"/>
          <a:ext cx="6769104" cy="2202271"/>
        </p:xfrm>
        <a:graphic>
          <a:graphicData uri="http://schemas.openxmlformats.org/drawingml/2006/table">
            <a:tbl>
              <a:tblPr firstRow="1" bandRow="1"/>
              <a:tblGrid>
                <a:gridCol w="668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5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4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7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36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69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20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800" b="0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예약번호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단지명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평형타입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동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호수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방문일정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방문장소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신청일시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관리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800" b="0" u="non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20210115-0044</a:t>
                      </a:r>
                      <a:endParaRPr lang="ko-KR" altLang="en-US" sz="800" b="0" u="non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청수행정타운 </a:t>
                      </a:r>
                      <a:r>
                        <a:rPr lang="ko-KR" altLang="en-US" sz="800" b="0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금호어울림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spc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84</a:t>
                      </a:r>
                      <a:r>
                        <a:rPr lang="ko-KR" altLang="en-US" sz="800" spc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㎡ </a:t>
                      </a:r>
                      <a:r>
                        <a:rPr lang="en-US" altLang="ko-KR" sz="800" spc="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A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105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동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1401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2021-01-19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16:30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충청남도 천안시 </a:t>
                      </a:r>
                      <a:r>
                        <a:rPr lang="ko-KR" altLang="en-US" sz="800" b="0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서북구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spc="0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쌍용동</a:t>
                      </a: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215-6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2021-01-19</a:t>
                      </a:r>
                    </a:p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10:40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NUM</a:t>
                      </a:r>
                      <a:endParaRPr lang="ko-KR" altLang="en-US" sz="800" b="0" u="non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NAMW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NUM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YYYY-MM-DD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HH:MM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text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YYYY-MM-DD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HH:MM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NUM</a:t>
                      </a:r>
                      <a:endParaRPr lang="ko-KR" altLang="en-US" sz="800" b="0" u="non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NAMW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NUM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YYYY-MM-DD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HH:MM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text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YYYY-MM-DD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HH:MM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NUM</a:t>
                      </a:r>
                      <a:endParaRPr lang="ko-KR" altLang="en-US" sz="800" b="0" u="non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NAMW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NUM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YYYY-MM-DD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HH:MM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text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YYYY-MM-DD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HH:MM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취소완료</a:t>
                      </a:r>
                      <a:endParaRPr lang="en-US" altLang="ko-KR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2020-11-30 14:25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03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u="none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NUM</a:t>
                      </a:r>
                      <a:endParaRPr lang="ko-KR" altLang="en-US" sz="800" b="0" u="none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NAMW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NAME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NUM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YYYY-MM-DD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HH:MM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text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YYYY-MM-DD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HH:MM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방문완료</a:t>
                      </a:r>
                      <a:endParaRPr lang="en-US" altLang="ko-KR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spc="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2020-10-01 13:00</a:t>
                      </a:r>
                      <a:endParaRPr lang="ko-KR" altLang="en-US" sz="800" b="0" spc="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D91CE4C-F950-B4FE-3644-41BDC47EFF44}"/>
              </a:ext>
            </a:extLst>
          </p:cNvPr>
          <p:cNvSpPr txBox="1"/>
          <p:nvPr/>
        </p:nvSpPr>
        <p:spPr>
          <a:xfrm>
            <a:off x="596901" y="2802796"/>
            <a:ext cx="676909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1" dirty="0">
                <a:solidFill>
                  <a:srgbClr val="333333"/>
                </a:solidFill>
                <a:latin typeface="+mn-ea"/>
              </a:rPr>
              <a:t>■ 신청 현황</a:t>
            </a:r>
            <a:endParaRPr lang="en-US" altLang="ko-KR" sz="800" b="0" i="0" dirty="0">
              <a:solidFill>
                <a:srgbClr val="333333"/>
              </a:solidFill>
              <a:effectLst/>
              <a:latin typeface="+mn-ea"/>
            </a:endParaRPr>
          </a:p>
        </p:txBody>
      </p:sp>
      <p:sp>
        <p:nvSpPr>
          <p:cNvPr id="19" name="Text Box">
            <a:extLst>
              <a:ext uri="{FF2B5EF4-FFF2-40B4-BE49-F238E27FC236}">
                <a16:creationId xmlns:a16="http://schemas.microsoft.com/office/drawing/2014/main" id="{D88CD482-1D39-D612-EC7D-B0A0CA35C2C9}"/>
              </a:ext>
            </a:extLst>
          </p:cNvPr>
          <p:cNvSpPr/>
          <p:nvPr/>
        </p:nvSpPr>
        <p:spPr>
          <a:xfrm>
            <a:off x="6607744" y="3355845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 Box">
            <a:extLst>
              <a:ext uri="{FF2B5EF4-FFF2-40B4-BE49-F238E27FC236}">
                <a16:creationId xmlns:a16="http://schemas.microsoft.com/office/drawing/2014/main" id="{6EE9AE45-49B6-37A8-2313-694FEFED91D2}"/>
              </a:ext>
            </a:extLst>
          </p:cNvPr>
          <p:cNvSpPr/>
          <p:nvPr/>
        </p:nvSpPr>
        <p:spPr>
          <a:xfrm>
            <a:off x="6987369" y="3355845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Box">
            <a:extLst>
              <a:ext uri="{FF2B5EF4-FFF2-40B4-BE49-F238E27FC236}">
                <a16:creationId xmlns:a16="http://schemas.microsoft.com/office/drawing/2014/main" id="{34C1D0E9-48DD-0753-C4FA-718795A26B99}"/>
              </a:ext>
            </a:extLst>
          </p:cNvPr>
          <p:cNvSpPr/>
          <p:nvPr/>
        </p:nvSpPr>
        <p:spPr>
          <a:xfrm>
            <a:off x="6607744" y="3693450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Box">
            <a:extLst>
              <a:ext uri="{FF2B5EF4-FFF2-40B4-BE49-F238E27FC236}">
                <a16:creationId xmlns:a16="http://schemas.microsoft.com/office/drawing/2014/main" id="{50591335-7A1B-A6CB-E1E9-C6EDF6932F1B}"/>
              </a:ext>
            </a:extLst>
          </p:cNvPr>
          <p:cNvSpPr/>
          <p:nvPr/>
        </p:nvSpPr>
        <p:spPr>
          <a:xfrm>
            <a:off x="6987369" y="3693450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 Box">
            <a:extLst>
              <a:ext uri="{FF2B5EF4-FFF2-40B4-BE49-F238E27FC236}">
                <a16:creationId xmlns:a16="http://schemas.microsoft.com/office/drawing/2014/main" id="{24C40B50-0518-E14B-9CA7-A186EC6742E6}"/>
              </a:ext>
            </a:extLst>
          </p:cNvPr>
          <p:cNvSpPr/>
          <p:nvPr/>
        </p:nvSpPr>
        <p:spPr>
          <a:xfrm>
            <a:off x="6607744" y="4030588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수정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 Box">
            <a:extLst>
              <a:ext uri="{FF2B5EF4-FFF2-40B4-BE49-F238E27FC236}">
                <a16:creationId xmlns:a16="http://schemas.microsoft.com/office/drawing/2014/main" id="{36D210C1-59CC-CD33-8E0E-1EACD6E06206}"/>
              </a:ext>
            </a:extLst>
          </p:cNvPr>
          <p:cNvSpPr/>
          <p:nvPr/>
        </p:nvSpPr>
        <p:spPr>
          <a:xfrm>
            <a:off x="6987369" y="4030588"/>
            <a:ext cx="308606" cy="22570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50800" rIns="0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취소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8F18C34C-94C8-6CA3-AC1D-2CBC0EB1EA8F}"/>
              </a:ext>
            </a:extLst>
          </p:cNvPr>
          <p:cNvGraphicFramePr>
            <a:graphicFrameLocks noGrp="1"/>
          </p:cNvGraphicFramePr>
          <p:nvPr/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2A527F52-2D29-F15A-7174-FEF3C46769BF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15" name="Go Home">
              <a:extLst>
                <a:ext uri="{FF2B5EF4-FFF2-40B4-BE49-F238E27FC236}">
                  <a16:creationId xmlns:a16="http://schemas.microsoft.com/office/drawing/2014/main" id="{5A2271D1-9CEE-F5EE-EE00-81135F37C0F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2122FF-3768-143F-1B73-FC027D11DD20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4C1DA35-9A17-FF6C-EB95-6035477F5A0F}"/>
              </a:ext>
            </a:extLst>
          </p:cNvPr>
          <p:cNvCxnSpPr>
            <a:cxnSpLocks/>
          </p:cNvCxnSpPr>
          <p:nvPr/>
        </p:nvCxnSpPr>
        <p:spPr>
          <a:xfrm>
            <a:off x="6022109" y="951533"/>
            <a:ext cx="460055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234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E2C1A549-7AE0-BF53-3344-4EDBEB9F34A0}"/>
              </a:ext>
            </a:extLst>
          </p:cNvPr>
          <p:cNvSpPr/>
          <p:nvPr/>
        </p:nvSpPr>
        <p:spPr>
          <a:xfrm>
            <a:off x="596900" y="2914365"/>
            <a:ext cx="6769100" cy="10657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214080" cy="215444"/>
            <a:chOff x="1198313" y="721776"/>
            <a:chExt cx="7214080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0920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6897756" y="951533"/>
            <a:ext cx="46824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1:1 </a:t>
            </a:r>
            <a:r>
              <a:rPr lang="ko-KR" altLang="en-US" sz="1200" b="1" dirty="0">
                <a:latin typeface="+mn-ea"/>
              </a:rPr>
              <a:t>문의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E08458-B40D-39A0-3168-60E94126E925}"/>
              </a:ext>
            </a:extLst>
          </p:cNvPr>
          <p:cNvGrpSpPr/>
          <p:nvPr/>
        </p:nvGrpSpPr>
        <p:grpSpPr>
          <a:xfrm>
            <a:off x="596900" y="1592264"/>
            <a:ext cx="6769100" cy="413232"/>
            <a:chOff x="596900" y="1592264"/>
            <a:chExt cx="6769100" cy="4132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A29D446-5E7B-C730-C29B-DED52C6B1F6A}"/>
                </a:ext>
              </a:extLst>
            </p:cNvPr>
            <p:cNvSpPr/>
            <p:nvPr/>
          </p:nvSpPr>
          <p:spPr>
            <a:xfrm>
              <a:off x="596900" y="1592264"/>
              <a:ext cx="6769100" cy="413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077597E-C36A-A288-2B85-1B48D093778E}"/>
                </a:ext>
              </a:extLst>
            </p:cNvPr>
            <p:cNvSpPr/>
            <p:nvPr/>
          </p:nvSpPr>
          <p:spPr>
            <a:xfrm>
              <a:off x="4865662" y="1680447"/>
              <a:ext cx="1120598" cy="241282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문의하기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384728F-0FBC-1C6E-A8C2-7E2C564B9262}"/>
                </a:ext>
              </a:extLst>
            </p:cNvPr>
            <p:cNvSpPr/>
            <p:nvPr/>
          </p:nvSpPr>
          <p:spPr>
            <a:xfrm>
              <a:off x="6106949" y="1680447"/>
              <a:ext cx="1120598" cy="2412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문의 내역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C2DC0-093E-2172-FB4E-DCDC1382699F}"/>
                </a:ext>
              </a:extLst>
            </p:cNvPr>
            <p:cNvSpPr txBox="1"/>
            <p:nvPr/>
          </p:nvSpPr>
          <p:spPr>
            <a:xfrm>
              <a:off x="702365" y="1691158"/>
              <a:ext cx="30283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+mn-ea"/>
                </a:rPr>
                <a:t>고객상담을 신청하시면 </a:t>
              </a:r>
              <a:r>
                <a:rPr lang="en-US" altLang="ko-KR" sz="800" dirty="0">
                  <a:latin typeface="+mn-ea"/>
                </a:rPr>
                <a:t>SMS</a:t>
              </a:r>
              <a:r>
                <a:rPr lang="ko-KR" altLang="en-US" sz="800" dirty="0">
                  <a:latin typeface="+mn-ea"/>
                </a:rPr>
                <a:t>로 처리 결과를 알려드립니다</a:t>
              </a:r>
              <a:r>
                <a:rPr lang="en-US" altLang="ko-KR" sz="800" dirty="0">
                  <a:latin typeface="+mn-ea"/>
                </a:rPr>
                <a:t>.</a:t>
              </a:r>
              <a:endParaRPr lang="ko-KR" altLang="en-US" sz="800" dirty="0">
                <a:latin typeface="+mn-ea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7E55AC0-44E5-DE8F-3B99-00DD99F57067}"/>
              </a:ext>
            </a:extLst>
          </p:cNvPr>
          <p:cNvSpPr txBox="1"/>
          <p:nvPr/>
        </p:nvSpPr>
        <p:spPr>
          <a:xfrm>
            <a:off x="552174" y="2239618"/>
            <a:ext cx="9573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900" b="1">
                <a:latin typeface="+mn-ea"/>
              </a:rPr>
              <a:t>자주 묻는 질문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E59B65-D2E2-148E-9D45-0CF58C07200A}"/>
              </a:ext>
            </a:extLst>
          </p:cNvPr>
          <p:cNvSpPr/>
          <p:nvPr/>
        </p:nvSpPr>
        <p:spPr>
          <a:xfrm>
            <a:off x="1582613" y="2479802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분양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현장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입주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742E4CF-7CC7-EC1C-3CD8-A44E15718D9F}"/>
              </a:ext>
            </a:extLst>
          </p:cNvPr>
          <p:cNvSpPr/>
          <p:nvPr/>
        </p:nvSpPr>
        <p:spPr>
          <a:xfrm>
            <a:off x="596900" y="2479802"/>
            <a:ext cx="95731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전체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C4D999-5A1E-69A0-CE95-F6AA0CF6CDCE}"/>
              </a:ext>
            </a:extLst>
          </p:cNvPr>
          <p:cNvSpPr/>
          <p:nvPr/>
        </p:nvSpPr>
        <p:spPr>
          <a:xfrm>
            <a:off x="2568326" y="2479802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AS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40F9AE9-1A26-F083-E124-4CC0D4D3D30C}"/>
              </a:ext>
            </a:extLst>
          </p:cNvPr>
          <p:cNvSpPr/>
          <p:nvPr/>
        </p:nvSpPr>
        <p:spPr>
          <a:xfrm>
            <a:off x="3554039" y="2479802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홈페이지</a:t>
            </a:r>
            <a:r>
              <a:rPr lang="en-US" altLang="ko-KR" sz="800" dirty="0">
                <a:solidFill>
                  <a:schemeClr val="tx1"/>
                </a:solidFill>
              </a:rPr>
              <a:t>/</a:t>
            </a:r>
            <a:r>
              <a:rPr lang="ko-KR" altLang="en-US" sz="800" dirty="0">
                <a:solidFill>
                  <a:schemeClr val="tx1"/>
                </a:solidFill>
              </a:rPr>
              <a:t>기타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C5DD1D9E-9DF7-43BB-7070-27C499B74115}"/>
              </a:ext>
            </a:extLst>
          </p:cNvPr>
          <p:cNvGrpSpPr/>
          <p:nvPr/>
        </p:nvGrpSpPr>
        <p:grpSpPr>
          <a:xfrm>
            <a:off x="643021" y="2914365"/>
            <a:ext cx="6759358" cy="316742"/>
            <a:chOff x="643021" y="3058209"/>
            <a:chExt cx="6759358" cy="3167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497A42-8C8C-3EDD-0284-3BD766E928A1}"/>
                </a:ext>
              </a:extLst>
            </p:cNvPr>
            <p:cNvSpPr txBox="1"/>
            <p:nvPr/>
          </p:nvSpPr>
          <p:spPr>
            <a:xfrm>
              <a:off x="643021" y="3058209"/>
              <a:ext cx="2888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1" dirty="0">
                  <a:latin typeface="+mn-ea"/>
                </a:rPr>
                <a:t>Q</a:t>
              </a:r>
              <a:endParaRPr lang="ko-KR" altLang="en-US" sz="1050" b="1" dirty="0">
                <a:latin typeface="+mn-ea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46ADA29-E5CD-84BE-9538-29FEE2A7C435}"/>
                </a:ext>
              </a:extLst>
            </p:cNvPr>
            <p:cNvCxnSpPr/>
            <p:nvPr/>
          </p:nvCxnSpPr>
          <p:spPr>
            <a:xfrm>
              <a:off x="643021" y="3374951"/>
              <a:ext cx="67593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B3462B1-9E22-1C69-FD34-B84DE285A409}"/>
                </a:ext>
              </a:extLst>
            </p:cNvPr>
            <p:cNvSpPr txBox="1"/>
            <p:nvPr/>
          </p:nvSpPr>
          <p:spPr>
            <a:xfrm>
              <a:off x="997132" y="3086009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A/S 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신청은 어떻게 하나요</a:t>
              </a:r>
              <a:r>
                <a:rPr lang="en-US" altLang="ko-KR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?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82" name="Chevron Down">
              <a:extLst>
                <a:ext uri="{FF2B5EF4-FFF2-40B4-BE49-F238E27FC236}">
                  <a16:creationId xmlns:a16="http://schemas.microsoft.com/office/drawing/2014/main" id="{12C29729-D740-CC56-AA52-67F1976967B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3084" y="3193024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98D0244E-D5ED-6C61-2340-C2E981FD1A93}"/>
              </a:ext>
            </a:extLst>
          </p:cNvPr>
          <p:cNvGrpSpPr/>
          <p:nvPr/>
        </p:nvGrpSpPr>
        <p:grpSpPr>
          <a:xfrm>
            <a:off x="643021" y="4042932"/>
            <a:ext cx="6759358" cy="316742"/>
            <a:chOff x="643021" y="3058209"/>
            <a:chExt cx="6759358" cy="316742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2943B2C-6E5F-3EAC-E0AA-942E45A7E836}"/>
                </a:ext>
              </a:extLst>
            </p:cNvPr>
            <p:cNvSpPr txBox="1"/>
            <p:nvPr/>
          </p:nvSpPr>
          <p:spPr>
            <a:xfrm>
              <a:off x="643021" y="3058209"/>
              <a:ext cx="2888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1" dirty="0">
                  <a:latin typeface="+mn-ea"/>
                </a:rPr>
                <a:t>Q</a:t>
              </a:r>
              <a:endParaRPr lang="ko-KR" altLang="en-US" sz="1050" b="1" dirty="0">
                <a:latin typeface="+mn-ea"/>
              </a:endParaRPr>
            </a:p>
          </p:txBody>
        </p: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6DE2F5AF-DF9D-D9FD-E7A3-029AB10EC3B2}"/>
                </a:ext>
              </a:extLst>
            </p:cNvPr>
            <p:cNvCxnSpPr/>
            <p:nvPr/>
          </p:nvCxnSpPr>
          <p:spPr>
            <a:xfrm>
              <a:off x="643021" y="3374951"/>
              <a:ext cx="67593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CAF36FF-66D7-CB03-18E5-8A1ABC6EE590}"/>
                </a:ext>
              </a:extLst>
            </p:cNvPr>
            <p:cNvSpPr txBox="1"/>
            <p:nvPr/>
          </p:nvSpPr>
          <p:spPr>
            <a:xfrm>
              <a:off x="997132" y="3086009"/>
              <a:ext cx="588516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분양고객은 계약자 본인만 가입가능한가요</a:t>
              </a:r>
              <a:r>
                <a:rPr lang="en-US" altLang="ko-KR" sz="800" dirty="0">
                  <a:latin typeface="+mn-ea"/>
                </a:rPr>
                <a:t>?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88" name="Chevron Down">
              <a:extLst>
                <a:ext uri="{FF2B5EF4-FFF2-40B4-BE49-F238E27FC236}">
                  <a16:creationId xmlns:a16="http://schemas.microsoft.com/office/drawing/2014/main" id="{58903F71-019D-6C69-56BF-C9FDED3B4C6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3084" y="3193024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D5FCE5A2-BC0C-56BC-D88D-28422CA96E47}"/>
              </a:ext>
            </a:extLst>
          </p:cNvPr>
          <p:cNvGrpSpPr/>
          <p:nvPr/>
        </p:nvGrpSpPr>
        <p:grpSpPr>
          <a:xfrm>
            <a:off x="643021" y="4429363"/>
            <a:ext cx="6759358" cy="316742"/>
            <a:chOff x="643021" y="3058209"/>
            <a:chExt cx="6759358" cy="31674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1FB84AB-490A-B917-83E3-0A14CA3216EB}"/>
                </a:ext>
              </a:extLst>
            </p:cNvPr>
            <p:cNvSpPr txBox="1"/>
            <p:nvPr/>
          </p:nvSpPr>
          <p:spPr>
            <a:xfrm>
              <a:off x="643021" y="3058209"/>
              <a:ext cx="2888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1" dirty="0">
                  <a:latin typeface="+mn-ea"/>
                </a:rPr>
                <a:t>Q</a:t>
              </a:r>
              <a:endParaRPr lang="ko-KR" altLang="en-US" sz="1050" b="1" dirty="0">
                <a:latin typeface="+mn-ea"/>
              </a:endParaRPr>
            </a:p>
          </p:txBody>
        </p: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BA372DAB-D307-7E42-12BF-8FDECA2D8DF6}"/>
                </a:ext>
              </a:extLst>
            </p:cNvPr>
            <p:cNvCxnSpPr/>
            <p:nvPr/>
          </p:nvCxnSpPr>
          <p:spPr>
            <a:xfrm>
              <a:off x="643021" y="3374951"/>
              <a:ext cx="67593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74692A2-1C41-FF5F-497F-680E1A5D59D6}"/>
                </a:ext>
              </a:extLst>
            </p:cNvPr>
            <p:cNvSpPr txBox="1"/>
            <p:nvPr/>
          </p:nvSpPr>
          <p:spPr>
            <a:xfrm>
              <a:off x="997131" y="3086009"/>
              <a:ext cx="595041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회원탈퇴 후 재가입을 했는데 이전에 등록한 정보를 다시 입력해야 하나요</a:t>
              </a:r>
              <a:r>
                <a:rPr lang="en-US" altLang="ko-KR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?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93" name="Chevron Down">
              <a:extLst>
                <a:ext uri="{FF2B5EF4-FFF2-40B4-BE49-F238E27FC236}">
                  <a16:creationId xmlns:a16="http://schemas.microsoft.com/office/drawing/2014/main" id="{110FCA6E-7FEA-31EE-02DF-3C98E9613FD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3084" y="3193024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20B4A20B-5684-4BF7-0B62-492D63B95B96}"/>
              </a:ext>
            </a:extLst>
          </p:cNvPr>
          <p:cNvGrpSpPr/>
          <p:nvPr/>
        </p:nvGrpSpPr>
        <p:grpSpPr>
          <a:xfrm>
            <a:off x="643021" y="4854666"/>
            <a:ext cx="6759358" cy="316742"/>
            <a:chOff x="643021" y="3058209"/>
            <a:chExt cx="6759358" cy="316742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C54C4BB-351E-9B79-3212-F255F5CCB692}"/>
                </a:ext>
              </a:extLst>
            </p:cNvPr>
            <p:cNvSpPr txBox="1"/>
            <p:nvPr/>
          </p:nvSpPr>
          <p:spPr>
            <a:xfrm>
              <a:off x="643021" y="3058209"/>
              <a:ext cx="2888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1" dirty="0">
                  <a:latin typeface="+mn-ea"/>
                </a:rPr>
                <a:t>Q</a:t>
              </a:r>
              <a:endParaRPr lang="ko-KR" altLang="en-US" sz="1050" b="1" dirty="0">
                <a:latin typeface="+mn-ea"/>
              </a:endParaRPr>
            </a:p>
          </p:txBody>
        </p:sp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38170D65-64B2-79FF-FBF0-FDDC60AF0B1D}"/>
                </a:ext>
              </a:extLst>
            </p:cNvPr>
            <p:cNvCxnSpPr/>
            <p:nvPr/>
          </p:nvCxnSpPr>
          <p:spPr>
            <a:xfrm>
              <a:off x="643021" y="3374951"/>
              <a:ext cx="67593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F51AF78-0488-EED2-1AAE-68EE27C9DC81}"/>
                </a:ext>
              </a:extLst>
            </p:cNvPr>
            <p:cNvSpPr txBox="1"/>
            <p:nvPr/>
          </p:nvSpPr>
          <p:spPr>
            <a:xfrm>
              <a:off x="997132" y="3086009"/>
              <a:ext cx="588516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통합검색이 안되요</a:t>
              </a:r>
            </a:p>
          </p:txBody>
        </p:sp>
        <p:sp>
          <p:nvSpPr>
            <p:cNvPr id="98" name="Chevron Down">
              <a:extLst>
                <a:ext uri="{FF2B5EF4-FFF2-40B4-BE49-F238E27FC236}">
                  <a16:creationId xmlns:a16="http://schemas.microsoft.com/office/drawing/2014/main" id="{75E0A0B5-0738-53DA-54BA-F2C6A11B716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3084" y="3193024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2B76722B-3F45-E929-03A8-B11768235779}"/>
              </a:ext>
            </a:extLst>
          </p:cNvPr>
          <p:cNvGrpSpPr/>
          <p:nvPr/>
        </p:nvGrpSpPr>
        <p:grpSpPr>
          <a:xfrm>
            <a:off x="643021" y="5242922"/>
            <a:ext cx="6759358" cy="316742"/>
            <a:chOff x="643021" y="3058209"/>
            <a:chExt cx="6759358" cy="316742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93BFD02-5102-0597-6905-2E2CE1819ED5}"/>
                </a:ext>
              </a:extLst>
            </p:cNvPr>
            <p:cNvSpPr txBox="1"/>
            <p:nvPr/>
          </p:nvSpPr>
          <p:spPr>
            <a:xfrm>
              <a:off x="643021" y="3058209"/>
              <a:ext cx="2888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1" dirty="0">
                  <a:latin typeface="+mn-ea"/>
                </a:rPr>
                <a:t>Q</a:t>
              </a:r>
              <a:endParaRPr lang="ko-KR" altLang="en-US" sz="1050" b="1" dirty="0">
                <a:latin typeface="+mn-ea"/>
              </a:endParaRPr>
            </a:p>
          </p:txBody>
        </p: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66D4A6CE-61E6-4DB5-D043-03BD6FFE3D69}"/>
                </a:ext>
              </a:extLst>
            </p:cNvPr>
            <p:cNvCxnSpPr/>
            <p:nvPr/>
          </p:nvCxnSpPr>
          <p:spPr>
            <a:xfrm>
              <a:off x="643021" y="3374951"/>
              <a:ext cx="67593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A5BD9FD-0010-3042-6808-36C202B3CA79}"/>
                </a:ext>
              </a:extLst>
            </p:cNvPr>
            <p:cNvSpPr txBox="1"/>
            <p:nvPr/>
          </p:nvSpPr>
          <p:spPr>
            <a:xfrm>
              <a:off x="997132" y="3086009"/>
              <a:ext cx="1702842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1:1</a:t>
              </a:r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문의는 어떻게 처리되나요</a:t>
              </a:r>
              <a:r>
                <a:rPr lang="en-US" altLang="ko-KR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?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03" name="Chevron Down">
              <a:extLst>
                <a:ext uri="{FF2B5EF4-FFF2-40B4-BE49-F238E27FC236}">
                  <a16:creationId xmlns:a16="http://schemas.microsoft.com/office/drawing/2014/main" id="{5905DF65-5A58-C1E6-F8F7-C6DCB2D7718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3084" y="3193024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AF566D66-EF4E-69B4-6117-BF154487B3A0}"/>
              </a:ext>
            </a:extLst>
          </p:cNvPr>
          <p:cNvGrpSpPr/>
          <p:nvPr/>
        </p:nvGrpSpPr>
        <p:grpSpPr>
          <a:xfrm>
            <a:off x="643021" y="5668225"/>
            <a:ext cx="6759358" cy="316742"/>
            <a:chOff x="643021" y="3058209"/>
            <a:chExt cx="6759358" cy="316742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0C56B18-E863-A73C-4C71-8F7324F0C203}"/>
                </a:ext>
              </a:extLst>
            </p:cNvPr>
            <p:cNvSpPr txBox="1"/>
            <p:nvPr/>
          </p:nvSpPr>
          <p:spPr>
            <a:xfrm>
              <a:off x="643021" y="3058209"/>
              <a:ext cx="2888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1" dirty="0">
                  <a:latin typeface="+mn-ea"/>
                </a:rPr>
                <a:t>Q</a:t>
              </a:r>
              <a:endParaRPr lang="ko-KR" altLang="en-US" sz="1050" b="1" dirty="0">
                <a:latin typeface="+mn-ea"/>
              </a:endParaRPr>
            </a:p>
          </p:txBody>
        </p:sp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172A32D0-C628-4A4C-E603-3BAE3AD32D36}"/>
                </a:ext>
              </a:extLst>
            </p:cNvPr>
            <p:cNvCxnSpPr/>
            <p:nvPr/>
          </p:nvCxnSpPr>
          <p:spPr>
            <a:xfrm>
              <a:off x="643021" y="3374951"/>
              <a:ext cx="67593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6AEA937-3D94-6EFA-8748-517D3DDDD6A2}"/>
                </a:ext>
              </a:extLst>
            </p:cNvPr>
            <p:cNvSpPr txBox="1"/>
            <p:nvPr/>
          </p:nvSpPr>
          <p:spPr>
            <a:xfrm>
              <a:off x="997132" y="3086009"/>
              <a:ext cx="588516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dirty="0">
                  <a:latin typeface="+mn-ea"/>
                </a:rPr>
                <a:t>관심단지 등록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해제는 어떻게 하나요</a:t>
              </a:r>
              <a:r>
                <a:rPr lang="en-US" altLang="ko-KR" sz="800" dirty="0">
                  <a:latin typeface="+mn-ea"/>
                </a:rPr>
                <a:t>?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08" name="Chevron Down">
              <a:extLst>
                <a:ext uri="{FF2B5EF4-FFF2-40B4-BE49-F238E27FC236}">
                  <a16:creationId xmlns:a16="http://schemas.microsoft.com/office/drawing/2014/main" id="{CE094291-9E1F-A0AD-751A-8EB5704989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3084" y="3193024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978E0FD6-A4A0-B1EB-891C-2A44DE1DEE47}"/>
              </a:ext>
            </a:extLst>
          </p:cNvPr>
          <p:cNvGrpSpPr/>
          <p:nvPr/>
        </p:nvGrpSpPr>
        <p:grpSpPr>
          <a:xfrm>
            <a:off x="643021" y="6054656"/>
            <a:ext cx="6759358" cy="316742"/>
            <a:chOff x="643021" y="3058209"/>
            <a:chExt cx="6759358" cy="316742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BEF7BA2-3E6F-084C-529D-CF05E2F207FA}"/>
                </a:ext>
              </a:extLst>
            </p:cNvPr>
            <p:cNvSpPr txBox="1"/>
            <p:nvPr/>
          </p:nvSpPr>
          <p:spPr>
            <a:xfrm>
              <a:off x="643021" y="3058209"/>
              <a:ext cx="2888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050" b="1" dirty="0">
                  <a:latin typeface="+mn-ea"/>
                </a:rPr>
                <a:t>Q</a:t>
              </a:r>
              <a:endParaRPr lang="ko-KR" altLang="en-US" sz="1050" b="1" dirty="0">
                <a:latin typeface="+mn-ea"/>
              </a:endParaRPr>
            </a:p>
          </p:txBody>
        </p: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F7AC5042-C3D8-D759-3778-A445695FFBA3}"/>
                </a:ext>
              </a:extLst>
            </p:cNvPr>
            <p:cNvCxnSpPr/>
            <p:nvPr/>
          </p:nvCxnSpPr>
          <p:spPr>
            <a:xfrm>
              <a:off x="643021" y="3374951"/>
              <a:ext cx="675935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7A0BA338-8A6B-43C6-AC61-31025AF86955}"/>
                </a:ext>
              </a:extLst>
            </p:cNvPr>
            <p:cNvSpPr txBox="1"/>
            <p:nvPr/>
          </p:nvSpPr>
          <p:spPr>
            <a:xfrm>
              <a:off x="997131" y="3086009"/>
              <a:ext cx="595041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웹사이트 회원 가입은 무료인가요</a:t>
              </a:r>
              <a:r>
                <a:rPr lang="en-US" altLang="ko-KR" sz="800" b="0" i="0" u="none" strike="noStrike" dirty="0">
                  <a:solidFill>
                    <a:srgbClr val="333333"/>
                  </a:solidFill>
                  <a:effectLst/>
                  <a:latin typeface="+mn-ea"/>
                </a:rPr>
                <a:t>?</a:t>
              </a:r>
              <a:endParaRPr lang="ko-KR" altLang="en-US" sz="800" dirty="0">
                <a:latin typeface="+mn-ea"/>
              </a:endParaRPr>
            </a:p>
          </p:txBody>
        </p:sp>
        <p:sp>
          <p:nvSpPr>
            <p:cNvPr id="113" name="Chevron Down">
              <a:extLst>
                <a:ext uri="{FF2B5EF4-FFF2-40B4-BE49-F238E27FC236}">
                  <a16:creationId xmlns:a16="http://schemas.microsoft.com/office/drawing/2014/main" id="{BFF72AB1-912D-C34A-0874-5F26F014106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83084" y="3193024"/>
              <a:ext cx="144463" cy="79375"/>
            </a:xfrm>
            <a:custGeom>
              <a:avLst/>
              <a:gdLst>
                <a:gd name="T0" fmla="*/ 594 w 594"/>
                <a:gd name="T1" fmla="*/ 27 h 324"/>
                <a:gd name="T2" fmla="*/ 566 w 594"/>
                <a:gd name="T3" fmla="*/ 0 h 324"/>
                <a:gd name="T4" fmla="*/ 297 w 594"/>
                <a:gd name="T5" fmla="*/ 268 h 324"/>
                <a:gd name="T6" fmla="*/ 28 w 594"/>
                <a:gd name="T7" fmla="*/ 0 h 324"/>
                <a:gd name="T8" fmla="*/ 0 w 594"/>
                <a:gd name="T9" fmla="*/ 27 h 324"/>
                <a:gd name="T10" fmla="*/ 297 w 594"/>
                <a:gd name="T11" fmla="*/ 324 h 324"/>
                <a:gd name="T12" fmla="*/ 594 w 594"/>
                <a:gd name="T13" fmla="*/ 27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4" h="324">
                  <a:moveTo>
                    <a:pt x="594" y="27"/>
                  </a:moveTo>
                  <a:lnTo>
                    <a:pt x="566" y="0"/>
                  </a:lnTo>
                  <a:lnTo>
                    <a:pt x="297" y="268"/>
                  </a:lnTo>
                  <a:lnTo>
                    <a:pt x="28" y="0"/>
                  </a:lnTo>
                  <a:lnTo>
                    <a:pt x="0" y="27"/>
                  </a:lnTo>
                  <a:lnTo>
                    <a:pt x="297" y="324"/>
                  </a:lnTo>
                  <a:lnTo>
                    <a:pt x="594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F8DED3FB-8EAB-0802-307E-D5437AC78091}"/>
              </a:ext>
            </a:extLst>
          </p:cNvPr>
          <p:cNvSpPr txBox="1"/>
          <p:nvPr/>
        </p:nvSpPr>
        <p:spPr>
          <a:xfrm>
            <a:off x="643021" y="3265229"/>
            <a:ext cx="28886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050" b="1" dirty="0">
                <a:latin typeface="+mn-ea"/>
              </a:rPr>
              <a:t>A</a:t>
            </a:r>
            <a:endParaRPr lang="ko-KR" altLang="en-US" sz="1050" b="1" dirty="0">
              <a:latin typeface="+mn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2972AE1-25F3-6186-D682-D4E56AA6F703}"/>
              </a:ext>
            </a:extLst>
          </p:cNvPr>
          <p:cNvSpPr txBox="1"/>
          <p:nvPr/>
        </p:nvSpPr>
        <p:spPr>
          <a:xfrm>
            <a:off x="997345" y="3358711"/>
            <a:ext cx="4952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A/S</a:t>
            </a:r>
            <a:r>
              <a:rPr lang="ko-KR" altLang="en-US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는 금호 어울림 </a:t>
            </a:r>
            <a:r>
              <a:rPr lang="en-US" altLang="ko-KR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PC</a:t>
            </a:r>
            <a:r>
              <a:rPr lang="ko-KR" altLang="en-US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웹사이트 또는 </a:t>
            </a:r>
            <a:r>
              <a:rPr lang="en-US" altLang="ko-KR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A/S</a:t>
            </a:r>
            <a:r>
              <a:rPr lang="ko-KR" altLang="en-US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하자접수 앱을 통해 접수 가능합니다</a:t>
            </a:r>
            <a:r>
              <a:rPr lang="en-US" altLang="ko-KR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b="1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 </a:t>
            </a:r>
          </a:p>
          <a:p>
            <a:pPr algn="l"/>
            <a:r>
              <a:rPr lang="en-US" altLang="ko-KR" sz="800" b="1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1. </a:t>
            </a:r>
            <a:r>
              <a:rPr lang="en-US" altLang="ko-KR" sz="800" b="1" i="0" dirty="0">
                <a:solidFill>
                  <a:srgbClr val="E74C3C"/>
                </a:solidFill>
                <a:effectLst/>
                <a:latin typeface="맑은 고딕" panose="020B0503020000020004" pitchFamily="50" charset="-127"/>
              </a:rPr>
              <a:t>AS </a:t>
            </a:r>
            <a:r>
              <a:rPr lang="ko-KR" altLang="en-US" sz="800" b="1" i="0" dirty="0">
                <a:solidFill>
                  <a:srgbClr val="E74C3C"/>
                </a:solidFill>
                <a:effectLst/>
                <a:latin typeface="맑은 고딕" panose="020B0503020000020004" pitchFamily="50" charset="-127"/>
              </a:rPr>
              <a:t>콜센터 </a:t>
            </a:r>
            <a:r>
              <a:rPr lang="en-US" altLang="ko-KR" sz="800" b="1" i="0" dirty="0">
                <a:solidFill>
                  <a:srgbClr val="E74C3C"/>
                </a:solidFill>
                <a:effectLst/>
                <a:latin typeface="맑은 고딕" panose="020B0503020000020004" pitchFamily="50" charset="-127"/>
              </a:rPr>
              <a:t>: ☎ 080-000-0082</a:t>
            </a:r>
            <a:endParaRPr lang="ko-KR" altLang="en-US" sz="800" b="1" i="0" dirty="0">
              <a:solidFill>
                <a:srgbClr val="666666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1FBBD63-78D8-E136-BAB1-722A79D43DCC}"/>
              </a:ext>
            </a:extLst>
          </p:cNvPr>
          <p:cNvSpPr/>
          <p:nvPr/>
        </p:nvSpPr>
        <p:spPr>
          <a:xfrm>
            <a:off x="4708947" y="1538764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12FF995-D954-C6AB-DFD7-502F75A59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692656"/>
              </p:ext>
            </p:extLst>
          </p:nvPr>
        </p:nvGraphicFramePr>
        <p:xfrm>
          <a:off x="7931425" y="705659"/>
          <a:ext cx="1943281" cy="844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의 </a:t>
                      </a:r>
                      <a:r>
                        <a:rPr lang="en-US" altLang="ko-KR" sz="800" dirty="0">
                          <a:latin typeface="+mn-ea"/>
                        </a:rPr>
                        <a:t>1:1</a:t>
                      </a:r>
                      <a:r>
                        <a:rPr lang="ko-KR" altLang="en-US" sz="800" dirty="0">
                          <a:latin typeface="+mn-ea"/>
                        </a:rPr>
                        <a:t>문의 메뉴와 </a:t>
                      </a:r>
                      <a:r>
                        <a:rPr lang="en-US" altLang="ko-KR" sz="800" dirty="0">
                          <a:latin typeface="+mn-ea"/>
                        </a:rPr>
                        <a:t>FAQ </a:t>
                      </a:r>
                      <a:r>
                        <a:rPr lang="ko-KR" altLang="en-US" sz="800" dirty="0">
                          <a:latin typeface="+mn-ea"/>
                        </a:rPr>
                        <a:t>메뉴 통합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문의하기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altLang="ko-KR" sz="800" dirty="0">
                          <a:latin typeface="+mn-ea"/>
                        </a:rPr>
                        <a:t>1:1 </a:t>
                      </a:r>
                      <a:r>
                        <a:rPr lang="ko-KR" altLang="en-US" sz="800" dirty="0">
                          <a:latin typeface="+mn-ea"/>
                        </a:rPr>
                        <a:t>문의 등록 화면으로 이동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8268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1:1 </a:t>
            </a:r>
            <a:r>
              <a:rPr lang="ko-KR" altLang="en-US" sz="1200" b="1" dirty="0">
                <a:latin typeface="+mn-ea"/>
              </a:rPr>
              <a:t>문의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E08458-B40D-39A0-3168-60E94126E925}"/>
              </a:ext>
            </a:extLst>
          </p:cNvPr>
          <p:cNvGrpSpPr/>
          <p:nvPr/>
        </p:nvGrpSpPr>
        <p:grpSpPr>
          <a:xfrm>
            <a:off x="596900" y="1592264"/>
            <a:ext cx="6769100" cy="413232"/>
            <a:chOff x="596900" y="1592264"/>
            <a:chExt cx="6769100" cy="4132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A29D446-5E7B-C730-C29B-DED52C6B1F6A}"/>
                </a:ext>
              </a:extLst>
            </p:cNvPr>
            <p:cNvSpPr/>
            <p:nvPr/>
          </p:nvSpPr>
          <p:spPr>
            <a:xfrm>
              <a:off x="596900" y="1592264"/>
              <a:ext cx="6769100" cy="413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077597E-C36A-A288-2B85-1B48D093778E}"/>
                </a:ext>
              </a:extLst>
            </p:cNvPr>
            <p:cNvSpPr/>
            <p:nvPr/>
          </p:nvSpPr>
          <p:spPr>
            <a:xfrm>
              <a:off x="4865662" y="1680447"/>
              <a:ext cx="1120598" cy="241282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자주 묻는 질문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384728F-0FBC-1C6E-A8C2-7E2C564B9262}"/>
                </a:ext>
              </a:extLst>
            </p:cNvPr>
            <p:cNvSpPr/>
            <p:nvPr/>
          </p:nvSpPr>
          <p:spPr>
            <a:xfrm>
              <a:off x="6106949" y="1680447"/>
              <a:ext cx="1120598" cy="2412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문의 내역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C2DC0-093E-2172-FB4E-DCDC1382699F}"/>
                </a:ext>
              </a:extLst>
            </p:cNvPr>
            <p:cNvSpPr txBox="1"/>
            <p:nvPr/>
          </p:nvSpPr>
          <p:spPr>
            <a:xfrm>
              <a:off x="702365" y="1691158"/>
              <a:ext cx="30283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+mn-ea"/>
                </a:rPr>
                <a:t>고객상담을 신청하시면 </a:t>
              </a:r>
              <a:r>
                <a:rPr lang="en-US" altLang="ko-KR" sz="800" dirty="0">
                  <a:latin typeface="+mn-ea"/>
                </a:rPr>
                <a:t>SMS</a:t>
              </a:r>
              <a:r>
                <a:rPr lang="ko-KR" altLang="en-US" sz="800" dirty="0">
                  <a:latin typeface="+mn-ea"/>
                </a:rPr>
                <a:t>로 처리 결과를 알려드립니다</a:t>
              </a:r>
              <a:r>
                <a:rPr lang="en-US" altLang="ko-KR" sz="800" dirty="0">
                  <a:latin typeface="+mn-ea"/>
                </a:rPr>
                <a:t>.</a:t>
              </a:r>
              <a:endParaRPr lang="ko-KR" altLang="en-US" sz="800" dirty="0">
                <a:latin typeface="+mn-ea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BDF924E-D41D-B57C-3D3D-71321E7BAED3}"/>
              </a:ext>
            </a:extLst>
          </p:cNvPr>
          <p:cNvSpPr txBox="1"/>
          <p:nvPr/>
        </p:nvSpPr>
        <p:spPr>
          <a:xfrm>
            <a:off x="641941" y="2089265"/>
            <a:ext cx="4952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아래 입력화면에서 고객님의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'SMS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수신동의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' 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항목에 동의를 해주세요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ko-KR" altLang="en-US" sz="800" dirty="0"/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회원정보의 정보수신 여부와는 별도로 회원 가입 시 입력하신 이메일로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보내드립니다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  <p:graphicFrame>
        <p:nvGraphicFramePr>
          <p:cNvPr id="13" name="표 17">
            <a:extLst>
              <a:ext uri="{FF2B5EF4-FFF2-40B4-BE49-F238E27FC236}">
                <a16:creationId xmlns:a16="http://schemas.microsoft.com/office/drawing/2014/main" id="{4E5908A0-70EB-CC43-BBF3-9C2E3B43B3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0278854"/>
              </p:ext>
            </p:extLst>
          </p:nvPr>
        </p:nvGraphicFramePr>
        <p:xfrm>
          <a:off x="596899" y="2580155"/>
          <a:ext cx="6769099" cy="29077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831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723268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8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성명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김금호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50656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문의유형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2794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54847"/>
                  </a:ext>
                </a:extLst>
              </a:tr>
              <a:tr h="155308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579213"/>
                  </a:ext>
                </a:extLst>
              </a:tr>
              <a:tr h="27947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SMS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수신동의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532399"/>
                  </a:ext>
                </a:extLst>
              </a:tr>
            </a:tbl>
          </a:graphicData>
        </a:graphic>
      </p:graphicFrame>
      <p:grpSp>
        <p:nvGrpSpPr>
          <p:cNvPr id="14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336463A4-8EB6-D01C-F10B-ECC523FB992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707951" y="2892259"/>
            <a:ext cx="2162086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19" name="Text Box">
              <a:extLst>
                <a:ext uri="{FF2B5EF4-FFF2-40B4-BE49-F238E27FC236}">
                  <a16:creationId xmlns:a16="http://schemas.microsoft.com/office/drawing/2014/main" id="{462A2FC3-A067-B5F2-45B9-DD099FC10EC2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문의</a:t>
              </a:r>
              <a:r>
                <a:rPr lang="en-US" sz="8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 </a:t>
              </a:r>
              <a:r>
                <a:rPr lang="ko-KR" altLang="en-US" sz="8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유형을 선택해주세요</a:t>
              </a:r>
              <a:r>
                <a:rPr lang="en-US" altLang="ko-KR" sz="800" dirty="0">
                  <a:solidFill>
                    <a:srgbClr val="5F5F5F"/>
                  </a:solidFill>
                  <a:latin typeface="+mn-ea"/>
                  <a:cs typeface="Segoe UI" panose="020B0502040204020203" pitchFamily="34" charset="0"/>
                </a:rPr>
                <a:t>.</a:t>
              </a:r>
              <a:endParaRPr lang="en-US" sz="8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A851368-5733-2F7E-D97C-079FF72DC8DC}"/>
                </a:ext>
              </a:extLst>
            </p:cNvPr>
            <p:cNvSpPr>
              <a:spLocks noChangeAspect="1"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1891065" y="1363700"/>
              <a:ext cx="40504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E04CB4B-C32A-4D43-C463-6F5C2A3D2674}"/>
              </a:ext>
            </a:extLst>
          </p:cNvPr>
          <p:cNvSpPr txBox="1"/>
          <p:nvPr/>
        </p:nvSpPr>
        <p:spPr>
          <a:xfrm>
            <a:off x="1657949" y="3164748"/>
            <a:ext cx="2845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* </a:t>
            </a:r>
            <a:r>
              <a:rPr lang="ko-KR" altLang="en-US" sz="800" dirty="0">
                <a:latin typeface="+mn-ea"/>
              </a:rPr>
              <a:t>문의유형을 지정하시면 빠른 답변을 받으실 수 있습니다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sp>
        <p:nvSpPr>
          <p:cNvPr id="30" name="Text Box">
            <a:extLst>
              <a:ext uri="{FF2B5EF4-FFF2-40B4-BE49-F238E27FC236}">
                <a16:creationId xmlns:a16="http://schemas.microsoft.com/office/drawing/2014/main" id="{5A5BE412-AD6D-1B0E-F25E-7D7194ED9A0A}"/>
              </a:ext>
            </a:extLst>
          </p:cNvPr>
          <p:cNvSpPr/>
          <p:nvPr/>
        </p:nvSpPr>
        <p:spPr>
          <a:xfrm>
            <a:off x="1707950" y="3399282"/>
            <a:ext cx="5591301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2D63E98-B507-33CD-A456-3E3B390FC35F}"/>
              </a:ext>
            </a:extLst>
          </p:cNvPr>
          <p:cNvSpPr/>
          <p:nvPr/>
        </p:nvSpPr>
        <p:spPr>
          <a:xfrm>
            <a:off x="1707950" y="3707415"/>
            <a:ext cx="5591301" cy="1467293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Vertical Scrollbar" descr="&lt;SmartSettings&gt;&lt;SmartResize enabled=&quot;True&quot; minWidth=&quot;6&quot; minHeight=&quot;37&quot; /&gt;&lt;/SmartSettings&gt;">
            <a:extLst>
              <a:ext uri="{FF2B5EF4-FFF2-40B4-BE49-F238E27FC236}">
                <a16:creationId xmlns:a16="http://schemas.microsoft.com/office/drawing/2014/main" id="{7CEA24C0-EF2B-1895-962A-44EF08BB531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196458" y="3707207"/>
            <a:ext cx="102789" cy="1467293"/>
            <a:chOff x="507999" y="1397000"/>
            <a:chExt cx="144019" cy="2086738"/>
          </a:xfrm>
        </p:grpSpPr>
        <p:grpSp>
          <p:nvGrpSpPr>
            <p:cNvPr id="36" name="Arrow Button Up">
              <a:extLst>
                <a:ext uri="{FF2B5EF4-FFF2-40B4-BE49-F238E27FC236}">
                  <a16:creationId xmlns:a16="http://schemas.microsoft.com/office/drawing/2014/main" id="{01D86425-6D32-3468-071C-E60A6A0F8D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999" y="1397000"/>
              <a:ext cx="144017" cy="204817"/>
              <a:chOff x="507999" y="1397000"/>
              <a:chExt cx="144017" cy="204817"/>
            </a:xfrm>
          </p:grpSpPr>
          <p:sp>
            <p:nvSpPr>
              <p:cNvPr id="42" name="Button Border" descr="&lt;SmartSettings&gt;&lt;SmartResize anchorLeft=&quot;Absolute&quot; anchorTop=&quot;Absolute&quot; anchorRight=&quot;Absolute&quot; anchorBottom=&quot;None&quot; /&gt;&lt;/SmartSettings&gt;">
                <a:extLst>
                  <a:ext uri="{FF2B5EF4-FFF2-40B4-BE49-F238E27FC236}">
                    <a16:creationId xmlns:a16="http://schemas.microsoft.com/office/drawing/2014/main" id="{036AF6A3-F6DC-565B-7C5E-6203E655D939}"/>
                  </a:ext>
                </a:extLst>
              </p:cNvPr>
              <p:cNvSpPr>
                <a:spLocks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507999" y="1397000"/>
                <a:ext cx="144017" cy="20481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3" name="Arrow Up" descr="&lt;SmartSettings&gt;&lt;SmartResize anchorLeft=&quot;Non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3DB542B6-8BB7-4DFC-6930-E692BACDB40C}"/>
                  </a:ext>
                </a:extLst>
              </p:cNvPr>
              <p:cNvSpPr>
                <a:spLocks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542178" y="1461011"/>
                <a:ext cx="75660" cy="76796"/>
              </a:xfrm>
              <a:prstGeom prst="flowChartExtract">
                <a:avLst/>
              </a:prstGeom>
              <a:solidFill>
                <a:srgbClr val="262626"/>
              </a:solidFill>
              <a:ln w="6350" cap="flat" cmpd="sng" algn="ctr">
                <a:solidFill>
                  <a:srgbClr val="FFFF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sp>
          <p:nvSpPr>
            <p:cNvPr id="37" name="Track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2F6CE818-0B14-AC50-2968-111FB25B5487}"/>
                </a:ext>
              </a:extLst>
            </p:cNvPr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>
              <a:off x="507999" y="1599690"/>
              <a:ext cx="144017" cy="1679233"/>
            </a:xfrm>
            <a:prstGeom prst="rect">
              <a:avLst/>
            </a:prstGeom>
            <a:solidFill>
              <a:schemeClr val="bg1"/>
            </a:solidFill>
            <a:ln w="63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38" name="Scroll Thumb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D762F4C-E8D1-D7AA-09E5-CDB10F6F1F88}"/>
                </a:ext>
              </a:extLst>
            </p:cNvPr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>
              <a:off x="535386" y="1625653"/>
              <a:ext cx="89242" cy="1150264"/>
            </a:xfrm>
            <a:prstGeom prst="roundRect">
              <a:avLst>
                <a:gd name="adj" fmla="val 26679"/>
              </a:avLst>
            </a:prstGeom>
            <a:solidFill>
              <a:schemeClr val="bg1">
                <a:lumMod val="85000"/>
              </a:schemeClr>
            </a:solidFill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262626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39" name="Arrow Button Down">
              <a:extLst>
                <a:ext uri="{FF2B5EF4-FFF2-40B4-BE49-F238E27FC236}">
                  <a16:creationId xmlns:a16="http://schemas.microsoft.com/office/drawing/2014/main" id="{CA968BDF-BFF4-3241-A3CC-3111E3CAC3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8000" y="3278921"/>
              <a:ext cx="144018" cy="204817"/>
              <a:chOff x="508000" y="3278921"/>
              <a:chExt cx="144018" cy="204817"/>
            </a:xfrm>
          </p:grpSpPr>
          <p:sp>
            <p:nvSpPr>
              <p:cNvPr id="40" name="Button Border" descr="&lt;SmartSettings&gt;&lt;SmartResize anchorLeft=&quot;Absolute&quot; anchorTop=&quot;None&quot; anchorRight=&quot;Absolute&quot; anchorBottom=&quot;Absolute&quot; /&gt;&lt;/SmartSettings&gt;">
                <a:extLst>
                  <a:ext uri="{FF2B5EF4-FFF2-40B4-BE49-F238E27FC236}">
                    <a16:creationId xmlns:a16="http://schemas.microsoft.com/office/drawing/2014/main" id="{8CBA81B0-1CD5-2268-1F33-CAB4E72E4E5E}"/>
                  </a:ext>
                </a:extLst>
              </p:cNvPr>
              <p:cNvSpPr>
                <a:spLocks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08000" y="3278921"/>
                <a:ext cx="144018" cy="204817"/>
              </a:xfrm>
              <a:prstGeom prst="rect">
                <a:avLst/>
              </a:prstGeom>
              <a:solidFill>
                <a:schemeClr val="bg1"/>
              </a:solidFill>
              <a:ln w="6350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41" name="Arrow Down" descr="&lt;SmartSettings&gt;&lt;SmartResize anchorLeft=&quot;None&quot; anchorTop=&quot;None&quot; anchorRight=&quot;None&quot; anchorBottom=&quot;Absolute&quot; /&gt;&lt;/SmartSettings&gt;">
                <a:extLst>
                  <a:ext uri="{FF2B5EF4-FFF2-40B4-BE49-F238E27FC236}">
                    <a16:creationId xmlns:a16="http://schemas.microsoft.com/office/drawing/2014/main" id="{AB297B82-9FE8-F87F-3178-C244E4EFB62E}"/>
                  </a:ext>
                </a:extLst>
              </p:cNvPr>
              <p:cNvSpPr>
                <a:spLocks/>
              </p:cNvSpPr>
              <p:nvPr>
                <p:custDataLst>
                  <p:tags r:id="rId8"/>
                </p:custDataLst>
              </p:nvPr>
            </p:nvSpPr>
            <p:spPr bwMode="auto">
              <a:xfrm rot="10800000">
                <a:off x="542176" y="3342933"/>
                <a:ext cx="75660" cy="76799"/>
              </a:xfrm>
              <a:prstGeom prst="flowChartExtract">
                <a:avLst/>
              </a:prstGeom>
              <a:solidFill>
                <a:srgbClr val="262626"/>
              </a:solidFill>
              <a:ln w="6350" cap="flat" cmpd="sng" algn="ctr">
                <a:solidFill>
                  <a:srgbClr val="FFFFFF"/>
                </a:solidFill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grpSp>
        <p:nvGrpSpPr>
          <p:cNvPr id="44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6DA3C68C-4A12-6051-D88A-85B99C8031BA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1702384" y="5251657"/>
            <a:ext cx="486267" cy="196977"/>
            <a:chOff x="593892" y="1592857"/>
            <a:chExt cx="486267" cy="196977"/>
          </a:xfrm>
        </p:grpSpPr>
        <p:sp>
          <p:nvSpPr>
            <p:cNvPr id="45" name="Circle">
              <a:extLst>
                <a:ext uri="{FF2B5EF4-FFF2-40B4-BE49-F238E27FC236}">
                  <a16:creationId xmlns:a16="http://schemas.microsoft.com/office/drawing/2014/main" id="{E4312465-D973-E418-89A4-C0E25A401974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6" name="Check">
              <a:extLst>
                <a:ext uri="{FF2B5EF4-FFF2-40B4-BE49-F238E27FC236}">
                  <a16:creationId xmlns:a16="http://schemas.microsoft.com/office/drawing/2014/main" id="{AE6A7BF1-BC6E-20BF-A3DB-69B0DA8C7151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7" name="Label">
              <a:extLst>
                <a:ext uri="{FF2B5EF4-FFF2-40B4-BE49-F238E27FC236}">
                  <a16:creationId xmlns:a16="http://schemas.microsoft.com/office/drawing/2014/main" id="{8D0B6BE5-800D-1DBE-589C-CC0BE6FF9C82}"/>
                </a:ext>
              </a:extLst>
            </p:cNvPr>
            <p:cNvSpPr txBox="1"/>
            <p:nvPr/>
          </p:nvSpPr>
          <p:spPr>
            <a:xfrm>
              <a:off x="727242" y="1592857"/>
              <a:ext cx="352917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수신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8" name="Radio Button" descr="&lt;SmartSettings&gt;&lt;SmartOptions&gt;&lt;Code&gt;H4sIAAAAAAAEAO29B2AcSZYlJi9tynt/SvVK1+B0oQiAYBMk2JBAEOzBiM3mkuwdaUcjKasqgcplVmVdZhZAzO2dvPfee++999577733ujudTif33/8/XGZkAWz2zkrayZ4hgKrIHz9+fB8/ItZNsbxIvyimddVU5+34y/PzYpqPz5ZtXler8cvqKq9fVsWyPfyNE2n7+rpp80Xnz/FJVZb5tC2qZTP+PF/mdTHtNnm1XrbFwsJ+ndeX1FXTbfYmf+c6++66PGe8GJEvqunb9Wr8epHV7em7Nl821J/AO8+m+dd7i1BftnVVOkTe7/XTy3zZ4uXfOFlmi7xZ0Ydp2Po3Tn7xb5yk9KzWk7KYptMyaxpp8+WKaZY+Cv58kjW5vKEv8st1cZm1ecodfjtbzsq8/m6drVZ5nU7n+fRtPjuZZ8uLfOa3SD9Ll+uyZPwsJEGjuszrupjl6aSqyvRsWbRbZz4Wz6p6kTadD0bp2fFqlVK3dxxAD0s8E0J/zPD6b+PFABk8QvetV9msqJ6s27Zavp5nq7xJ694nNJz8Ku213CK449c5eDCfyUfSl4dlBFM8xXm61etnfNZ4fXSADADCc/cuE7LIyuIHygZmis9p/PGXzk4wfU+qdzKP+OWzHuHHx7OZabf10YlM+EegZQykATTWhgQwNkb9tjch5qHhHLdtNp2nOXgqnQtTbehzkAlp1iKcu2WG9PsrKvr2bcelzdNPPtvQ/dj/Y3Csdd6u62Xa1us80vkvCT/6JV0o+vZ5Vjb+60E7I8GXVTFLBwa+VU1+mpg4bfLlLK9HQrPj+qJJ82GBizMQQ0izxn3dGzt4377yu4qquFli2vr61gLBrPYKQyOEfPEkDPsyOzDr0Q7xDHSKh1j3q9UM5G7n1DfADzf+BhRQOLqo8vGfDZjj2SCsqbK6JwWDPG0eIsYX2Vsiw7o280B6JS1ogHnTVjVBzc7JohGdqisixd15MQNFmGzNZtjhwHVCt3ouxQn1Mv6iqd7UxeuWpmW8wO/rfEjS8XSE7oaPz4tlVpbvzylfZDWNsxy/IszJcp1Uiy9ZBjtTOoRoBJvIR9OsJS26dfpumrNOT/N3t7cqEJTn1cUFVFldV/XWR8+yoqRJa6t0LUzODJkKx8i0jT8aoZNb6TLvV/fHXeKax816QYbo+ij82PgdZNNEvJRSyjDjDpC7fShGF4ov1Be8R+nZ06JZVU02KT3B7RDIQDE+ifN2Yq0YtAiP/Brxjbi9+Ed9GfeVmf016hHhiWnOedGMBU/6Nyq2cB+e1dXC9bXl+urOZs8MDcyZ+erzvG3Sq3lOc6YTJ9TOpu0aspNO8rIiuSe+yoRQ5By+86bT9hGZUjxKOvEofRfqRtJc5G36i40Z9eZIrdLhjRb4NkOvzolVOySww4Q6VCfia49YFfJtRntr6VeaBORMf+EvjDfG46g3/smiKUiA0s8+6wd5Qxr5Zo2Bp3mPEcDNuMmhxrNBScfGlF5m5TpPf4/ht/Dcetzpo28A0LOOA+g/N1uKHlMrd7HHKPow37pZzZyQIau3PlRZuECmYUG5MkqftBN/cFGQc5q6HEFf+9tehoTH94gjmi+qcN9n/P3vwIsOFgQj4vSaR0QvCud9nOCwz/Gb69VmieRhoxU46vO6Wq9I3j0KUENKpgDELr5gPxpfftUWJfIv7QvKRPhmA00/8l2Ej95fAhkPtc4X+P2M0jXwhz28Prefb/DqQA0PQDzs8J8bfOXB6MA8N7yPB47MFli4oAHtHtKPx595oxSC08effLIBT/Pcoj88Yt+Yeqnf2feK72+gnv+w0ZlmS/VcjVMzEMLGnhtpZ55bjgmP5fb3ZPTjdSsfbDRusUd6s+/f2G3QEl3zH1+SObnF7JrnPSiCx4baOkvC9VauxxBZFlN2IYbkc+h5T2TwBH4w43BLnvGfPvN1MyC3eQYCuthzy6a3bLYxZOw+70FjnuyQNO85ocNBKQO7JYFvQYYbmtzw9a0IeAvCDQ7XqcWbxrwB09vnEYYj95Mvv/jmg/fC5Yp/8c4voT+bNlvS+gG7WN2gmuP5EQIZqK2tO6wy4k4OnrgTiOcDI6lXOcdQ8AAfNzkFUHV+/tlHvWj5o7tHdkBf1yXUMYQtInTuKNdhl2JgjgbZzwHdmJE2yi+SfMCzMeGiP37J/wO4/5sEixsAAA==&lt;/Code&gt;&lt;CodeSignature&gt;PkA0BeKbb6k61bj3t4f1QSFayBUYgLPJscplsSWXSWETP9K+Qt+F64ckorPLd8+B5pUuOYUZt8sQCDzu9gBcKz39fQgV91hIt0oqFteS++UWEeHO1gycpKFFsJxcozm1FW5bSWpVeWg5EUj1A5nN8+y/N933tD4tJfkwKnd/wZ0pZ+OtKJ/hckodGR615t61VVRT4Y5s1n0MIa+55nxOosCBp6NOzORIp/azJKDPnIhk7JaEEhrmq1HM9ZcaH9udWluVSnR/A465IQeaosM5OvWqArccy/R8wGhgPdegn2Wx1JQV83Cjcp448iN6gnzRNlTFmBKLTBUHfR1hZGDSDw==&lt;/CodeSignature&gt;&lt;/SmartOptions&gt;&lt;SmartResize enabled=&quot;True&quot; minWidth=&quot;10&quot; minHeight=&quot;10&quot; /&gt;&lt;/SmartSettings&gt;">
            <a:extLst>
              <a:ext uri="{FF2B5EF4-FFF2-40B4-BE49-F238E27FC236}">
                <a16:creationId xmlns:a16="http://schemas.microsoft.com/office/drawing/2014/main" id="{7B47C298-3201-2D42-864D-5C7835D520A9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2308440" y="5251657"/>
            <a:ext cx="925490" cy="196977"/>
            <a:chOff x="593892" y="1592857"/>
            <a:chExt cx="925490" cy="196977"/>
          </a:xfrm>
        </p:grpSpPr>
        <p:sp>
          <p:nvSpPr>
            <p:cNvPr id="49" name="Circle">
              <a:extLst>
                <a:ext uri="{FF2B5EF4-FFF2-40B4-BE49-F238E27FC236}">
                  <a16:creationId xmlns:a16="http://schemas.microsoft.com/office/drawing/2014/main" id="{149C603B-2BFE-A0D0-4DAE-99EA7AEC67BC}"/>
                </a:ext>
              </a:extLst>
            </p:cNvPr>
            <p:cNvSpPr/>
            <p:nvPr/>
          </p:nvSpPr>
          <p:spPr>
            <a:xfrm>
              <a:off x="593892" y="1624671"/>
              <a:ext cx="133350" cy="133350"/>
            </a:xfrm>
            <a:prstGeom prst="ellipse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0" name="Check" hidden="1">
              <a:extLst>
                <a:ext uri="{FF2B5EF4-FFF2-40B4-BE49-F238E27FC236}">
                  <a16:creationId xmlns:a16="http://schemas.microsoft.com/office/drawing/2014/main" id="{CADEA10B-96B2-0EE5-E707-AD385DBE5A71}"/>
                </a:ext>
              </a:extLst>
            </p:cNvPr>
            <p:cNvSpPr/>
            <p:nvPr/>
          </p:nvSpPr>
          <p:spPr>
            <a:xfrm>
              <a:off x="631198" y="1661977"/>
              <a:ext cx="58738" cy="58738"/>
            </a:xfrm>
            <a:prstGeom prst="ellipse">
              <a:avLst/>
            </a:prstGeom>
            <a:solidFill>
              <a:srgbClr val="808080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1" name="Label">
              <a:extLst>
                <a:ext uri="{FF2B5EF4-FFF2-40B4-BE49-F238E27FC236}">
                  <a16:creationId xmlns:a16="http://schemas.microsoft.com/office/drawing/2014/main" id="{F4A75EF3-0BC7-DA3C-FF68-60CCD93017C9}"/>
                </a:ext>
              </a:extLst>
            </p:cNvPr>
            <p:cNvSpPr txBox="1"/>
            <p:nvPr/>
          </p:nvSpPr>
          <p:spPr>
            <a:xfrm>
              <a:off x="727242" y="1592857"/>
              <a:ext cx="792140" cy="196977"/>
            </a:xfrm>
            <a:prstGeom prst="rect">
              <a:avLst/>
            </a:prstGeom>
            <a:noFill/>
          </p:spPr>
          <p:txBody>
            <a:bodyPr wrap="none" lIns="73152" tIns="36576" rIns="73152" bIns="36576" rtlCol="0" anchor="ctr" anchorCtr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수신하지 않음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ACACE2B6-D3F7-F579-AFC0-D133BB404067}"/>
              </a:ext>
            </a:extLst>
          </p:cNvPr>
          <p:cNvSpPr txBox="1"/>
          <p:nvPr/>
        </p:nvSpPr>
        <p:spPr>
          <a:xfrm>
            <a:off x="3313544" y="5251657"/>
            <a:ext cx="37000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* 1:1</a:t>
            </a:r>
            <a:r>
              <a:rPr lang="ko-KR" altLang="en-US" sz="800" dirty="0">
                <a:latin typeface="+mn-ea"/>
              </a:rPr>
              <a:t>문의 </a:t>
            </a:r>
            <a:r>
              <a:rPr lang="en-US" altLang="ko-KR" sz="800" dirty="0">
                <a:latin typeface="+mn-ea"/>
              </a:rPr>
              <a:t>SMS </a:t>
            </a:r>
            <a:r>
              <a:rPr lang="ko-KR" altLang="en-US" sz="800" dirty="0">
                <a:latin typeface="+mn-ea"/>
              </a:rPr>
              <a:t>수신동의는 회원정보의 정보수신여부와는 별도로 처리됩니다</a:t>
            </a:r>
            <a:r>
              <a:rPr lang="en-US" altLang="ko-KR" sz="800" dirty="0">
                <a:latin typeface="+mn-ea"/>
              </a:rPr>
              <a:t>.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A2FD9591-7C57-3B24-56EF-7B7D561B08DA}"/>
              </a:ext>
            </a:extLst>
          </p:cNvPr>
          <p:cNvGrpSpPr/>
          <p:nvPr/>
        </p:nvGrpSpPr>
        <p:grpSpPr>
          <a:xfrm>
            <a:off x="3234274" y="5638411"/>
            <a:ext cx="1785481" cy="243809"/>
            <a:chOff x="2946465" y="6400060"/>
            <a:chExt cx="1949929" cy="313386"/>
          </a:xfrm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76A09F28-35F5-EB16-1302-44D8554BD85B}"/>
                </a:ext>
              </a:extLst>
            </p:cNvPr>
            <p:cNvSpPr/>
            <p:nvPr/>
          </p:nvSpPr>
          <p:spPr>
            <a:xfrm>
              <a:off x="2946465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취소</a:t>
              </a:r>
            </a:p>
          </p:txBody>
        </p:sp>
        <p:sp>
          <p:nvSpPr>
            <p:cNvPr id="55" name="사각형: 둥근 모서리 54">
              <a:extLst>
                <a:ext uri="{FF2B5EF4-FFF2-40B4-BE49-F238E27FC236}">
                  <a16:creationId xmlns:a16="http://schemas.microsoft.com/office/drawing/2014/main" id="{B1175E69-2B46-AAC9-D929-EFBA791CC08E}"/>
                </a:ext>
              </a:extLst>
            </p:cNvPr>
            <p:cNvSpPr/>
            <p:nvPr/>
          </p:nvSpPr>
          <p:spPr>
            <a:xfrm>
              <a:off x="3931908" y="6400060"/>
              <a:ext cx="964486" cy="313386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등록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9EF4ADE-59B5-53B4-23C9-B7E3E8AF2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094143"/>
              </p:ext>
            </p:extLst>
          </p:nvPr>
        </p:nvGraphicFramePr>
        <p:xfrm>
          <a:off x="7931425" y="705659"/>
          <a:ext cx="1943281" cy="16484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자주 묻는 </a:t>
                      </a:r>
                      <a:r>
                        <a:rPr lang="ko-KR" altLang="en-US" sz="800" dirty="0" err="1">
                          <a:latin typeface="+mn-ea"/>
                        </a:rPr>
                        <a:t>질물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자주 묻는 질문</a:t>
                      </a:r>
                      <a:r>
                        <a:rPr lang="en-US" altLang="ko-KR" sz="800" dirty="0">
                          <a:latin typeface="+mn-ea"/>
                        </a:rPr>
                        <a:t>(1:1</a:t>
                      </a:r>
                      <a:r>
                        <a:rPr lang="ko-KR" altLang="en-US" sz="800" dirty="0">
                          <a:latin typeface="+mn-ea"/>
                        </a:rPr>
                        <a:t>문의 첫 화면</a:t>
                      </a:r>
                      <a:r>
                        <a:rPr lang="en-US" altLang="ko-KR" sz="800" dirty="0">
                          <a:latin typeface="+mn-ea"/>
                        </a:rPr>
                        <a:t>)</a:t>
                      </a:r>
                      <a:r>
                        <a:rPr lang="ko-KR" altLang="en-US" sz="800" dirty="0">
                          <a:latin typeface="+mn-ea"/>
                        </a:rPr>
                        <a:t>으로 이동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문의 유형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en-US" altLang="ko-KR" sz="800" dirty="0">
                          <a:latin typeface="+mn-ea"/>
                        </a:rPr>
                        <a:t>AS </a:t>
                      </a:r>
                      <a:r>
                        <a:rPr lang="ko-KR" altLang="en-US" sz="800" dirty="0">
                          <a:latin typeface="+mn-ea"/>
                        </a:rPr>
                        <a:t>및 하자문의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분양 및 계약문의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공사중인 현장문의</a:t>
                      </a:r>
                      <a:r>
                        <a:rPr lang="en-US" altLang="ko-KR" sz="800" dirty="0">
                          <a:latin typeface="+mn-ea"/>
                        </a:rPr>
                        <a:t>, </a:t>
                      </a:r>
                      <a:r>
                        <a:rPr lang="ko-KR" altLang="en-US" sz="800" dirty="0">
                          <a:latin typeface="+mn-ea"/>
                        </a:rPr>
                        <a:t>홈페이지 이용문의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ko-KR" altLang="en-US" sz="800" dirty="0">
                          <a:latin typeface="+mn-ea"/>
                        </a:rPr>
                        <a:t>등록 버튼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등록 후 </a:t>
                      </a:r>
                      <a:r>
                        <a:rPr lang="en-US" altLang="ko-KR" sz="800" dirty="0">
                          <a:latin typeface="+mn-ea"/>
                        </a:rPr>
                        <a:t>SMS </a:t>
                      </a:r>
                      <a:r>
                        <a:rPr lang="ko-KR" altLang="en-US" sz="800" dirty="0">
                          <a:latin typeface="+mn-ea"/>
                        </a:rPr>
                        <a:t>발송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171450" indent="-171450" algn="l">
                        <a:buFontTx/>
                        <a:buChar char="-"/>
                      </a:pPr>
                      <a:r>
                        <a:rPr lang="ko-KR" altLang="en-US" sz="800" dirty="0">
                          <a:latin typeface="+mn-ea"/>
                        </a:rPr>
                        <a:t>등록 버튼 클릭 후 확인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65436"/>
                  </a:ext>
                </a:extLst>
              </a:tr>
            </a:tbl>
          </a:graphicData>
        </a:graphic>
      </p:graphicFrame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6CE60A5-1ED8-5561-38DD-0196B2D984C6}"/>
              </a:ext>
            </a:extLst>
          </p:cNvPr>
          <p:cNvSpPr/>
          <p:nvPr/>
        </p:nvSpPr>
        <p:spPr>
          <a:xfrm>
            <a:off x="1561578" y="2761871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9BFCBCA-202B-1BF9-8274-D21D65B6B016}"/>
              </a:ext>
            </a:extLst>
          </p:cNvPr>
          <p:cNvSpPr/>
          <p:nvPr/>
        </p:nvSpPr>
        <p:spPr>
          <a:xfrm>
            <a:off x="4708947" y="1538764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4F3E3E-5942-DD69-F894-A04AF103976D}"/>
              </a:ext>
            </a:extLst>
          </p:cNvPr>
          <p:cNvSpPr/>
          <p:nvPr/>
        </p:nvSpPr>
        <p:spPr>
          <a:xfrm>
            <a:off x="7455522" y="3541353"/>
            <a:ext cx="1188000" cy="1564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lIns="36000" rIns="36000" rtlCol="0" anchor="ctr">
            <a:noAutofit/>
          </a:bodyPr>
          <a:lstStyle/>
          <a:p>
            <a:r>
              <a:rPr lang="ko-KR" altLang="en-US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공사중인 현장문의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B2695F-1D7E-2D30-7F17-803CAF2C0721}"/>
              </a:ext>
            </a:extLst>
          </p:cNvPr>
          <p:cNvSpPr/>
          <p:nvPr/>
        </p:nvSpPr>
        <p:spPr>
          <a:xfrm>
            <a:off x="8748887" y="3541353"/>
            <a:ext cx="1440000" cy="1564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lIns="36000" rIns="0" rtlCol="0" anchor="ctr">
            <a:noAutofit/>
          </a:bodyPr>
          <a:lstStyle/>
          <a:p>
            <a:r>
              <a:rPr lang="ko-KR" altLang="en-US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현장명을 선택해주세요       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74C935-C634-BE76-24D6-35D0744E7C75}"/>
              </a:ext>
            </a:extLst>
          </p:cNvPr>
          <p:cNvSpPr/>
          <p:nvPr/>
        </p:nvSpPr>
        <p:spPr>
          <a:xfrm>
            <a:off x="7463119" y="4142653"/>
            <a:ext cx="1188000" cy="1564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lIns="36000" rIns="36000" rtlCol="0" anchor="ctr">
            <a:noAutofit/>
          </a:bodyPr>
          <a:lstStyle/>
          <a:p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AS </a:t>
            </a:r>
            <a:r>
              <a:rPr lang="ko-KR" altLang="en-US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하자문의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    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13F183D-DD5E-80EB-628A-EBA1BD2CF489}"/>
              </a:ext>
            </a:extLst>
          </p:cNvPr>
          <p:cNvSpPr/>
          <p:nvPr/>
        </p:nvSpPr>
        <p:spPr>
          <a:xfrm>
            <a:off x="7466843" y="2944962"/>
            <a:ext cx="1188000" cy="1564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lIns="36000" rIns="36000" rtlCol="0" anchor="ctr">
            <a:noAutofit/>
          </a:bodyPr>
          <a:lstStyle/>
          <a:p>
            <a:r>
              <a:rPr lang="ko-KR" altLang="en-US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및 계약문의       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71B2F0-7C94-E0CB-8428-E7A5EE27E33E}"/>
              </a:ext>
            </a:extLst>
          </p:cNvPr>
          <p:cNvSpPr txBox="1"/>
          <p:nvPr/>
        </p:nvSpPr>
        <p:spPr>
          <a:xfrm>
            <a:off x="7340046" y="3821517"/>
            <a:ext cx="28457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*/AS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하자문의 선택 시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/* </a:t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단지정보에서 공사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입주단계가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입주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상태인 단지 노출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F53204-196B-CC50-455C-06A0BD3744FC}"/>
              </a:ext>
            </a:extLst>
          </p:cNvPr>
          <p:cNvSpPr txBox="1"/>
          <p:nvPr/>
        </p:nvSpPr>
        <p:spPr>
          <a:xfrm>
            <a:off x="7311506" y="3215258"/>
            <a:ext cx="2895344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*/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공사중인 현장문의 선택 시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/*</a:t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단지정보에서 공사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입주단계가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공사중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상태인 단지 노출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B4A8C34-3D97-C70C-F05F-BCC654A1EFB6}"/>
              </a:ext>
            </a:extLst>
          </p:cNvPr>
          <p:cNvSpPr/>
          <p:nvPr/>
        </p:nvSpPr>
        <p:spPr>
          <a:xfrm>
            <a:off x="8740780" y="2943389"/>
            <a:ext cx="1440000" cy="1564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lIns="36000" rIns="0" rtlCol="0" anchor="ctr">
            <a:noAutofit/>
          </a:bodyPr>
          <a:lstStyle/>
          <a:p>
            <a:r>
              <a:rPr lang="ko-KR" altLang="en-US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단지명을 선택해주세요       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FF0A1F2-B167-D456-062F-92E2E949584F}"/>
              </a:ext>
            </a:extLst>
          </p:cNvPr>
          <p:cNvSpPr/>
          <p:nvPr/>
        </p:nvSpPr>
        <p:spPr>
          <a:xfrm>
            <a:off x="8731421" y="4142653"/>
            <a:ext cx="1224000" cy="15304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rtlCol="0" anchor="ctr">
            <a:noAutofit/>
          </a:bodyPr>
          <a:lstStyle/>
          <a:p>
            <a:endParaRPr lang="ko-KR" altLang="en-US" sz="7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모서리가 둥근 직사각형 43">
            <a:extLst>
              <a:ext uri="{FF2B5EF4-FFF2-40B4-BE49-F238E27FC236}">
                <a16:creationId xmlns:a16="http://schemas.microsoft.com/office/drawing/2014/main" id="{4AE98BA8-1247-4AFB-BD81-E6037C6EE18D}"/>
              </a:ext>
            </a:extLst>
          </p:cNvPr>
          <p:cNvSpPr/>
          <p:nvPr/>
        </p:nvSpPr>
        <p:spPr>
          <a:xfrm>
            <a:off x="9998673" y="4138983"/>
            <a:ext cx="396000" cy="1481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ctr">
            <a:noAutofit/>
          </a:bodyPr>
          <a:lstStyle/>
          <a:p>
            <a:pPr algn="ctr"/>
            <a:r>
              <a:rPr lang="ko-KR" altLang="en-US" sz="7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단지검색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520DABD-AFC8-CDC1-F238-C1663EA45E14}"/>
              </a:ext>
            </a:extLst>
          </p:cNvPr>
          <p:cNvSpPr/>
          <p:nvPr/>
        </p:nvSpPr>
        <p:spPr>
          <a:xfrm>
            <a:off x="7463687" y="4613923"/>
            <a:ext cx="1188000" cy="1564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txBody>
          <a:bodyPr lIns="36000" rIns="36000" rtlCol="0" anchor="ctr">
            <a:noAutofit/>
          </a:bodyPr>
          <a:lstStyle/>
          <a:p>
            <a:r>
              <a:rPr lang="ko-KR" altLang="en-US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이용문의 </a:t>
            </a:r>
            <a:r>
              <a:rPr lang="en-US" altLang="ko-KR" sz="7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▼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85F47C2-9615-7C12-4FD7-FAA0A32B0F55}"/>
              </a:ext>
            </a:extLst>
          </p:cNvPr>
          <p:cNvSpPr txBox="1"/>
          <p:nvPr/>
        </p:nvSpPr>
        <p:spPr>
          <a:xfrm>
            <a:off x="7340614" y="4424026"/>
            <a:ext cx="261480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*/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이용문의 선택 시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/* 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368EEB5-F65A-4056-284B-0B54A279AE1D}"/>
              </a:ext>
            </a:extLst>
          </p:cNvPr>
          <p:cNvSpPr txBox="1"/>
          <p:nvPr/>
        </p:nvSpPr>
        <p:spPr>
          <a:xfrm>
            <a:off x="7312425" y="2478045"/>
            <a:ext cx="33688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*/</a:t>
            </a:r>
            <a:r>
              <a: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 및 계약문의 선택 시</a:t>
            </a:r>
            <a:r>
              <a:rPr lang="en-US" altLang="ko-KR" sz="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/*</a:t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단지정보에서 분양단계가 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ko-KR" altLang="en-US" sz="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분양중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’,’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분양예정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’,’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분양완료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입주가 아님</a:t>
            </a: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’  </a:t>
            </a:r>
            <a:b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상태인 단지 노출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708EB9B-3C43-ECD2-F57E-7720FBD822FD}"/>
              </a:ext>
            </a:extLst>
          </p:cNvPr>
          <p:cNvSpPr/>
          <p:nvPr/>
        </p:nvSpPr>
        <p:spPr>
          <a:xfrm>
            <a:off x="4021049" y="5544050"/>
            <a:ext cx="192741" cy="192741"/>
          </a:xfrm>
          <a:prstGeom prst="roundRect">
            <a:avLst/>
          </a:prstGeom>
          <a:solidFill>
            <a:srgbClr val="C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EA6394A-B177-3312-9A06-B753D54B406E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01B40BD-BEE9-B21E-9B01-3A9404ED97D5}"/>
              </a:ext>
            </a:extLst>
          </p:cNvPr>
          <p:cNvGrpSpPr/>
          <p:nvPr/>
        </p:nvGrpSpPr>
        <p:grpSpPr>
          <a:xfrm>
            <a:off x="315546" y="721776"/>
            <a:ext cx="7214080" cy="215444"/>
            <a:chOff x="1198313" y="721776"/>
            <a:chExt cx="7214080" cy="215444"/>
          </a:xfrm>
        </p:grpSpPr>
        <p:sp>
          <p:nvSpPr>
            <p:cNvPr id="23" name="Go Home">
              <a:extLst>
                <a:ext uri="{FF2B5EF4-FFF2-40B4-BE49-F238E27FC236}">
                  <a16:creationId xmlns:a16="http://schemas.microsoft.com/office/drawing/2014/main" id="{0238F6C8-6CE3-5003-6026-C3E1F1712CD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245A1E3-0E46-E704-5BBE-1A9983B8EAE5}"/>
                </a:ext>
              </a:extLst>
            </p:cNvPr>
            <p:cNvSpPr txBox="1"/>
            <p:nvPr/>
          </p:nvSpPr>
          <p:spPr>
            <a:xfrm>
              <a:off x="1320387" y="721776"/>
              <a:ext cx="70920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9E3B72F0-872F-AAD1-6BA9-543E819F6459}"/>
              </a:ext>
            </a:extLst>
          </p:cNvPr>
          <p:cNvCxnSpPr>
            <a:cxnSpLocks/>
          </p:cNvCxnSpPr>
          <p:nvPr/>
        </p:nvCxnSpPr>
        <p:spPr>
          <a:xfrm>
            <a:off x="6897756" y="951533"/>
            <a:ext cx="46824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42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A3DEE5C5-D00A-2693-6B35-FB07684D9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브랜드</a:t>
            </a:r>
          </a:p>
        </p:txBody>
      </p:sp>
    </p:spTree>
    <p:extLst>
      <p:ext uri="{BB962C8B-B14F-4D97-AF65-F5344CB8AC3E}">
        <p14:creationId xmlns:p14="http://schemas.microsoft.com/office/powerpoint/2010/main" val="31580582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BA4297-191A-CED5-0BA4-8DD2085886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780C406D-DAD0-25A4-E122-0532EA6EDFC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766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1:1 </a:t>
            </a:r>
            <a:r>
              <a:rPr lang="ko-KR" altLang="en-US" sz="1200" b="1" dirty="0">
                <a:latin typeface="+mn-ea"/>
              </a:rPr>
              <a:t>문의</a:t>
            </a:r>
          </a:p>
        </p:txBody>
      </p:sp>
      <p:sp>
        <p:nvSpPr>
          <p:cNvPr id="67" name="내용 개체 틀 66">
            <a:extLst>
              <a:ext uri="{FF2B5EF4-FFF2-40B4-BE49-F238E27FC236}">
                <a16:creationId xmlns:a16="http://schemas.microsoft.com/office/drawing/2014/main" id="{1FCCB663-4823-A466-38CF-91BC0F9775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8E08458-B40D-39A0-3168-60E94126E925}"/>
              </a:ext>
            </a:extLst>
          </p:cNvPr>
          <p:cNvGrpSpPr/>
          <p:nvPr/>
        </p:nvGrpSpPr>
        <p:grpSpPr>
          <a:xfrm>
            <a:off x="596900" y="1592264"/>
            <a:ext cx="6769100" cy="413232"/>
            <a:chOff x="596900" y="1592264"/>
            <a:chExt cx="6769100" cy="4132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A29D446-5E7B-C730-C29B-DED52C6B1F6A}"/>
                </a:ext>
              </a:extLst>
            </p:cNvPr>
            <p:cNvSpPr/>
            <p:nvPr/>
          </p:nvSpPr>
          <p:spPr>
            <a:xfrm>
              <a:off x="596900" y="1592264"/>
              <a:ext cx="6769100" cy="4132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3077597E-C36A-A288-2B85-1B48D093778E}"/>
                </a:ext>
              </a:extLst>
            </p:cNvPr>
            <p:cNvSpPr/>
            <p:nvPr/>
          </p:nvSpPr>
          <p:spPr>
            <a:xfrm>
              <a:off x="4865662" y="1680447"/>
              <a:ext cx="1120598" cy="241282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문의하기</a:t>
              </a: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D384728F-0FBC-1C6E-A8C2-7E2C564B9262}"/>
                </a:ext>
              </a:extLst>
            </p:cNvPr>
            <p:cNvSpPr/>
            <p:nvPr/>
          </p:nvSpPr>
          <p:spPr>
            <a:xfrm>
              <a:off x="6106949" y="1680447"/>
              <a:ext cx="1120598" cy="24128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tx1"/>
                  </a:solidFill>
                  <a:latin typeface="+mn-ea"/>
                </a:rPr>
                <a:t>문의 내역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5C2DC0-093E-2172-FB4E-DCDC1382699F}"/>
                </a:ext>
              </a:extLst>
            </p:cNvPr>
            <p:cNvSpPr txBox="1"/>
            <p:nvPr/>
          </p:nvSpPr>
          <p:spPr>
            <a:xfrm>
              <a:off x="702365" y="1691158"/>
              <a:ext cx="302839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 algn="l">
                <a:buFont typeface="Arial" panose="020B0604020202020204" pitchFamily="34" charset="0"/>
                <a:buChar char="•"/>
              </a:pPr>
              <a:r>
                <a:rPr lang="ko-KR" altLang="en-US" sz="800" dirty="0">
                  <a:latin typeface="+mn-ea"/>
                </a:rPr>
                <a:t>고객상담을 신청하시면 </a:t>
              </a:r>
              <a:r>
                <a:rPr lang="en-US" altLang="ko-KR" sz="800" dirty="0">
                  <a:latin typeface="+mn-ea"/>
                </a:rPr>
                <a:t>SMS</a:t>
              </a:r>
              <a:r>
                <a:rPr lang="ko-KR" altLang="en-US" sz="800" dirty="0">
                  <a:latin typeface="+mn-ea"/>
                </a:rPr>
                <a:t>로 처리 결과를 알려드립니다</a:t>
              </a:r>
              <a:r>
                <a:rPr lang="en-US" altLang="ko-KR" sz="800" dirty="0">
                  <a:latin typeface="+mn-ea"/>
                </a:rPr>
                <a:t>.</a:t>
              </a:r>
              <a:endParaRPr lang="ko-KR" altLang="en-US" sz="800" dirty="0">
                <a:latin typeface="+mn-ea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A0870AD-5778-E13C-F743-130126552FE5}"/>
              </a:ext>
            </a:extLst>
          </p:cNvPr>
          <p:cNvGrpSpPr/>
          <p:nvPr/>
        </p:nvGrpSpPr>
        <p:grpSpPr>
          <a:xfrm>
            <a:off x="31294" y="705527"/>
            <a:ext cx="7900131" cy="6082517"/>
            <a:chOff x="31294" y="484860"/>
            <a:chExt cx="7900131" cy="608251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A323CE8-5855-B3B3-8028-ED63AB41A924}"/>
                </a:ext>
              </a:extLst>
            </p:cNvPr>
            <p:cNvSpPr/>
            <p:nvPr/>
          </p:nvSpPr>
          <p:spPr>
            <a:xfrm>
              <a:off x="31294" y="484860"/>
              <a:ext cx="7900131" cy="6082517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F92F5A9-D251-239D-E0E5-B011E98520D7}"/>
                </a:ext>
              </a:extLst>
            </p:cNvPr>
            <p:cNvSpPr txBox="1"/>
            <p:nvPr/>
          </p:nvSpPr>
          <p:spPr>
            <a:xfrm>
              <a:off x="3077107" y="3338937"/>
              <a:ext cx="1808508" cy="373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>
                  <a:latin typeface="+mn-ea"/>
                </a:rPr>
                <a:t>문의 내역 화면 확인</a:t>
              </a:r>
              <a:endParaRPr lang="en-US" altLang="ko-KR" sz="1400" b="1" dirty="0">
                <a:latin typeface="+mn-ea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505DBF-3F1D-412C-B110-281880781FAD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8E42A5-5C3B-A470-B5F8-2068C75B8AAE}"/>
              </a:ext>
            </a:extLst>
          </p:cNvPr>
          <p:cNvGrpSpPr/>
          <p:nvPr/>
        </p:nvGrpSpPr>
        <p:grpSpPr>
          <a:xfrm>
            <a:off x="315546" y="721776"/>
            <a:ext cx="7214080" cy="215444"/>
            <a:chOff x="1198313" y="721776"/>
            <a:chExt cx="7214080" cy="215444"/>
          </a:xfrm>
        </p:grpSpPr>
        <p:sp>
          <p:nvSpPr>
            <p:cNvPr id="14" name="Go Home">
              <a:extLst>
                <a:ext uri="{FF2B5EF4-FFF2-40B4-BE49-F238E27FC236}">
                  <a16:creationId xmlns:a16="http://schemas.microsoft.com/office/drawing/2014/main" id="{652C03EA-E959-D21D-51A3-FA565E5BB5F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81E479-D3FC-B8E9-211E-305783424E0D}"/>
                </a:ext>
              </a:extLst>
            </p:cNvPr>
            <p:cNvSpPr txBox="1"/>
            <p:nvPr/>
          </p:nvSpPr>
          <p:spPr>
            <a:xfrm>
              <a:off x="1320387" y="721776"/>
              <a:ext cx="70920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8ACF23B-1FB6-D27D-8B3E-661C0C85C8C3}"/>
              </a:ext>
            </a:extLst>
          </p:cNvPr>
          <p:cNvCxnSpPr>
            <a:cxnSpLocks/>
          </p:cNvCxnSpPr>
          <p:nvPr/>
        </p:nvCxnSpPr>
        <p:spPr>
          <a:xfrm>
            <a:off x="6897756" y="951533"/>
            <a:ext cx="46824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1120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6B0E657-71E2-96E7-56A3-47CAD0EB14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endParaRPr lang="ko-KR" altLang="en-US" dirty="0"/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id="{1E2CC807-6EBB-D203-9A7E-408126611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691111"/>
              </p:ext>
            </p:extLst>
          </p:nvPr>
        </p:nvGraphicFramePr>
        <p:xfrm>
          <a:off x="155574" y="557815"/>
          <a:ext cx="9594851" cy="609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4142">
                  <a:extLst>
                    <a:ext uri="{9D8B030D-6E8A-4147-A177-3AD203B41FA5}">
                      <a16:colId xmlns:a16="http://schemas.microsoft.com/office/drawing/2014/main" val="277062652"/>
                    </a:ext>
                  </a:extLst>
                </a:gridCol>
                <a:gridCol w="1302489">
                  <a:extLst>
                    <a:ext uri="{9D8B030D-6E8A-4147-A177-3AD203B41FA5}">
                      <a16:colId xmlns:a16="http://schemas.microsoft.com/office/drawing/2014/main" val="99342451"/>
                    </a:ext>
                  </a:extLst>
                </a:gridCol>
                <a:gridCol w="7528220">
                  <a:extLst>
                    <a:ext uri="{9D8B030D-6E8A-4147-A177-3AD203B41FA5}">
                      <a16:colId xmlns:a16="http://schemas.microsoft.com/office/drawing/2014/main" val="2110795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A/S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신청은 어떻게 하나요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A/S</a:t>
                      </a:r>
                      <a:r>
                        <a:rPr lang="ko-KR" altLang="en-US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는 금호 어울림 </a:t>
                      </a:r>
                      <a:r>
                        <a:rPr lang="en-US" altLang="ko-KR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PC</a:t>
                      </a:r>
                      <a:r>
                        <a:rPr lang="ko-KR" altLang="en-US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웹사이트 또는 </a:t>
                      </a:r>
                      <a:r>
                        <a:rPr lang="en-US" altLang="ko-KR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A/S</a:t>
                      </a:r>
                      <a:r>
                        <a:rPr lang="ko-KR" altLang="en-US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하자접수 앱을 통해 접수 가능합니다</a:t>
                      </a:r>
                      <a:r>
                        <a:rPr lang="en-US" altLang="ko-KR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  <a:endParaRPr lang="ko-KR" altLang="en-US" sz="800" b="0" i="0" dirty="0">
                        <a:solidFill>
                          <a:srgbClr val="666666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</a:p>
                    <a:p>
                      <a:pPr algn="l"/>
                      <a:r>
                        <a:rPr lang="en-US" altLang="ko-KR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1. </a:t>
                      </a:r>
                      <a:r>
                        <a:rPr lang="en-US" altLang="ko-KR" sz="800" b="1" i="0" dirty="0">
                          <a:solidFill>
                            <a:srgbClr val="E74C3C"/>
                          </a:solidFill>
                          <a:effectLst/>
                          <a:latin typeface="맑은 고딕" panose="020B0503020000020004" pitchFamily="50" charset="-127"/>
                        </a:rPr>
                        <a:t>AS </a:t>
                      </a:r>
                      <a:r>
                        <a:rPr lang="ko-KR" altLang="en-US" sz="800" b="1" i="0" dirty="0">
                          <a:solidFill>
                            <a:srgbClr val="E74C3C"/>
                          </a:solidFill>
                          <a:effectLst/>
                          <a:latin typeface="맑은 고딕" panose="020B0503020000020004" pitchFamily="50" charset="-127"/>
                        </a:rPr>
                        <a:t>콜센터 </a:t>
                      </a:r>
                      <a:r>
                        <a:rPr lang="en-US" altLang="ko-KR" sz="800" b="1" i="0" dirty="0">
                          <a:solidFill>
                            <a:srgbClr val="E74C3C"/>
                          </a:solidFill>
                          <a:effectLst/>
                          <a:latin typeface="맑은 고딕" panose="020B0503020000020004" pitchFamily="50" charset="-127"/>
                        </a:rPr>
                        <a:t>: ☎ 080-000-0082</a:t>
                      </a:r>
                      <a:endParaRPr lang="ko-KR" altLang="en-US" sz="800" b="0" i="0" dirty="0">
                        <a:solidFill>
                          <a:srgbClr val="666666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</a:p>
                    <a:p>
                      <a:pPr algn="l"/>
                      <a:r>
                        <a:rPr lang="en-US" altLang="ko-KR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2. PC</a:t>
                      </a:r>
                      <a:r>
                        <a:rPr lang="ko-KR" altLang="en-US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웹사이트를 통해 </a:t>
                      </a:r>
                      <a:r>
                        <a:rPr lang="en-US" altLang="ko-KR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A/S</a:t>
                      </a:r>
                      <a:r>
                        <a:rPr lang="ko-KR" altLang="en-US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신청하기</a:t>
                      </a:r>
                      <a:b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</a:br>
                      <a:r>
                        <a:rPr lang="en-US" altLang="ko-KR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고객서비스</a:t>
                      </a:r>
                      <a:r>
                        <a:rPr lang="en-US" altLang="ko-KR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&gt;A/S</a:t>
                      </a:r>
                      <a: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센터</a:t>
                      </a:r>
                      <a:r>
                        <a:rPr lang="en-US" altLang="ko-KR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&gt;A/S</a:t>
                      </a:r>
                      <a: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신청 메뉴에서 로그인 후 </a:t>
                      </a:r>
                      <a:b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</a:br>
                      <a: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  단지명과 동</a:t>
                      </a:r>
                      <a:r>
                        <a:rPr lang="en-US" altLang="ko-KR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호수 정보를 통해 </a:t>
                      </a:r>
                      <a:r>
                        <a:rPr lang="en-US" altLang="ko-KR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A/S </a:t>
                      </a:r>
                      <a: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신청 가능여부를 확인한 후 </a:t>
                      </a:r>
                      <a:r>
                        <a:rPr lang="ko-KR" altLang="en-US" sz="800" b="0" i="0" dirty="0" err="1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신청가능합니다</a:t>
                      </a:r>
                      <a:r>
                        <a:rPr lang="en-US" altLang="ko-KR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 </a:t>
                      </a:r>
                    </a:p>
                    <a:p>
                      <a:pPr algn="l"/>
                      <a:r>
                        <a:rPr lang="en-US" altLang="ko-KR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3. </a:t>
                      </a:r>
                      <a:r>
                        <a:rPr lang="ko-KR" altLang="en-US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모바일 </a:t>
                      </a:r>
                      <a:r>
                        <a:rPr lang="ko-KR" altLang="en-US" sz="800" b="1" i="0" dirty="0" err="1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전용앱을</a:t>
                      </a:r>
                      <a:r>
                        <a:rPr lang="ko-KR" altLang="en-US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 통해 </a:t>
                      </a:r>
                      <a:r>
                        <a:rPr lang="en-US" altLang="ko-KR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A/S</a:t>
                      </a:r>
                      <a:r>
                        <a:rPr lang="ko-KR" altLang="en-US" sz="800" b="1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신청하기</a:t>
                      </a:r>
                      <a:b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</a:br>
                      <a:r>
                        <a:rPr lang="en-US" altLang="ko-KR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- </a:t>
                      </a:r>
                      <a:r>
                        <a:rPr lang="ko-KR" altLang="en-US" sz="800" b="0" i="0" u="none" strike="noStrike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hlinkClick r:id="rId2"/>
                        </a:rPr>
                        <a:t>구글 플레이 스토어 바로가기</a:t>
                      </a:r>
                      <a:br>
                        <a:rPr lang="ko-KR" altLang="en-US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</a:br>
                      <a:r>
                        <a:rPr lang="en-US" altLang="ko-KR" sz="800" b="0" i="0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</a:rPr>
                        <a:t>- </a:t>
                      </a:r>
                      <a:r>
                        <a:rPr lang="ko-KR" altLang="en-US" sz="800" b="0" i="0" u="none" strike="noStrike" dirty="0">
                          <a:solidFill>
                            <a:srgbClr val="666666"/>
                          </a:solidFill>
                          <a:effectLst/>
                          <a:latin typeface="맑은 고딕" panose="020B0503020000020004" pitchFamily="50" charset="-127"/>
                          <a:hlinkClick r:id="rId3"/>
                        </a:rPr>
                        <a:t>앱스토어 바로가기</a:t>
                      </a:r>
                      <a:endParaRPr lang="ko-KR" altLang="en-US" sz="800" b="0" i="0" dirty="0">
                        <a:solidFill>
                          <a:srgbClr val="666666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265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ko-KR" altLang="en-US" sz="800" dirty="0"/>
                      </a:b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분양고객은 계약자 본인만 가입가능한가요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아닙니다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계약자의 정보로 분양고객이 될 수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분양고객 가입 시 본인인증 외 계약자 인증을 진행합니다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계약자 인증 시 계약자명과 입주단지 정보 등을 통해 추가 인증이 진행됩니다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이미 계약자 인증이 진행된 경우 다른 계정을 통해 계약자 인증이 불가능합니다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26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회원탈퇴 후 재가입을 했는데 이전에 등록한 정보를 다시 입력해야 하나요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금호어울림에서는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개인정보보호법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에서 정한 바에 따라 </a:t>
                      </a:r>
                      <a:r>
                        <a:rPr lang="en-US" altLang="ko-KR" sz="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i="0" u="sng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년 이상 홈페이지에 로그인하지 않은 고객님의 계정 정보를 완전히 삭제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하고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사이트 이용을 원하시면 다시 한 번 회원가입을 진행해 주세요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90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통합검색이 안되요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통합검색은 단지정보와 공지사항에 대한 검색만 제공합니다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원하는 검색결과가 확인되지 않을 경우 ①검색어를 단어로 입력하시거나 ②띄어쓰기를 확인한 후 검색해 주세요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"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 어울림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과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금호어울림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다른 문자로 인식합니다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9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문의는 어떻게 처리되나요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1:1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문의가 접수되면 상담 분야에 맞는 담당부서에서 확인하여 답변을 드립니다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ko-KR" altLang="en-US" sz="800" dirty="0"/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문의하고자 하는 부분에 대한 문의 유형을 정확히 선택해 주시면 빠른 답변이 가능합니다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ko-KR" altLang="en-US" sz="800" dirty="0"/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문의 작성 시 이메일 또는 휴대폰 수신에 동의해 주시면 답변이 완료될 경우 알림 서비스를 제공해 드립니다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8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관심단지 등록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해제는 어떻게 하나요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관심단지는 금호 어울림 사이트 내에서의 즐겨찾기 기능입니다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단지 관련 정보를 제공받고자 하시면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사이버 모델하우스로 이동 후 정보를 요청해 주세요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어떻게 등록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해제 하나요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분양정보나 현장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입주정보 메뉴에서 확인되는 단지의 목록 또는 상세 페이지에서 등록 또는 해제가 가능합니다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나의 관심단지만 따로 보고 싶어요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!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나의어울림정보에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가시면 나의 관심단지를 확인하실 수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69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웹사이트 회원 가입은 무료인가요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금호 어울림 사이트 회원가입은 무료이며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모든 사이트 이용은 무료입니다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회원가입은 화면 우측의 회원가입 메뉴를 통하여 하실 수 있으며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실명인증을 통해 회원에 가입하실 수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회원가입을 하시면 다양한 정보 및 이벤트 정보를 무료로 받아 보실 수 있으며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고객님만을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위한 특별한 혜택도 준비하고 있으니 많이 가입해 주시면 감사하겠습니다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6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br>
                        <a:rPr lang="ko-KR" altLang="en-US" sz="800" dirty="0"/>
                      </a:br>
                      <a:r>
                        <a:rPr lang="ko-KR" altLang="en-US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중도금 대출을 받은 세대는 잔금만 내면 입주가 되는 건가요</a:t>
                      </a:r>
                      <a:r>
                        <a:rPr lang="en-US" altLang="ko-KR" sz="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중도금 대출금을 상환이나 담보대출 전환 중 한 가지로 결정하셔야 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상환하실 경우에는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발급 전까지 상환절차를 마치셔야 하며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담보대출로 전환하실 경우에는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발급 전에 부동산 담보대출로 전환하는 절차를 마치셔야 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또한 분양대금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옵션품목대금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해당세대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 기타 납입금 일체를 납부하셔야 입주가 가능합니다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4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28434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6B0E657-71E2-96E7-56A3-47CAD0EB14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endParaRPr lang="ko-KR" altLang="en-US" dirty="0"/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E3597F3C-FF40-A4F7-651D-27567216E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287285"/>
              </p:ext>
            </p:extLst>
          </p:nvPr>
        </p:nvGraphicFramePr>
        <p:xfrm>
          <a:off x="155574" y="557815"/>
          <a:ext cx="9594851" cy="519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4142">
                  <a:extLst>
                    <a:ext uri="{9D8B030D-6E8A-4147-A177-3AD203B41FA5}">
                      <a16:colId xmlns:a16="http://schemas.microsoft.com/office/drawing/2014/main" val="277062652"/>
                    </a:ext>
                  </a:extLst>
                </a:gridCol>
                <a:gridCol w="1302489">
                  <a:extLst>
                    <a:ext uri="{9D8B030D-6E8A-4147-A177-3AD203B41FA5}">
                      <a16:colId xmlns:a16="http://schemas.microsoft.com/office/drawing/2014/main" val="99342451"/>
                    </a:ext>
                  </a:extLst>
                </a:gridCol>
                <a:gridCol w="7528220">
                  <a:extLst>
                    <a:ext uri="{9D8B030D-6E8A-4147-A177-3AD203B41FA5}">
                      <a16:colId xmlns:a16="http://schemas.microsoft.com/office/drawing/2014/main" val="2110795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관리비는 언제부터 부담하나요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 지정 기간 내 입주하신 세대는 열쇠 인수일부터 관리비가 부과됩니다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  <a:p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세대전기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수도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난방비 등 세대에서 개별적으로 사용하시는 관리비는 열쇠 수령 시 검침하므로 열쇠 수령 시 검침한 계량기 수치에 따라 부과됩니다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 지정 기간 내에 미입주하신 세대는 입주 지정 기간 종료일 다음 날부터 입주 여부와 관계없이 계약자께서 부담하시게 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algn="l"/>
                      <a:endParaRPr lang="ko-KR" altLang="en-US" sz="800" b="0" i="0" dirty="0">
                        <a:solidFill>
                          <a:srgbClr val="666666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265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입주증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발급 전에 세대 방문이 가능한가요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사전점검일 이후 지적사항에 대한 보완공사가 진행 중이므로 안전관리상 세대 방문은 불가합니다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26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입주예정일 예약은 무엇인가요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이사기간 중 혼잡을 예방하기 위하여 엘리베이터 이용 시간을 선착순으로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접수받습니다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인터넷 접수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이사 예약은 입주자 간의 약속이므로 반드시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지켜주시기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바랍니다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엘리베이터로 이사하는 경우 별도의 엘리베이터 사용료는 받지 않습니다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900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계약서를 분실했습니다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어떻게 해야 하나요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계약서를 재발급 받으셔야 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br>
                        <a:rPr lang="ko-KR" altLang="en-US" sz="800" dirty="0"/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계약서 재발급을 위해서는 신청절차와 필요서류를 담당영업소에 확인 후 진행 하시기 바랍니다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9920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부부공동 명의변경 관련하여 궁금합니다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부부 공동명의라 하더라도 법적으로는 일반적인 거래로 보기 때문에 증여 또는 매매 여부를 고객님께서 선택하여야 하며 절차 및 구비서류는 일반명의 변경과 동일합니다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명의변경 시점 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사용승인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임시사용승인 포함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을 득한 사업지인 경우 반드시 잔금을 납부하시기 전에 명의변경이 이루어져야 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만일 잔금을 납부하시면 분양권 전매를 하실 수 없고 계약자 명의로 소유권 이전등기를 하신 후 해당되는 지분 만큼 다시 배우자에게 소유권이전등기를 하셔야 하므로 취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등록세 및 등기비용 등이 이중으로 들어가게 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세금관련 혜택 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부부 공동명의를 하신다 하더라도 취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등록세등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특별한 세금의 혜택은 없습니다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다만 나중에 해당 주택을 양도하게 되어 양도소득세를 내게 될 경우 해당 지분에 따라 따로 양도소득세를 계산하므로 양도소득세의 혜택은 받으실 수 도 있으나 세금과 관련된 상세한 사항은 관할 세무서나 세무사를 통하여 확인하시기 바랍니다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0183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분양대금 납부계좌를 알고 싶어요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분양대금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옵션 품목의 납부계좌는 사업장별로 상이 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고객님의 분양계약시 발급 받으신 계약서 확인 또는 담당 영업소에 문의하시어 계좌를 확인하시고 납부하시기 바랍니다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690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회원가입을 했는데 분양대금납부조회가 되지 않아요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분양대금납부조회는 분양고객님에 한하여 제공됩니다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일반고객으로 회원가입을 진행하셨다면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마이페이지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나의어울림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정보에서 분양고객으로 전환하신 후 이용하실 수 있습니다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분양고객으로 전환하신 후에도 확인이 되지 않는다면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담당 영업소로 문의하시기 바랍니다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265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입주일을 예약했는데 취소 가능한가요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?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입주일 예약은 마이페이지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입주일 예약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예약조회 메뉴에서 입주 예약 신청기간 내 최대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 변경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취소가 가능합니다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기간이 지났거나 변경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취소 횟수가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회를 초과할 경우 담당 영업소로 문의하시기 바랍니다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9446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9521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36B0E657-71E2-96E7-56A3-47CAD0EB14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endParaRPr lang="ko-KR" altLang="en-US" dirty="0"/>
          </a:p>
        </p:txBody>
      </p:sp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E3597F3C-FF40-A4F7-651D-27567216E2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601800"/>
              </p:ext>
            </p:extLst>
          </p:nvPr>
        </p:nvGraphicFramePr>
        <p:xfrm>
          <a:off x="155574" y="557815"/>
          <a:ext cx="9594851" cy="2286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4142">
                  <a:extLst>
                    <a:ext uri="{9D8B030D-6E8A-4147-A177-3AD203B41FA5}">
                      <a16:colId xmlns:a16="http://schemas.microsoft.com/office/drawing/2014/main" val="277062652"/>
                    </a:ext>
                  </a:extLst>
                </a:gridCol>
                <a:gridCol w="1302489">
                  <a:extLst>
                    <a:ext uri="{9D8B030D-6E8A-4147-A177-3AD203B41FA5}">
                      <a16:colId xmlns:a16="http://schemas.microsoft.com/office/drawing/2014/main" val="99342451"/>
                    </a:ext>
                  </a:extLst>
                </a:gridCol>
                <a:gridCol w="7528220">
                  <a:extLst>
                    <a:ext uri="{9D8B030D-6E8A-4147-A177-3AD203B41FA5}">
                      <a16:colId xmlns:a16="http://schemas.microsoft.com/office/drawing/2014/main" val="2110795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명의변경을 위한 서류와 절차를 알려주세요</a:t>
                      </a:r>
                      <a:r>
                        <a:rPr lang="en-US" altLang="ko-KR" sz="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① 매도인의 경우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분양계약서 원본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 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증여계약서 또는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부동산실거래신고필증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구청 지적과에서 검인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 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대출상환확인서 또는 대출승계동의서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해당 금융기관 발급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분양금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중도금대출이 있는 경우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인감증명서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부동산 매도용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인감증명서상에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매수인 인적 사항 기재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주민등록등본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인감도장 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신분증 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 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본인직접방문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대리인 방문불가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② 매수인의 경우 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인감증명서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 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주민등록등본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대리인방문시 인감증명서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 추가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인감도장 </a:t>
                      </a:r>
                      <a:b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신분증 </a:t>
                      </a:r>
                    </a:p>
                    <a:p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인감증명서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주민등록등본 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- 3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개월 이내 발행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  <a:b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※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사업지별로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서류 접수처 및 분양권 전매 가능여부가 상이함으로  담당영업소로  문의 하시어 </a:t>
                      </a:r>
                      <a:r>
                        <a:rPr lang="ko-KR" alt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안내받으시기</a:t>
                      </a:r>
                      <a:r>
                        <a:rPr lang="ko-KR" alt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바랍니다</a:t>
                      </a:r>
                      <a:r>
                        <a:rPr lang="en-US" altLang="ko-KR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 </a:t>
                      </a:r>
                    </a:p>
                    <a:p>
                      <a:pPr latinLnBrk="1"/>
                      <a:endParaRPr lang="ko-KR" altLang="en-US" sz="800" dirty="0"/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705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3751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내용 개체 틀 38">
            <a:extLst>
              <a:ext uri="{FF2B5EF4-FFF2-40B4-BE49-F238E27FC236}">
                <a16:creationId xmlns:a16="http://schemas.microsoft.com/office/drawing/2014/main" id="{44827C8F-8A75-9835-F88D-56B1284EEE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0" name="내용 개체 틀 39">
            <a:extLst>
              <a:ext uri="{FF2B5EF4-FFF2-40B4-BE49-F238E27FC236}">
                <a16:creationId xmlns:a16="http://schemas.microsoft.com/office/drawing/2014/main" id="{4C53CCBE-1C7A-08A1-8B13-CD1FE2EC1B2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1" name="내용 개체 틀 40">
            <a:extLst>
              <a:ext uri="{FF2B5EF4-FFF2-40B4-BE49-F238E27FC236}">
                <a16:creationId xmlns:a16="http://schemas.microsoft.com/office/drawing/2014/main" id="{4DF590CB-F532-6A7E-3A00-3991D635D9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AS</a:t>
            </a:r>
            <a:r>
              <a:rPr lang="ko-KR" altLang="en-US" sz="1200" b="1" dirty="0">
                <a:latin typeface="+mn-ea"/>
              </a:rPr>
              <a:t>신청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7CD78-225B-AEAB-A906-9BB1A34D244D}"/>
              </a:ext>
            </a:extLst>
          </p:cNvPr>
          <p:cNvSpPr/>
          <p:nvPr/>
        </p:nvSpPr>
        <p:spPr>
          <a:xfrm>
            <a:off x="1582613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AS</a:t>
            </a:r>
            <a:r>
              <a:rPr lang="ko-KR" altLang="en-US" sz="800" dirty="0">
                <a:solidFill>
                  <a:schemeClr val="tx1"/>
                </a:solidFill>
              </a:rPr>
              <a:t>처리절차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B47A5C-2FB6-5B3F-B081-A74903DEAB60}"/>
              </a:ext>
            </a:extLst>
          </p:cNvPr>
          <p:cNvSpPr/>
          <p:nvPr/>
        </p:nvSpPr>
        <p:spPr>
          <a:xfrm>
            <a:off x="596900" y="1592263"/>
            <a:ext cx="95731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AS</a:t>
            </a:r>
            <a:r>
              <a:rPr lang="ko-KR" altLang="en-US" sz="800" dirty="0">
                <a:solidFill>
                  <a:schemeClr val="bg1"/>
                </a:solidFill>
              </a:rPr>
              <a:t>운영안내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859041-8BF2-A555-CC48-7E5F6166FA2F}"/>
              </a:ext>
            </a:extLst>
          </p:cNvPr>
          <p:cNvSpPr/>
          <p:nvPr/>
        </p:nvSpPr>
        <p:spPr>
          <a:xfrm>
            <a:off x="2568326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AS</a:t>
            </a:r>
            <a:r>
              <a:rPr lang="ko-KR" altLang="en-US" sz="8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8E3103-1A2C-84F0-2BE7-D98A98F55F39}"/>
              </a:ext>
            </a:extLst>
          </p:cNvPr>
          <p:cNvSpPr txBox="1"/>
          <p:nvPr/>
        </p:nvSpPr>
        <p:spPr>
          <a:xfrm>
            <a:off x="596900" y="2089266"/>
            <a:ext cx="6728933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사전 예방 활동</a:t>
            </a:r>
            <a:endParaRPr lang="en-US" altLang="ko-KR" sz="9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사전설계 심의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사업승인 전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본사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현장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설계사무소간 하자예방을 위하여 집중적으로 심층 토의하여 문제요인을 사전설계에 반영합니다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공사현장 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BS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점검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329D162D-FAB9-B4CD-1823-620B00F44CC9}"/>
              </a:ext>
            </a:extLst>
          </p:cNvPr>
          <p:cNvSpPr/>
          <p:nvPr/>
        </p:nvSpPr>
        <p:spPr>
          <a:xfrm>
            <a:off x="764047" y="3046227"/>
            <a:ext cx="1431576" cy="1011767"/>
          </a:xfrm>
          <a:prstGeom prst="roundRect">
            <a:avLst>
              <a:gd name="adj" fmla="val 593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7FE7A44B-250F-47EB-54B4-1AC9872787E6}"/>
              </a:ext>
            </a:extLst>
          </p:cNvPr>
          <p:cNvSpPr/>
          <p:nvPr/>
        </p:nvSpPr>
        <p:spPr>
          <a:xfrm>
            <a:off x="2442219" y="3046227"/>
            <a:ext cx="1431576" cy="1011767"/>
          </a:xfrm>
          <a:prstGeom prst="roundRect">
            <a:avLst>
              <a:gd name="adj" fmla="val 593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2B27261-801B-CB94-B547-11ADA566D6F5}"/>
              </a:ext>
            </a:extLst>
          </p:cNvPr>
          <p:cNvSpPr/>
          <p:nvPr/>
        </p:nvSpPr>
        <p:spPr>
          <a:xfrm>
            <a:off x="4120391" y="3046227"/>
            <a:ext cx="1431576" cy="1011767"/>
          </a:xfrm>
          <a:prstGeom prst="roundRect">
            <a:avLst>
              <a:gd name="adj" fmla="val 593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B505EC6-DF69-1E03-7483-81F817A3FBCF}"/>
              </a:ext>
            </a:extLst>
          </p:cNvPr>
          <p:cNvSpPr/>
          <p:nvPr/>
        </p:nvSpPr>
        <p:spPr>
          <a:xfrm>
            <a:off x="5798564" y="3046227"/>
            <a:ext cx="1431576" cy="1011767"/>
          </a:xfrm>
          <a:prstGeom prst="roundRect">
            <a:avLst>
              <a:gd name="adj" fmla="val 5933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437199-A467-71DF-83F3-84DA18698E04}"/>
              </a:ext>
            </a:extLst>
          </p:cNvPr>
          <p:cNvSpPr txBox="1"/>
          <p:nvPr/>
        </p:nvSpPr>
        <p:spPr>
          <a:xfrm>
            <a:off x="756539" y="3076484"/>
            <a:ext cx="1439085" cy="830997"/>
          </a:xfrm>
          <a:prstGeom prst="rect">
            <a:avLst/>
          </a:prstGeom>
          <a:noFill/>
        </p:spPr>
        <p:txBody>
          <a:bodyPr wrap="square" lIns="0" rIns="36000">
            <a:spAutoFit/>
          </a:bodyPr>
          <a:lstStyle/>
          <a:p>
            <a:pPr algn="ctr"/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설계점검</a:t>
            </a:r>
            <a:endParaRPr lang="en-US" altLang="ko-KR" sz="800" b="1" i="0" dirty="0">
              <a:solidFill>
                <a:srgbClr val="C21241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현장개설 </a:t>
            </a:r>
            <a:r>
              <a:rPr lang="en-US" altLang="ko-KR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1~2</a:t>
            </a:r>
            <a:r>
              <a:rPr lang="ko-KR" altLang="en-US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개월 전</a:t>
            </a:r>
            <a:endParaRPr lang="en-US" altLang="ko-KR" sz="800" b="0" i="0" dirty="0">
              <a:solidFill>
                <a:srgbClr val="C21241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dirty="0">
              <a:solidFill>
                <a:srgbClr val="C2124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설계도서 및 공사계획 등을</a:t>
            </a:r>
            <a:b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점검하여 문제발생 요소를</a:t>
            </a:r>
            <a:b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사전에 제거합니다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196121C-C6BC-CEB3-EFF0-71880C815F6D}"/>
              </a:ext>
            </a:extLst>
          </p:cNvPr>
          <p:cNvSpPr txBox="1"/>
          <p:nvPr/>
        </p:nvSpPr>
        <p:spPr>
          <a:xfrm>
            <a:off x="2434709" y="3076484"/>
            <a:ext cx="1439085" cy="954107"/>
          </a:xfrm>
          <a:prstGeom prst="rect">
            <a:avLst/>
          </a:prstGeom>
          <a:noFill/>
        </p:spPr>
        <p:txBody>
          <a:bodyPr wrap="square" lIns="0" rIns="36000">
            <a:spAutoFit/>
          </a:bodyPr>
          <a:lstStyle/>
          <a:p>
            <a:pPr algn="ctr"/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누수점검</a:t>
            </a:r>
            <a:r>
              <a:rPr lang="en-US" altLang="ko-KR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/</a:t>
            </a:r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결로점검</a:t>
            </a:r>
            <a:endParaRPr lang="en-US" altLang="ko-KR" sz="800" b="1" i="0" dirty="0">
              <a:solidFill>
                <a:srgbClr val="C21241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공사 진행중 정기점검</a:t>
            </a:r>
            <a:endParaRPr lang="en-US" altLang="ko-KR" sz="800" b="0" i="0" dirty="0">
              <a:solidFill>
                <a:srgbClr val="C21241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dirty="0">
              <a:solidFill>
                <a:srgbClr val="C2124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누수 및 결로하자 발생요인에 대하여 공사 진행중에 집중 점검하여 시공품질을 향상시킵니다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83EE8C-1C4A-FB27-FF7D-002111669CD2}"/>
              </a:ext>
            </a:extLst>
          </p:cNvPr>
          <p:cNvSpPr txBox="1"/>
          <p:nvPr/>
        </p:nvSpPr>
        <p:spPr>
          <a:xfrm>
            <a:off x="4112882" y="3076484"/>
            <a:ext cx="1439085" cy="1077218"/>
          </a:xfrm>
          <a:prstGeom prst="rect">
            <a:avLst/>
          </a:prstGeom>
          <a:noFill/>
        </p:spPr>
        <p:txBody>
          <a:bodyPr wrap="square" lIns="0" rIns="36000">
            <a:spAutoFit/>
          </a:bodyPr>
          <a:lstStyle/>
          <a:p>
            <a:pPr algn="ctr"/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결과점검</a:t>
            </a:r>
            <a:endParaRPr lang="en-US" altLang="ko-KR" sz="800" b="1" i="0" dirty="0">
              <a:solidFill>
                <a:srgbClr val="C21241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준공 </a:t>
            </a:r>
            <a:r>
              <a:rPr lang="en-US" altLang="ko-KR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3</a:t>
            </a:r>
            <a:r>
              <a:rPr lang="ko-KR" altLang="en-US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개월 전</a:t>
            </a:r>
            <a:endParaRPr lang="en-US" altLang="ko-KR" sz="800" b="0" i="0" dirty="0">
              <a:solidFill>
                <a:srgbClr val="C21241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dirty="0">
              <a:solidFill>
                <a:srgbClr val="C2124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이전 점검사항에 대한 현장시공 반영 여부를 최종 확인하여 준공전까지 고객이 불편없이 입주 할 수 있도록</a:t>
            </a:r>
            <a:b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조치합니다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AC499E-9C1C-74C2-A9EA-EFD601499765}"/>
              </a:ext>
            </a:extLst>
          </p:cNvPr>
          <p:cNvSpPr txBox="1"/>
          <p:nvPr/>
        </p:nvSpPr>
        <p:spPr>
          <a:xfrm>
            <a:off x="5794809" y="3076484"/>
            <a:ext cx="1439085" cy="830997"/>
          </a:xfrm>
          <a:prstGeom prst="rect">
            <a:avLst/>
          </a:prstGeom>
          <a:noFill/>
        </p:spPr>
        <p:txBody>
          <a:bodyPr wrap="square" lIns="0" rIns="36000">
            <a:spAutoFit/>
          </a:bodyPr>
          <a:lstStyle/>
          <a:p>
            <a:pPr algn="ctr"/>
            <a:r>
              <a:rPr lang="ko-KR" altLang="en-US" sz="800" b="1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준공점검</a:t>
            </a:r>
            <a:endParaRPr lang="en-US" altLang="ko-KR" sz="800" b="1" i="0" dirty="0">
              <a:solidFill>
                <a:srgbClr val="C21241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준공 </a:t>
            </a:r>
            <a:r>
              <a:rPr lang="en-US" altLang="ko-KR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2</a:t>
            </a:r>
            <a:r>
              <a:rPr lang="ko-KR" altLang="en-US" sz="800" b="0" i="0" dirty="0">
                <a:solidFill>
                  <a:srgbClr val="C21241"/>
                </a:solidFill>
                <a:effectLst/>
                <a:latin typeface="맑은 고딕" panose="020B0503020000020004" pitchFamily="50" charset="-127"/>
              </a:rPr>
              <a:t>개월 전</a:t>
            </a:r>
            <a:endParaRPr lang="en-US" altLang="ko-KR" sz="800" b="0" i="0" dirty="0">
              <a:solidFill>
                <a:srgbClr val="C21241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dirty="0">
              <a:solidFill>
                <a:srgbClr val="C21241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 err="1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입주전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본사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현장간</a:t>
            </a:r>
            <a:b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설계도서 및 시공상태 등에</a:t>
            </a:r>
            <a:b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대하여 최종 점검합니다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9D8B9F-0AD8-5110-3493-9F3F217039BB}"/>
              </a:ext>
            </a:extLst>
          </p:cNvPr>
          <p:cNvSpPr txBox="1"/>
          <p:nvPr/>
        </p:nvSpPr>
        <p:spPr>
          <a:xfrm>
            <a:off x="599852" y="4376321"/>
            <a:ext cx="67661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3) AS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품질점검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준공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50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 시점에 실시하는 사전점검으로 주부모니터 사원이 고객의 입장에서 전유세대 및 공용부분에 대하여 점검함으로써 입주 후 발생 가능한 문제를 사전에 예방합니다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4)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동종하자 재발방지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다발하자 사례를 회사 게시판에 게재하여 고객 불편사항이 발생하지 않도록 사전에 관리합니다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800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5)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준공 후 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AS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접수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모바일 애플리케이션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 AS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콜센터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: 080-000-0082</a:t>
            </a: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44FEAF44-37D0-82A9-83EF-8D9D9AA31599}"/>
              </a:ext>
            </a:extLst>
          </p:cNvPr>
          <p:cNvCxnSpPr>
            <a:cxnSpLocks/>
          </p:cNvCxnSpPr>
          <p:nvPr/>
        </p:nvCxnSpPr>
        <p:spPr>
          <a:xfrm>
            <a:off x="6945690" y="951533"/>
            <a:ext cx="46824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24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내용 개체 틀 11">
            <a:extLst>
              <a:ext uri="{FF2B5EF4-FFF2-40B4-BE49-F238E27FC236}">
                <a16:creationId xmlns:a16="http://schemas.microsoft.com/office/drawing/2014/main" id="{2311E335-0FEA-39BB-229A-1875C3B0E2F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676749341"/>
              </p:ext>
            </p:extLst>
          </p:nvPr>
        </p:nvGraphicFramePr>
        <p:xfrm>
          <a:off x="587692" y="2593628"/>
          <a:ext cx="6778306" cy="3690572"/>
        </p:xfrm>
        <a:graphic>
          <a:graphicData uri="http://schemas.openxmlformats.org/drawingml/2006/table">
            <a:tbl>
              <a:tblPr/>
              <a:tblGrid>
                <a:gridCol w="1049722">
                  <a:extLst>
                    <a:ext uri="{9D8B030D-6E8A-4147-A177-3AD203B41FA5}">
                      <a16:colId xmlns:a16="http://schemas.microsoft.com/office/drawing/2014/main" val="3435456402"/>
                    </a:ext>
                  </a:extLst>
                </a:gridCol>
                <a:gridCol w="1326456">
                  <a:extLst>
                    <a:ext uri="{9D8B030D-6E8A-4147-A177-3AD203B41FA5}">
                      <a16:colId xmlns:a16="http://schemas.microsoft.com/office/drawing/2014/main" val="4111274755"/>
                    </a:ext>
                  </a:extLst>
                </a:gridCol>
                <a:gridCol w="1100532">
                  <a:extLst>
                    <a:ext uri="{9D8B030D-6E8A-4147-A177-3AD203B41FA5}">
                      <a16:colId xmlns:a16="http://schemas.microsoft.com/office/drawing/2014/main" val="1402143558"/>
                    </a:ext>
                  </a:extLst>
                </a:gridCol>
                <a:gridCol w="1100532">
                  <a:extLst>
                    <a:ext uri="{9D8B030D-6E8A-4147-A177-3AD203B41FA5}">
                      <a16:colId xmlns:a16="http://schemas.microsoft.com/office/drawing/2014/main" val="4058770597"/>
                    </a:ext>
                  </a:extLst>
                </a:gridCol>
                <a:gridCol w="1100532">
                  <a:extLst>
                    <a:ext uri="{9D8B030D-6E8A-4147-A177-3AD203B41FA5}">
                      <a16:colId xmlns:a16="http://schemas.microsoft.com/office/drawing/2014/main" val="3277512291"/>
                    </a:ext>
                  </a:extLst>
                </a:gridCol>
                <a:gridCol w="1100532">
                  <a:extLst>
                    <a:ext uri="{9D8B030D-6E8A-4147-A177-3AD203B41FA5}">
                      <a16:colId xmlns:a16="http://schemas.microsoft.com/office/drawing/2014/main" val="374874139"/>
                    </a:ext>
                  </a:extLst>
                </a:gridCol>
              </a:tblGrid>
              <a:tr h="16822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</a:rPr>
                        <a:t>구분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하자보수 책임기간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932247"/>
                  </a:ext>
                </a:extLst>
              </a:tr>
              <a:tr h="168220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2</a:t>
                      </a:r>
                      <a:r>
                        <a:rPr lang="ko-KR" altLang="en-US" sz="800">
                          <a:effectLst/>
                        </a:rPr>
                        <a:t>년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3</a:t>
                      </a:r>
                      <a:r>
                        <a:rPr lang="ko-KR" altLang="en-US" sz="800" dirty="0">
                          <a:effectLst/>
                        </a:rPr>
                        <a:t>년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5</a:t>
                      </a:r>
                      <a:r>
                        <a:rPr lang="ko-KR" altLang="en-US" sz="800" dirty="0">
                          <a:effectLst/>
                        </a:rPr>
                        <a:t>년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10</a:t>
                      </a:r>
                      <a:r>
                        <a:rPr lang="ko-KR" altLang="en-US" sz="800" dirty="0">
                          <a:effectLst/>
                        </a:rPr>
                        <a:t>년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867444"/>
                  </a:ext>
                </a:extLst>
              </a:tr>
              <a:tr h="168220">
                <a:tc rowSpan="5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대지조성 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토공사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217852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석축공사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630452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옹벽공사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357606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배수공사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1098563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포장공사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6965988"/>
                  </a:ext>
                </a:extLst>
              </a:tr>
              <a:tr h="168220">
                <a:tc rowSpan="4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옥외급수 위생 관련 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공동구공사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40258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지하저수조공사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5429337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옥외위생</a:t>
                      </a:r>
                      <a:r>
                        <a:rPr lang="en-US" altLang="ko-KR" sz="800">
                          <a:effectLst/>
                        </a:rPr>
                        <a:t>(</a:t>
                      </a:r>
                      <a:r>
                        <a:rPr lang="ko-KR" altLang="en-US" sz="800">
                          <a:effectLst/>
                        </a:rPr>
                        <a:t>정화조</a:t>
                      </a:r>
                      <a:r>
                        <a:rPr lang="en-US" altLang="ko-KR" sz="800">
                          <a:effectLst/>
                        </a:rPr>
                        <a:t>)</a:t>
                      </a:r>
                      <a:r>
                        <a:rPr lang="ko-KR" altLang="en-US" sz="800">
                          <a:effectLst/>
                        </a:rPr>
                        <a:t>관련 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1032878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옥외급수관련 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570331"/>
                  </a:ext>
                </a:extLst>
              </a:tr>
              <a:tr h="1682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내력구조부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보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바닥 및 지붕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기둥</a:t>
                      </a:r>
                      <a:r>
                        <a:rPr lang="en-US" altLang="ko-KR" sz="800">
                          <a:effectLst/>
                        </a:rPr>
                        <a:t>, </a:t>
                      </a:r>
                      <a:r>
                        <a:rPr lang="ko-KR" altLang="en-US" sz="800">
                          <a:effectLst/>
                        </a:rPr>
                        <a:t>내력벽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717469"/>
                  </a:ext>
                </a:extLst>
              </a:tr>
              <a:tr h="1682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지정 및 기초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1482440"/>
                  </a:ext>
                </a:extLst>
              </a:tr>
              <a:tr h="1682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철근콘크리트 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3001110"/>
                  </a:ext>
                </a:extLst>
              </a:tr>
              <a:tr h="168220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철골공사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경량철골공사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56040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철골부대공사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929094"/>
                  </a:ext>
                </a:extLst>
              </a:tr>
              <a:tr h="16822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조적공사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375893"/>
                  </a:ext>
                </a:extLst>
              </a:tr>
              <a:tr h="168220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목공사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구조체 또는 바탕재공사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47884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수장목공공사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583168"/>
                  </a:ext>
                </a:extLst>
              </a:tr>
              <a:tr h="168220">
                <a:tc rowSpan="2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창호공사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창문 틀 및 문짝 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606172"/>
                  </a:ext>
                </a:extLst>
              </a:tr>
              <a:tr h="168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창호철물공사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</a:rPr>
                        <a:t> </a:t>
                      </a:r>
                    </a:p>
                  </a:txBody>
                  <a:tcPr marL="72000" marR="72000" marT="1678" marB="1678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8346865"/>
                  </a:ext>
                </a:extLst>
              </a:tr>
            </a:tbl>
          </a:graphicData>
        </a:graphic>
      </p:graphicFrame>
      <p:sp>
        <p:nvSpPr>
          <p:cNvPr id="9" name="내용 개체 틀 8">
            <a:extLst>
              <a:ext uri="{FF2B5EF4-FFF2-40B4-BE49-F238E27FC236}">
                <a16:creationId xmlns:a16="http://schemas.microsoft.com/office/drawing/2014/main" id="{E15A5FDF-14CC-295B-09A8-827FBA18472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내용 개체 틀 9">
            <a:extLst>
              <a:ext uri="{FF2B5EF4-FFF2-40B4-BE49-F238E27FC236}">
                <a16:creationId xmlns:a16="http://schemas.microsoft.com/office/drawing/2014/main" id="{7F8DFB0B-07CB-003D-6188-DC146ECD92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B17399-6378-3749-7B76-FAAC25A86D08}"/>
              </a:ext>
            </a:extLst>
          </p:cNvPr>
          <p:cNvSpPr txBox="1"/>
          <p:nvPr/>
        </p:nvSpPr>
        <p:spPr>
          <a:xfrm>
            <a:off x="596900" y="698798"/>
            <a:ext cx="6728933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하자보수</a:t>
            </a:r>
            <a:endParaRPr lang="en-US" altLang="ko-KR" sz="9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하자보수 기간</a:t>
            </a:r>
            <a:endParaRPr lang="en-US" altLang="ko-KR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marL="90488"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AS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기간이 지난 하자는 유상처리 될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marL="90488" algn="l">
              <a:buFont typeface="Arial" panose="020B0604020202020204" pitchFamily="34" charset="0"/>
              <a:buChar char="•"/>
            </a:pP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AS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기간내 또는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AS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기간후라도 설치된 제품의 단종 또는 제조사 사정으로 물량 확보가 되지 않을 경우 동일 사양의 다른 제품으로 교체될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marL="90488" algn="l">
              <a:buFont typeface="Arial" panose="020B0604020202020204" pitchFamily="34" charset="0"/>
              <a:buChar char="•"/>
            </a:pP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고객과실로 발생한 하자는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AS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기간내에도 유상 처리 될 수 있습니다</a:t>
            </a:r>
          </a:p>
          <a:p>
            <a:pPr algn="l"/>
            <a:endParaRPr lang="en-US" altLang="ko-KR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2) </a:t>
            </a:r>
            <a:r>
              <a:rPr lang="ko-KR" altLang="en-US" sz="800" b="1" dirty="0">
                <a:solidFill>
                  <a:srgbClr val="333333"/>
                </a:solidFill>
                <a:latin typeface="맑은 고딕" panose="020B0503020000020004" pitchFamily="50" charset="-127"/>
              </a:rPr>
              <a:t>하자의 범위</a:t>
            </a:r>
            <a:endParaRPr lang="en-US" altLang="ko-KR" sz="800" b="1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공사상의 잘못으로 인한 균열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처짐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비틀림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침하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파손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붕괴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누수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누출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작동 또는 기능불량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부착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접지 또는 결선 불량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고사 및 입상불량 등이 발생하여 건축물 또는 시설물의 기능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·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미관 또는 안전상의 지장을 초래할 정도의 하자</a:t>
            </a:r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endParaRPr lang="ko-KR" altLang="en-US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3)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하자보수 책임기간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공동주택은 공동주택관리법에 의거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아래표와 같으며 공동주택 외 건축물은 기타 법령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건설산업기본법 등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)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을 따른다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  <a:p>
            <a:pPr algn="l"/>
            <a:endParaRPr lang="ko-KR" altLang="en-US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536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내용 개체 틀 7">
            <a:extLst>
              <a:ext uri="{FF2B5EF4-FFF2-40B4-BE49-F238E27FC236}">
                <a16:creationId xmlns:a16="http://schemas.microsoft.com/office/drawing/2014/main" id="{F38E13C1-44B4-485B-9EEA-E9F47F6DB78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151417141"/>
              </p:ext>
            </p:extLst>
          </p:nvPr>
        </p:nvGraphicFramePr>
        <p:xfrm>
          <a:off x="596900" y="666764"/>
          <a:ext cx="6769102" cy="5776571"/>
        </p:xfrm>
        <a:graphic>
          <a:graphicData uri="http://schemas.openxmlformats.org/drawingml/2006/table">
            <a:tbl>
              <a:tblPr/>
              <a:tblGrid>
                <a:gridCol w="971402">
                  <a:extLst>
                    <a:ext uri="{9D8B030D-6E8A-4147-A177-3AD203B41FA5}">
                      <a16:colId xmlns:a16="http://schemas.microsoft.com/office/drawing/2014/main" val="62647678"/>
                    </a:ext>
                  </a:extLst>
                </a:gridCol>
                <a:gridCol w="1365768">
                  <a:extLst>
                    <a:ext uri="{9D8B030D-6E8A-4147-A177-3AD203B41FA5}">
                      <a16:colId xmlns:a16="http://schemas.microsoft.com/office/drawing/2014/main" val="3231836637"/>
                    </a:ext>
                  </a:extLst>
                </a:gridCol>
                <a:gridCol w="1107983">
                  <a:extLst>
                    <a:ext uri="{9D8B030D-6E8A-4147-A177-3AD203B41FA5}">
                      <a16:colId xmlns:a16="http://schemas.microsoft.com/office/drawing/2014/main" val="2955969113"/>
                    </a:ext>
                  </a:extLst>
                </a:gridCol>
                <a:gridCol w="1107983">
                  <a:extLst>
                    <a:ext uri="{9D8B030D-6E8A-4147-A177-3AD203B41FA5}">
                      <a16:colId xmlns:a16="http://schemas.microsoft.com/office/drawing/2014/main" val="2885977201"/>
                    </a:ext>
                  </a:extLst>
                </a:gridCol>
                <a:gridCol w="1107983">
                  <a:extLst>
                    <a:ext uri="{9D8B030D-6E8A-4147-A177-3AD203B41FA5}">
                      <a16:colId xmlns:a16="http://schemas.microsoft.com/office/drawing/2014/main" val="2324643873"/>
                    </a:ext>
                  </a:extLst>
                </a:gridCol>
                <a:gridCol w="1107983">
                  <a:extLst>
                    <a:ext uri="{9D8B030D-6E8A-4147-A177-3AD203B41FA5}">
                      <a16:colId xmlns:a16="http://schemas.microsoft.com/office/drawing/2014/main" val="1925606178"/>
                    </a:ext>
                  </a:extLst>
                </a:gridCol>
              </a:tblGrid>
              <a:tr h="148186">
                <a:tc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지붕 및 방수 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effectLst/>
                        </a:rPr>
                        <a:t>○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1419994"/>
                  </a:ext>
                </a:extLst>
              </a:tr>
              <a:tr h="148186">
                <a:tc rowSpan="5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마감공사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미장공사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495600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수장공사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743403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도장공사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6770440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도배공사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499458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타일공사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793212"/>
                  </a:ext>
                </a:extLst>
              </a:tr>
              <a:tr h="148186">
                <a:tc rowSpan="3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조경공사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식재공사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780042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잔디심기공사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538909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조경시설물공사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468084"/>
                  </a:ext>
                </a:extLst>
              </a:tr>
              <a:tr h="148186">
                <a:tc rowSpan="3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잡공사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온돌공사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158007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주방가구공사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b="1" dirty="0">
                          <a:solidFill>
                            <a:srgbClr val="FF0000"/>
                          </a:solidFill>
                          <a:effectLst/>
                        </a:rPr>
                        <a:t>○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517744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옥내 및 옥외설비공사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9103616"/>
                  </a:ext>
                </a:extLst>
              </a:tr>
              <a:tr h="148186">
                <a:tc rowSpan="6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난방</a:t>
                      </a:r>
                      <a:r>
                        <a:rPr lang="en-US" altLang="ko-KR" sz="800" b="0">
                          <a:effectLst/>
                        </a:rPr>
                        <a:t>/</a:t>
                      </a:r>
                      <a:r>
                        <a:rPr lang="ko-KR" altLang="en-US" sz="800" b="0">
                          <a:effectLst/>
                        </a:rPr>
                        <a:t>환기</a:t>
                      </a:r>
                      <a:r>
                        <a:rPr lang="en-US" altLang="ko-KR" sz="800" b="0">
                          <a:effectLst/>
                        </a:rPr>
                        <a:t>,</a:t>
                      </a:r>
                      <a:r>
                        <a:rPr lang="ko-KR" altLang="en-US" sz="800" b="0">
                          <a:effectLst/>
                        </a:rPr>
                        <a:t>공기 조화설비공사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열원기기설비공사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790084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</a:rPr>
                        <a:t>공기조화기기 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553914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닥트설비공사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752515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배관설비공사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08834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보온공사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3941127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자동제어설비공사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24969"/>
                  </a:ext>
                </a:extLst>
              </a:tr>
              <a:tr h="148186">
                <a:tc rowSpan="5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급</a:t>
                      </a:r>
                      <a:r>
                        <a:rPr lang="en-US" altLang="ko-KR" sz="800" b="0">
                          <a:effectLst/>
                        </a:rPr>
                        <a:t>/</a:t>
                      </a:r>
                      <a:r>
                        <a:rPr lang="ko-KR" altLang="en-US" sz="800" b="0">
                          <a:effectLst/>
                        </a:rPr>
                        <a:t>배수 위생설비공사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급수설비공사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159677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온수공급설비공사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9696489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배수</a:t>
                      </a:r>
                      <a:r>
                        <a:rPr lang="en-US" altLang="ko-KR" sz="800">
                          <a:effectLst/>
                        </a:rPr>
                        <a:t>/</a:t>
                      </a:r>
                      <a:r>
                        <a:rPr lang="ko-KR" altLang="en-US" sz="800">
                          <a:effectLst/>
                        </a:rPr>
                        <a:t>통기설비공사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9268412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위생기구설비공사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848851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철 및 보온공사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2053"/>
                  </a:ext>
                </a:extLst>
              </a:tr>
              <a:tr h="148186">
                <a:tc rowSpan="3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가스 및 소화설비 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가스설비공사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6519719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소화설비공사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846464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제연설비공사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4186051"/>
                  </a:ext>
                </a:extLst>
              </a:tr>
              <a:tr h="148186">
                <a:tc rowSpan="9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전기 및 전력설비 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배관</a:t>
                      </a:r>
                      <a:r>
                        <a:rPr lang="en-US" altLang="ko-KR" sz="800">
                          <a:effectLst/>
                        </a:rPr>
                        <a:t>/</a:t>
                      </a:r>
                      <a:r>
                        <a:rPr lang="ko-KR" altLang="en-US" sz="800">
                          <a:effectLst/>
                        </a:rPr>
                        <a:t>배선공사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348908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피뢰침공사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58840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조명설비공사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660359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동력설비공사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4928289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수</a:t>
                      </a:r>
                      <a:r>
                        <a:rPr lang="en-US" altLang="ko-KR" sz="800">
                          <a:effectLst/>
                        </a:rPr>
                        <a:t>/</a:t>
                      </a:r>
                      <a:r>
                        <a:rPr lang="ko-KR" altLang="en-US" sz="800">
                          <a:effectLst/>
                        </a:rPr>
                        <a:t>변전설비공사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3200432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수</a:t>
                      </a:r>
                      <a:r>
                        <a:rPr lang="en-US" altLang="ko-KR" sz="800">
                          <a:effectLst/>
                        </a:rPr>
                        <a:t>/</a:t>
                      </a:r>
                      <a:r>
                        <a:rPr lang="ko-KR" altLang="en-US" sz="800">
                          <a:effectLst/>
                        </a:rPr>
                        <a:t>배전공사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639980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전기기기공사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251746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발전설비공사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193476"/>
                  </a:ext>
                </a:extLst>
              </a:tr>
              <a:tr h="29368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승강기 및 인양기 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306733"/>
                  </a:ext>
                </a:extLst>
              </a:tr>
              <a:tr h="148186">
                <a:tc rowSpan="3">
                  <a:txBody>
                    <a:bodyPr/>
                    <a:lstStyle/>
                    <a:p>
                      <a:pPr algn="l"/>
                      <a:r>
                        <a:rPr lang="ko-KR" altLang="en-US" sz="800" b="0">
                          <a:effectLst/>
                        </a:rPr>
                        <a:t>통신</a:t>
                      </a:r>
                      <a:r>
                        <a:rPr lang="en-US" altLang="ko-KR" sz="800" b="0">
                          <a:effectLst/>
                        </a:rPr>
                        <a:t>,</a:t>
                      </a:r>
                      <a:r>
                        <a:rPr lang="ko-KR" altLang="en-US" sz="800" b="0">
                          <a:effectLst/>
                        </a:rPr>
                        <a:t>신호 및 방재 설비 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통신</a:t>
                      </a:r>
                      <a:r>
                        <a:rPr lang="en-US" altLang="ko-KR" sz="800">
                          <a:effectLst/>
                        </a:rPr>
                        <a:t>/</a:t>
                      </a:r>
                      <a:r>
                        <a:rPr lang="ko-KR" altLang="en-US" sz="800">
                          <a:effectLst/>
                        </a:rPr>
                        <a:t>신호설비 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7037248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>
                          <a:effectLst/>
                        </a:rPr>
                        <a:t>TV</a:t>
                      </a:r>
                      <a:r>
                        <a:rPr lang="ko-KR" altLang="en-US" sz="800">
                          <a:effectLst/>
                        </a:rPr>
                        <a:t>공청설비공사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  <a:endParaRPr kumimoji="0" lang="ko-KR" altLang="en-US" sz="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6653387"/>
                  </a:ext>
                </a:extLst>
              </a:tr>
              <a:tr h="148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방재설비공사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○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 dirty="0">
                          <a:effectLst/>
                        </a:rPr>
                        <a:t> </a:t>
                      </a:r>
                    </a:p>
                  </a:txBody>
                  <a:tcPr marL="72000" marR="72000" marT="1124" marB="112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582551"/>
                  </a:ext>
                </a:extLst>
              </a:tr>
            </a:tbl>
          </a:graphicData>
        </a:graphic>
      </p:graphicFrame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0CFDE4-3B18-DAD9-D63F-21CF91A0546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AD2EA8B-F378-8A25-2743-298CEAB630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629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내용 개체 틀 38">
            <a:extLst>
              <a:ext uri="{FF2B5EF4-FFF2-40B4-BE49-F238E27FC236}">
                <a16:creationId xmlns:a16="http://schemas.microsoft.com/office/drawing/2014/main" id="{44827C8F-8A75-9835-F88D-56B1284EEED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0" name="내용 개체 틀 39">
            <a:extLst>
              <a:ext uri="{FF2B5EF4-FFF2-40B4-BE49-F238E27FC236}">
                <a16:creationId xmlns:a16="http://schemas.microsoft.com/office/drawing/2014/main" id="{4C53CCBE-1C7A-08A1-8B13-CD1FE2EC1B2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1" name="내용 개체 틀 40">
            <a:extLst>
              <a:ext uri="{FF2B5EF4-FFF2-40B4-BE49-F238E27FC236}">
                <a16:creationId xmlns:a16="http://schemas.microsoft.com/office/drawing/2014/main" id="{4DF590CB-F532-6A7E-3A00-3991D635D9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AS</a:t>
            </a:r>
            <a:r>
              <a:rPr lang="ko-KR" altLang="en-US" sz="1200" b="1" dirty="0">
                <a:latin typeface="+mn-ea"/>
              </a:rPr>
              <a:t>신청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7CD78-225B-AEAB-A906-9BB1A34D244D}"/>
              </a:ext>
            </a:extLst>
          </p:cNvPr>
          <p:cNvSpPr/>
          <p:nvPr/>
        </p:nvSpPr>
        <p:spPr>
          <a:xfrm>
            <a:off x="1582613" y="1592263"/>
            <a:ext cx="95731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AS</a:t>
            </a:r>
            <a:r>
              <a:rPr lang="ko-KR" altLang="en-US" sz="800" dirty="0">
                <a:solidFill>
                  <a:schemeClr val="bg1"/>
                </a:solidFill>
              </a:rPr>
              <a:t>처리절차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B47A5C-2FB6-5B3F-B081-A74903DEAB60}"/>
              </a:ext>
            </a:extLst>
          </p:cNvPr>
          <p:cNvSpPr/>
          <p:nvPr/>
        </p:nvSpPr>
        <p:spPr>
          <a:xfrm>
            <a:off x="596900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AS</a:t>
            </a:r>
            <a:r>
              <a:rPr lang="ko-KR" altLang="en-US" sz="800" dirty="0">
                <a:solidFill>
                  <a:schemeClr val="tx1"/>
                </a:solidFill>
              </a:rPr>
              <a:t>운영안내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859041-8BF2-A555-CC48-7E5F6166FA2F}"/>
              </a:ext>
            </a:extLst>
          </p:cNvPr>
          <p:cNvSpPr/>
          <p:nvPr/>
        </p:nvSpPr>
        <p:spPr>
          <a:xfrm>
            <a:off x="2568326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AS</a:t>
            </a:r>
            <a:r>
              <a:rPr lang="ko-KR" altLang="en-US" sz="800" dirty="0">
                <a:solidFill>
                  <a:schemeClr val="tx1"/>
                </a:solidFill>
              </a:rPr>
              <a:t>신청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8E3103-1A2C-84F0-2BE7-D98A98F55F39}"/>
              </a:ext>
            </a:extLst>
          </p:cNvPr>
          <p:cNvSpPr txBox="1"/>
          <p:nvPr/>
        </p:nvSpPr>
        <p:spPr>
          <a:xfrm>
            <a:off x="596900" y="2089266"/>
            <a:ext cx="67289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하자보수 기간에 대한 안내입니다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 AS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책임기간이 지난 하자는 유상보수를 신청하셔야 합니다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7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9DFB1-4EBF-7726-611C-7C1B8B1F00B7}"/>
              </a:ext>
            </a:extLst>
          </p:cNvPr>
          <p:cNvSpPr txBox="1"/>
          <p:nvPr/>
        </p:nvSpPr>
        <p:spPr>
          <a:xfrm>
            <a:off x="596900" y="2416992"/>
            <a:ext cx="29497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모바일접수</a:t>
            </a:r>
          </a:p>
        </p:txBody>
      </p:sp>
      <p:pic>
        <p:nvPicPr>
          <p:cNvPr id="54274" name="Picture 2" descr="모바일접수의 AS처리절차를 도식화함(AS처리절차 안내-애플리케이션을 통해 입주고객과 금호 기업, 협력회사 3자간 실시간 소통. 입주고객은 애플리케이션 사진등록으로 AS 신청/접수. 금호 기업은 AS 자동접수, 정확한 하자 확인, 빅데이타 구축, 협력회사에 하자 내용을 전송하고 일정을 협의함. 협력회사는 보수계획을 수립하고 입주고객과 SMS를 통해 일정 협의 후 하자보수를 실시.)">
            <a:extLst>
              <a:ext uri="{FF2B5EF4-FFF2-40B4-BE49-F238E27FC236}">
                <a16:creationId xmlns:a16="http://schemas.microsoft.com/office/drawing/2014/main" id="{CE2340CD-8B14-0F3B-6139-CE9B612A0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214" y="2744718"/>
            <a:ext cx="4750184" cy="34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030F41C4-722E-66ED-E64C-DC51D0863A17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D42279B-AA5C-FAF9-73C5-71AC9511A26D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14" name="Go Home">
              <a:extLst>
                <a:ext uri="{FF2B5EF4-FFF2-40B4-BE49-F238E27FC236}">
                  <a16:creationId xmlns:a16="http://schemas.microsoft.com/office/drawing/2014/main" id="{EC1FBEC4-DCAD-109E-CEC0-38516258374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3236B8-3153-AFA0-A5F3-F733A5B35D05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6AC9CE5-A1B6-4C5F-98FF-1D712D4A01E4}"/>
              </a:ext>
            </a:extLst>
          </p:cNvPr>
          <p:cNvCxnSpPr>
            <a:cxnSpLocks/>
          </p:cNvCxnSpPr>
          <p:nvPr/>
        </p:nvCxnSpPr>
        <p:spPr>
          <a:xfrm>
            <a:off x="6945690" y="951533"/>
            <a:ext cx="46824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4091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843F543-1729-335E-8FAD-2B1CDED3708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EF0F36E-CC74-E6D1-BB29-FC581AB99A5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E95C871-98CB-44E3-36CC-C1BE14A9F9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8FE3ED-D1EB-FE8E-23C8-405BB7F0DBF6}"/>
              </a:ext>
            </a:extLst>
          </p:cNvPr>
          <p:cNvSpPr txBox="1"/>
          <p:nvPr/>
        </p:nvSpPr>
        <p:spPr>
          <a:xfrm>
            <a:off x="596900" y="678569"/>
            <a:ext cx="294974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2.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방문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/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홈페이지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/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전화</a:t>
            </a:r>
          </a:p>
        </p:txBody>
      </p:sp>
      <p:pic>
        <p:nvPicPr>
          <p:cNvPr id="55298" name="Picture 2" descr="방문 또는 홈페이지, 전화 접수의 AS처리절차를 도식화함(AS처리절차 안내-입주자 고객이 AS 사무실 또는 홈페이지의 방문이나 Call Service를 통해 AS 신청. 통합 AS 관리 시스템을 활용한 AS 작업실시. AS처리 현황 점검 절차를 거친 후 AS 처리 완료가 됨. AS 처리완료 후 고객불만족시, HAPPY Call서비스를 통해 다시 AS 신청을 함.)">
            <a:extLst>
              <a:ext uri="{FF2B5EF4-FFF2-40B4-BE49-F238E27FC236}">
                <a16:creationId xmlns:a16="http://schemas.microsoft.com/office/drawing/2014/main" id="{751210EA-21F2-FCC6-9D51-C19D16F36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55" y="1047528"/>
            <a:ext cx="4413778" cy="333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0277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AS</a:t>
            </a:r>
            <a:r>
              <a:rPr lang="ko-KR" altLang="en-US" sz="1200" b="1" dirty="0">
                <a:latin typeface="+mn-ea"/>
              </a:rPr>
              <a:t>신청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7CD78-225B-AEAB-A906-9BB1A34D244D}"/>
              </a:ext>
            </a:extLst>
          </p:cNvPr>
          <p:cNvSpPr/>
          <p:nvPr/>
        </p:nvSpPr>
        <p:spPr>
          <a:xfrm>
            <a:off x="1582613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AS</a:t>
            </a:r>
            <a:r>
              <a:rPr lang="ko-KR" altLang="en-US" sz="800" dirty="0">
                <a:solidFill>
                  <a:schemeClr val="tx1"/>
                </a:solidFill>
              </a:rPr>
              <a:t>처리절차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B47A5C-2FB6-5B3F-B081-A74903DEAB60}"/>
              </a:ext>
            </a:extLst>
          </p:cNvPr>
          <p:cNvSpPr/>
          <p:nvPr/>
        </p:nvSpPr>
        <p:spPr>
          <a:xfrm>
            <a:off x="596900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AS</a:t>
            </a:r>
            <a:r>
              <a:rPr lang="ko-KR" altLang="en-US" sz="800" dirty="0">
                <a:solidFill>
                  <a:schemeClr val="tx1"/>
                </a:solidFill>
              </a:rPr>
              <a:t>운영안내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859041-8BF2-A555-CC48-7E5F6166FA2F}"/>
              </a:ext>
            </a:extLst>
          </p:cNvPr>
          <p:cNvSpPr/>
          <p:nvPr/>
        </p:nvSpPr>
        <p:spPr>
          <a:xfrm>
            <a:off x="2568326" y="1592263"/>
            <a:ext cx="95731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AS</a:t>
            </a:r>
            <a:r>
              <a:rPr lang="ko-KR" altLang="en-US" sz="800" dirty="0">
                <a:solidFill>
                  <a:schemeClr val="bg1"/>
                </a:solidFill>
              </a:rPr>
              <a:t>신청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8E3103-1A2C-84F0-2BE7-D98A98F55F39}"/>
              </a:ext>
            </a:extLst>
          </p:cNvPr>
          <p:cNvSpPr txBox="1"/>
          <p:nvPr/>
        </p:nvSpPr>
        <p:spPr>
          <a:xfrm>
            <a:off x="596900" y="2089266"/>
            <a:ext cx="67289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어울림에서 간편한 온라인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A/S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신청서비스를 제공합니다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하자보수 내용 이외의 민원은 고객상담으로 문의해 주십시오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7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graphicFrame>
        <p:nvGraphicFramePr>
          <p:cNvPr id="3" name="표 17">
            <a:extLst>
              <a:ext uri="{FF2B5EF4-FFF2-40B4-BE49-F238E27FC236}">
                <a16:creationId xmlns:a16="http://schemas.microsoft.com/office/drawing/2014/main" id="{6360D0BD-3BD6-4614-2F3E-54DF23ED8F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142262"/>
              </p:ext>
            </p:extLst>
          </p:nvPr>
        </p:nvGraphicFramePr>
        <p:xfrm>
          <a:off x="596899" y="2580155"/>
          <a:ext cx="6769099" cy="1146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831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723268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8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성명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김금호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794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단지명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2794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54847"/>
                  </a:ext>
                </a:extLst>
              </a:tr>
              <a:tr h="2984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579213"/>
                  </a:ext>
                </a:extLst>
              </a:tr>
            </a:tbl>
          </a:graphicData>
        </a:graphic>
      </p:graphicFrame>
      <p:sp>
        <p:nvSpPr>
          <p:cNvPr id="5" name="Text Box">
            <a:extLst>
              <a:ext uri="{FF2B5EF4-FFF2-40B4-BE49-F238E27FC236}">
                <a16:creationId xmlns:a16="http://schemas.microsoft.com/office/drawing/2014/main" id="{D5C2A0FF-11CE-2071-768C-75BA03555943}"/>
              </a:ext>
            </a:extLst>
          </p:cNvPr>
          <p:cNvSpPr/>
          <p:nvPr/>
        </p:nvSpPr>
        <p:spPr>
          <a:xfrm>
            <a:off x="1707951" y="2902751"/>
            <a:ext cx="4663960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74D16D-798B-C931-1598-BB0EE99CD797}"/>
              </a:ext>
            </a:extLst>
          </p:cNvPr>
          <p:cNvSpPr/>
          <p:nvPr/>
        </p:nvSpPr>
        <p:spPr>
          <a:xfrm>
            <a:off x="3714372" y="3944411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등록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B0D536C-93AD-2297-2405-5AED9B3DD67D}"/>
              </a:ext>
            </a:extLst>
          </p:cNvPr>
          <p:cNvSpPr/>
          <p:nvPr/>
        </p:nvSpPr>
        <p:spPr>
          <a:xfrm>
            <a:off x="6427381" y="2884645"/>
            <a:ext cx="883146" cy="24380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단지검색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 Box">
            <a:extLst>
              <a:ext uri="{FF2B5EF4-FFF2-40B4-BE49-F238E27FC236}">
                <a16:creationId xmlns:a16="http://schemas.microsoft.com/office/drawing/2014/main" id="{8152646D-8A3B-8E09-C2F0-74C0C5E3A57A}"/>
              </a:ext>
            </a:extLst>
          </p:cNvPr>
          <p:cNvSpPr/>
          <p:nvPr/>
        </p:nvSpPr>
        <p:spPr>
          <a:xfrm>
            <a:off x="1707951" y="3178196"/>
            <a:ext cx="78006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0" name="Text Box">
            <a:extLst>
              <a:ext uri="{FF2B5EF4-FFF2-40B4-BE49-F238E27FC236}">
                <a16:creationId xmlns:a16="http://schemas.microsoft.com/office/drawing/2014/main" id="{87047DC6-41DC-2654-3D7B-BCAA84718E2A}"/>
              </a:ext>
            </a:extLst>
          </p:cNvPr>
          <p:cNvSpPr/>
          <p:nvPr/>
        </p:nvSpPr>
        <p:spPr>
          <a:xfrm>
            <a:off x="2819003" y="3178196"/>
            <a:ext cx="78006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531A3-860D-906C-489F-354F6E6DEF14}"/>
              </a:ext>
            </a:extLst>
          </p:cNvPr>
          <p:cNvSpPr txBox="1"/>
          <p:nvPr/>
        </p:nvSpPr>
        <p:spPr>
          <a:xfrm>
            <a:off x="2488019" y="318235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DA42FC-FBB4-3874-7FC0-79D56C265BF6}"/>
              </a:ext>
            </a:extLst>
          </p:cNvPr>
          <p:cNvSpPr txBox="1"/>
          <p:nvPr/>
        </p:nvSpPr>
        <p:spPr>
          <a:xfrm>
            <a:off x="3597332" y="318235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070422-EAB5-BB85-B492-848740D73CCF}"/>
              </a:ext>
            </a:extLst>
          </p:cNvPr>
          <p:cNvSpPr/>
          <p:nvPr/>
        </p:nvSpPr>
        <p:spPr>
          <a:xfrm>
            <a:off x="596899" y="4710223"/>
            <a:ext cx="6769099" cy="518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B7F18-6BEC-CD4C-932D-62AFF0B1ECCB}"/>
              </a:ext>
            </a:extLst>
          </p:cNvPr>
          <p:cNvSpPr txBox="1"/>
          <p:nvPr/>
        </p:nvSpPr>
        <p:spPr>
          <a:xfrm>
            <a:off x="690280" y="4800096"/>
            <a:ext cx="4952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저희 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아테라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에서는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A/S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하자접수를 위한 입주자 전용 모바일 앱 서비스를 제공하고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ko-KR" altLang="en-US" sz="800" dirty="0"/>
            </a:b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A/S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하자접수 앱으로 이용하시면 보다 편리하고 빠르게 상담을 받으실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2830F6F-07A7-0EC8-19BD-39F204377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63" y="4826087"/>
            <a:ext cx="1902342" cy="286571"/>
          </a:xfrm>
          <a:prstGeom prst="rect">
            <a:avLst/>
          </a:prstGeom>
        </p:spPr>
      </p:pic>
      <p:sp>
        <p:nvSpPr>
          <p:cNvPr id="4" name="Text Box">
            <a:extLst>
              <a:ext uri="{FF2B5EF4-FFF2-40B4-BE49-F238E27FC236}">
                <a16:creationId xmlns:a16="http://schemas.microsoft.com/office/drawing/2014/main" id="{7722030B-1D1E-16FC-3767-02BF019CECC0}"/>
              </a:ext>
            </a:extLst>
          </p:cNvPr>
          <p:cNvSpPr/>
          <p:nvPr/>
        </p:nvSpPr>
        <p:spPr>
          <a:xfrm>
            <a:off x="1707950" y="3457795"/>
            <a:ext cx="1889381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68AE85-EB25-F1DE-DC79-94BA038560DF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0236ADE-DF02-8D00-DA36-CC79F90D78C0}"/>
              </a:ext>
            </a:extLst>
          </p:cNvPr>
          <p:cNvGrpSpPr/>
          <p:nvPr/>
        </p:nvGrpSpPr>
        <p:grpSpPr>
          <a:xfrm>
            <a:off x="315546" y="721776"/>
            <a:ext cx="7177210" cy="215444"/>
            <a:chOff x="1198313" y="721776"/>
            <a:chExt cx="7177210" cy="215444"/>
          </a:xfrm>
        </p:grpSpPr>
        <p:sp>
          <p:nvSpPr>
            <p:cNvPr id="27" name="Go Home">
              <a:extLst>
                <a:ext uri="{FF2B5EF4-FFF2-40B4-BE49-F238E27FC236}">
                  <a16:creationId xmlns:a16="http://schemas.microsoft.com/office/drawing/2014/main" id="{420CB8B3-F705-B878-D54B-8F120E41786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D6AD0A8-1A2B-698C-0F91-DFF2F61D802A}"/>
                </a:ext>
              </a:extLst>
            </p:cNvPr>
            <p:cNvSpPr txBox="1"/>
            <p:nvPr/>
          </p:nvSpPr>
          <p:spPr>
            <a:xfrm>
              <a:off x="1320387" y="721776"/>
              <a:ext cx="70551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나의정보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1E42F47-DEE0-35EF-1A65-7EA8BA1B7E70}"/>
              </a:ext>
            </a:extLst>
          </p:cNvPr>
          <p:cNvCxnSpPr>
            <a:cxnSpLocks/>
          </p:cNvCxnSpPr>
          <p:nvPr/>
        </p:nvCxnSpPr>
        <p:spPr>
          <a:xfrm>
            <a:off x="6945690" y="951533"/>
            <a:ext cx="46824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67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3367E808-8F23-7187-9726-B9AB4AF3AE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-426"/>
          <a:stretch/>
        </p:blipFill>
        <p:spPr>
          <a:xfrm>
            <a:off x="55699" y="962295"/>
            <a:ext cx="7875726" cy="494416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FD782B3E-847E-8DD6-1689-597DAAE665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203779-0AA8-6079-EE0B-FC76D5FAB3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E7F5D8-0944-2A8C-D9D2-34A3906673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FBF20C-384B-9CC7-F9AC-C3D1FC571D8B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5405D66-465F-AB3B-0115-444A26D3D4C4}"/>
              </a:ext>
            </a:extLst>
          </p:cNvPr>
          <p:cNvGrpSpPr/>
          <p:nvPr/>
        </p:nvGrpSpPr>
        <p:grpSpPr>
          <a:xfrm>
            <a:off x="1198313" y="721776"/>
            <a:ext cx="5054835" cy="215444"/>
            <a:chOff x="1198313" y="721776"/>
            <a:chExt cx="5054835" cy="215444"/>
          </a:xfrm>
        </p:grpSpPr>
        <p:sp>
          <p:nvSpPr>
            <p:cNvPr id="6" name="Go Home">
              <a:extLst>
                <a:ext uri="{FF2B5EF4-FFF2-40B4-BE49-F238E27FC236}">
                  <a16:creationId xmlns:a16="http://schemas.microsoft.com/office/drawing/2014/main" id="{72B8BEF5-4313-5EDD-9712-E7AAFE4FD9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917C7AB-69BF-E25C-52AC-CF04EEFF6448}"/>
                </a:ext>
              </a:extLst>
            </p:cNvPr>
            <p:cNvSpPr txBox="1"/>
            <p:nvPr/>
          </p:nvSpPr>
          <p:spPr>
            <a:xfrm>
              <a:off x="1320387" y="721776"/>
              <a:ext cx="493276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|   </a:t>
              </a:r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브랜드                           </a:t>
              </a:r>
              <a:r>
                <a:rPr lang="ko-KR" altLang="en-US" sz="7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▼  </a:t>
              </a:r>
              <a:r>
                <a:rPr lang="en-US" altLang="ko-KR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|    </a:t>
              </a:r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아테라 스토리          </a:t>
              </a:r>
              <a:r>
                <a:rPr lang="en-US" altLang="ko-KR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BI</a:t>
              </a:r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소개          히스토리</a:t>
              </a:r>
              <a:r>
                <a:rPr lang="en-US" altLang="ko-KR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         </a:t>
              </a:r>
              <a:r>
                <a:rPr lang="ko-KR" altLang="en-US" sz="8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홍보영상          수상실적          언론사뉴스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C2980E8-8EE9-B27A-8C5F-FD1D3AB44715}"/>
              </a:ext>
            </a:extLst>
          </p:cNvPr>
          <p:cNvSpPr txBox="1"/>
          <p:nvPr/>
        </p:nvSpPr>
        <p:spPr>
          <a:xfrm>
            <a:off x="756539" y="3188840"/>
            <a:ext cx="371053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 b="1" i="0" u="none" strike="noStrike" baseline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ARTERA</a:t>
            </a:r>
            <a:r>
              <a:rPr lang="ko-KR" altLang="en-US" sz="1000" b="1" i="0" u="none" strike="noStrike" baseline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금호건설이 지은 대지 위의 예술을 의미합니다</a:t>
            </a:r>
            <a:r>
              <a:rPr lang="en-US" altLang="ko-KR" sz="1000" b="1" i="0" u="none" strike="noStrike" baseline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/>
            <a:r>
              <a:rPr lang="ko-KR" altLang="en-US" sz="1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앞선 주거 문화가 바탕이 된 일상의 공간을 통해  </a:t>
            </a:r>
            <a:endParaRPr lang="en-US" altLang="ko-KR" sz="1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1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고객의 삶에 진정한 아름다움을 선사하겠다는 의지를 담고 있습니다</a:t>
            </a:r>
            <a:r>
              <a:rPr lang="en-US" altLang="ko-KR" sz="1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3B08EF-04DD-F41E-06DB-DA0DA144937F}"/>
              </a:ext>
            </a:extLst>
          </p:cNvPr>
          <p:cNvSpPr txBox="1"/>
          <p:nvPr/>
        </p:nvSpPr>
        <p:spPr>
          <a:xfrm>
            <a:off x="5216893" y="2067088"/>
            <a:ext cx="2290813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900" b="0" i="0" u="none" strike="noStrike" baseline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아름다운 사람들이 모여</a:t>
            </a:r>
            <a:endParaRPr lang="en-US" altLang="ko-KR" sz="900" b="0" i="0" u="none" strike="noStrike" baseline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아름다운 가치를 만들어온 금호</a:t>
            </a:r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이제는 새로운 주거 브랜드</a:t>
            </a:r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아테라를</a:t>
            </a:r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</a:t>
            </a:r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당신의 삶에 진정한 아름다움을</a:t>
            </a:r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선사하고자 합니다</a:t>
            </a:r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/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금호건설이 바라보는 집은</a:t>
            </a:r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단순히 주거하는 공간이 아닌</a:t>
            </a:r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대지 위에 세운 예술입니다</a:t>
            </a:r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/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시대가 간직한 아름다움을 담고</a:t>
            </a:r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앞선 주거 문화를 담은 공간</a:t>
            </a:r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자연과 사람</a:t>
            </a:r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공간의 조화로움과</a:t>
            </a:r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일상의 여유로움이 깃든 집</a:t>
            </a:r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그것이 바로 금호건설이 당신의 삶을 </a:t>
            </a:r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l"/>
            <a:r>
              <a:rPr lang="ko-KR" altLang="en-US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아름답게 비추는 집의 모습입니다</a:t>
            </a:r>
            <a:r>
              <a:rPr lang="en-US" altLang="ko-KR" sz="9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l"/>
            <a:endParaRPr lang="en-US" altLang="ko-KR" sz="9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FBC54B-D59A-A9C3-49DC-6AC1D9EB305B}"/>
              </a:ext>
            </a:extLst>
          </p:cNvPr>
          <p:cNvSpPr txBox="1"/>
          <p:nvPr/>
        </p:nvSpPr>
        <p:spPr>
          <a:xfrm>
            <a:off x="606450" y="1069536"/>
            <a:ext cx="1047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아테라 스토리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F7EFC46-AF6A-71F4-CB14-26E603CAFADE}"/>
              </a:ext>
            </a:extLst>
          </p:cNvPr>
          <p:cNvCxnSpPr/>
          <p:nvPr/>
        </p:nvCxnSpPr>
        <p:spPr>
          <a:xfrm>
            <a:off x="2644346" y="951533"/>
            <a:ext cx="582948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1B6360-CD42-8A11-B1A3-5B085903AE8A}"/>
              </a:ext>
            </a:extLst>
          </p:cNvPr>
          <p:cNvSpPr/>
          <p:nvPr/>
        </p:nvSpPr>
        <p:spPr>
          <a:xfrm>
            <a:off x="1361976" y="483297"/>
            <a:ext cx="1323472" cy="216280"/>
          </a:xfrm>
          <a:prstGeom prst="rect">
            <a:avLst/>
          </a:prstGeom>
          <a:solidFill>
            <a:srgbClr val="101548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9176F26-3A32-72EC-7F2D-A0FF73A8DF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132803"/>
              </p:ext>
            </p:extLst>
          </p:nvPr>
        </p:nvGraphicFramePr>
        <p:xfrm>
          <a:off x="7931425" y="705659"/>
          <a:ext cx="1943281" cy="11578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353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아테라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스토리 메뉴는 전체 화면으로 구성하며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이미지와 모션을 사용하여 브로셔 같은 느낌으로 진행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참고사이트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한화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포레나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롯데캐슬</a:t>
                      </a: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5730765"/>
                  </a:ext>
                </a:extLst>
              </a:tr>
              <a:tr h="135377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latinLnBrk="1">
                        <a:lnSpc>
                          <a:spcPct val="11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endParaRPr lang="en-US" altLang="ko-KR" sz="800" b="0" kern="1200" spc="-5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35982" marB="35982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8515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00962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558725" cy="215444"/>
            <a:chOff x="1198313" y="721776"/>
            <a:chExt cx="7558725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74366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800" dirty="0">
                  <a:latin typeface="+mn-ea"/>
                </a:rPr>
                <a:t>|   </a:t>
              </a:r>
              <a:r>
                <a:rPr lang="ko-KR" altLang="en-US" sz="800" dirty="0">
                  <a:latin typeface="+mn-ea"/>
                </a:rPr>
                <a:t>마이 아테라        </a:t>
              </a:r>
              <a:r>
                <a:rPr lang="ko-KR" altLang="en-US" sz="700" dirty="0">
                  <a:latin typeface="+mn-ea"/>
                </a:rPr>
                <a:t>▼  </a:t>
              </a:r>
              <a:r>
                <a:rPr lang="en-US" altLang="ko-KR" sz="800" dirty="0">
                  <a:latin typeface="+mn-ea"/>
                </a:rPr>
                <a:t>|    </a:t>
              </a:r>
              <a:r>
                <a:rPr lang="ko-KR" altLang="en-US" sz="800" dirty="0">
                  <a:latin typeface="+mn-ea"/>
                </a:rPr>
                <a:t>마이 아테라 정보   분양대금 납부조회   입주일 예약   방문 사전예약 신청   </a:t>
              </a:r>
              <a:r>
                <a:rPr lang="ko-KR" altLang="en-US" sz="800" dirty="0" err="1">
                  <a:latin typeface="+mn-ea"/>
                </a:rPr>
                <a:t>무순위</a:t>
              </a:r>
              <a:r>
                <a:rPr lang="en-US" altLang="ko-KR" sz="800" dirty="0">
                  <a:latin typeface="+mn-ea"/>
                </a:rPr>
                <a:t>/</a:t>
              </a:r>
              <a:r>
                <a:rPr lang="ko-KR" altLang="en-US" sz="800" dirty="0">
                  <a:latin typeface="+mn-ea"/>
                </a:rPr>
                <a:t>잔여세대 청약   옵션신청   </a:t>
              </a:r>
              <a:r>
                <a:rPr lang="en-US" altLang="ko-KR" sz="800" dirty="0">
                  <a:latin typeface="+mn-ea"/>
                </a:rPr>
                <a:t>1:1</a:t>
              </a:r>
              <a:r>
                <a:rPr lang="ko-KR" altLang="en-US" sz="800" dirty="0">
                  <a:latin typeface="+mn-ea"/>
                </a:rPr>
                <a:t>문의   </a:t>
              </a:r>
              <a:r>
                <a:rPr lang="en-US" altLang="ko-KR" sz="800" dirty="0">
                  <a:latin typeface="+mn-ea"/>
                </a:rPr>
                <a:t>AS</a:t>
              </a:r>
              <a:r>
                <a:rPr lang="ko-KR" altLang="en-US" sz="800" dirty="0">
                  <a:latin typeface="+mn-ea"/>
                </a:rPr>
                <a:t>센터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AE65110-02F7-C604-7D20-A63EA8DA65B1}"/>
              </a:ext>
            </a:extLst>
          </p:cNvPr>
          <p:cNvCxnSpPr>
            <a:cxnSpLocks/>
          </p:cNvCxnSpPr>
          <p:nvPr/>
        </p:nvCxnSpPr>
        <p:spPr>
          <a:xfrm>
            <a:off x="7310527" y="951533"/>
            <a:ext cx="468244" cy="0"/>
          </a:xfrm>
          <a:prstGeom prst="line">
            <a:avLst/>
          </a:prstGeom>
          <a:ln w="12700">
            <a:solidFill>
              <a:srgbClr val="F47F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688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00" b="1" dirty="0">
                <a:latin typeface="+mn-ea"/>
              </a:rPr>
              <a:t>AS</a:t>
            </a:r>
            <a:r>
              <a:rPr lang="ko-KR" altLang="en-US" sz="1200" b="1" dirty="0">
                <a:latin typeface="+mn-ea"/>
              </a:rPr>
              <a:t>신청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447CD78-225B-AEAB-A906-9BB1A34D244D}"/>
              </a:ext>
            </a:extLst>
          </p:cNvPr>
          <p:cNvSpPr/>
          <p:nvPr/>
        </p:nvSpPr>
        <p:spPr>
          <a:xfrm>
            <a:off x="1582613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AS</a:t>
            </a:r>
            <a:r>
              <a:rPr lang="ko-KR" altLang="en-US" sz="800" dirty="0">
                <a:solidFill>
                  <a:schemeClr val="tx1"/>
                </a:solidFill>
              </a:rPr>
              <a:t>처리절차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B47A5C-2FB6-5B3F-B081-A74903DEAB60}"/>
              </a:ext>
            </a:extLst>
          </p:cNvPr>
          <p:cNvSpPr/>
          <p:nvPr/>
        </p:nvSpPr>
        <p:spPr>
          <a:xfrm>
            <a:off x="596900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AS</a:t>
            </a:r>
            <a:r>
              <a:rPr lang="ko-KR" altLang="en-US" sz="800" dirty="0">
                <a:solidFill>
                  <a:schemeClr val="tx1"/>
                </a:solidFill>
              </a:rPr>
              <a:t>운영안내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859041-8BF2-A555-CC48-7E5F6166FA2F}"/>
              </a:ext>
            </a:extLst>
          </p:cNvPr>
          <p:cNvSpPr/>
          <p:nvPr/>
        </p:nvSpPr>
        <p:spPr>
          <a:xfrm>
            <a:off x="2568326" y="1592263"/>
            <a:ext cx="95731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bg1"/>
                </a:solidFill>
              </a:rPr>
              <a:t>AS</a:t>
            </a:r>
            <a:r>
              <a:rPr lang="ko-KR" altLang="en-US" sz="800" dirty="0">
                <a:solidFill>
                  <a:schemeClr val="bg1"/>
                </a:solidFill>
              </a:rPr>
              <a:t>신청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8E3103-1A2C-84F0-2BE7-D98A98F55F39}"/>
              </a:ext>
            </a:extLst>
          </p:cNvPr>
          <p:cNvSpPr txBox="1"/>
          <p:nvPr/>
        </p:nvSpPr>
        <p:spPr>
          <a:xfrm>
            <a:off x="596900" y="2089266"/>
            <a:ext cx="672893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어울림에서 간편한 온라인 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A/S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신청서비스를 제공합니다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 </a:t>
            </a:r>
            <a:r>
              <a:rPr lang="ko-KR" altLang="en-US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하자보수 내용 이외의 민원은 고객상담으로 문의해 주십시오</a:t>
            </a:r>
            <a:r>
              <a:rPr lang="en-US" altLang="ko-KR" sz="800" b="0" i="0" dirty="0">
                <a:solidFill>
                  <a:srgbClr val="666666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7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graphicFrame>
        <p:nvGraphicFramePr>
          <p:cNvPr id="3" name="표 17">
            <a:extLst>
              <a:ext uri="{FF2B5EF4-FFF2-40B4-BE49-F238E27FC236}">
                <a16:creationId xmlns:a16="http://schemas.microsoft.com/office/drawing/2014/main" id="{6360D0BD-3BD6-4614-2F3E-54DF23ED8F06}"/>
              </a:ext>
            </a:extLst>
          </p:cNvPr>
          <p:cNvGraphicFramePr>
            <a:graphicFrameLocks/>
          </p:cNvGraphicFramePr>
          <p:nvPr/>
        </p:nvGraphicFramePr>
        <p:xfrm>
          <a:off x="596899" y="2580155"/>
          <a:ext cx="6769099" cy="114655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5831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5723268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8917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성명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/>
                        <a:t>김금호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794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단지명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2794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동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호수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54847"/>
                  </a:ext>
                </a:extLst>
              </a:tr>
              <a:tr h="2984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전화번호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579213"/>
                  </a:ext>
                </a:extLst>
              </a:tr>
            </a:tbl>
          </a:graphicData>
        </a:graphic>
      </p:graphicFrame>
      <p:sp>
        <p:nvSpPr>
          <p:cNvPr id="5" name="Text Box">
            <a:extLst>
              <a:ext uri="{FF2B5EF4-FFF2-40B4-BE49-F238E27FC236}">
                <a16:creationId xmlns:a16="http://schemas.microsoft.com/office/drawing/2014/main" id="{D5C2A0FF-11CE-2071-768C-75BA03555943}"/>
              </a:ext>
            </a:extLst>
          </p:cNvPr>
          <p:cNvSpPr/>
          <p:nvPr/>
        </p:nvSpPr>
        <p:spPr>
          <a:xfrm>
            <a:off x="1707951" y="2902751"/>
            <a:ext cx="4663960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574D16D-798B-C931-1598-BB0EE99CD797}"/>
              </a:ext>
            </a:extLst>
          </p:cNvPr>
          <p:cNvSpPr/>
          <p:nvPr/>
        </p:nvSpPr>
        <p:spPr>
          <a:xfrm>
            <a:off x="3714372" y="3944411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등록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B0D536C-93AD-2297-2405-5AED9B3DD67D}"/>
              </a:ext>
            </a:extLst>
          </p:cNvPr>
          <p:cNvSpPr/>
          <p:nvPr/>
        </p:nvSpPr>
        <p:spPr>
          <a:xfrm>
            <a:off x="6427381" y="2884645"/>
            <a:ext cx="883146" cy="24380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단지검색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Text Box">
            <a:extLst>
              <a:ext uri="{FF2B5EF4-FFF2-40B4-BE49-F238E27FC236}">
                <a16:creationId xmlns:a16="http://schemas.microsoft.com/office/drawing/2014/main" id="{8152646D-8A3B-8E09-C2F0-74C0C5E3A57A}"/>
              </a:ext>
            </a:extLst>
          </p:cNvPr>
          <p:cNvSpPr/>
          <p:nvPr/>
        </p:nvSpPr>
        <p:spPr>
          <a:xfrm>
            <a:off x="1707951" y="3178196"/>
            <a:ext cx="78006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0" name="Text Box">
            <a:extLst>
              <a:ext uri="{FF2B5EF4-FFF2-40B4-BE49-F238E27FC236}">
                <a16:creationId xmlns:a16="http://schemas.microsoft.com/office/drawing/2014/main" id="{87047DC6-41DC-2654-3D7B-BCAA84718E2A}"/>
              </a:ext>
            </a:extLst>
          </p:cNvPr>
          <p:cNvSpPr/>
          <p:nvPr/>
        </p:nvSpPr>
        <p:spPr>
          <a:xfrm>
            <a:off x="2819003" y="3178196"/>
            <a:ext cx="780068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1531A3-860D-906C-489F-354F6E6DEF14}"/>
              </a:ext>
            </a:extLst>
          </p:cNvPr>
          <p:cNvSpPr txBox="1"/>
          <p:nvPr/>
        </p:nvSpPr>
        <p:spPr>
          <a:xfrm>
            <a:off x="2488019" y="318235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DA42FC-FBB4-3874-7FC0-79D56C265BF6}"/>
              </a:ext>
            </a:extLst>
          </p:cNvPr>
          <p:cNvSpPr txBox="1"/>
          <p:nvPr/>
        </p:nvSpPr>
        <p:spPr>
          <a:xfrm>
            <a:off x="3597332" y="318235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latin typeface="+mn-ea"/>
              </a:rPr>
              <a:t>호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A070422-EAB5-BB85-B492-848740D73CCF}"/>
              </a:ext>
            </a:extLst>
          </p:cNvPr>
          <p:cNvSpPr/>
          <p:nvPr/>
        </p:nvSpPr>
        <p:spPr>
          <a:xfrm>
            <a:off x="596899" y="4710223"/>
            <a:ext cx="6769099" cy="5183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CB7F18-6BEC-CD4C-932D-62AFF0B1ECCB}"/>
              </a:ext>
            </a:extLst>
          </p:cNvPr>
          <p:cNvSpPr txBox="1"/>
          <p:nvPr/>
        </p:nvSpPr>
        <p:spPr>
          <a:xfrm>
            <a:off x="690280" y="4800096"/>
            <a:ext cx="49521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저희 </a:t>
            </a:r>
            <a:r>
              <a:rPr lang="ko-KR" altLang="en-US" sz="800" dirty="0" err="1">
                <a:solidFill>
                  <a:srgbClr val="333333"/>
                </a:solidFill>
                <a:latin typeface="맑은 고딕" panose="020B0503020000020004" pitchFamily="50" charset="-127"/>
              </a:rPr>
              <a:t>아테라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에서는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A/S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하자접수를 위한 입주자 전용 모바일 앱 서비스를 제공하고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ko-KR" altLang="en-US" sz="800" dirty="0"/>
            </a:b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A/S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하자접수 앱으로 이용하시면 보다 편리하고 빠르게 상담을 받으실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endParaRPr lang="ko-KR" altLang="en-US" sz="800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D2830F6F-07A7-0EC8-19BD-39F20437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463" y="4826087"/>
            <a:ext cx="1902342" cy="286571"/>
          </a:xfrm>
          <a:prstGeom prst="rect">
            <a:avLst/>
          </a:prstGeom>
        </p:spPr>
      </p:pic>
      <p:sp>
        <p:nvSpPr>
          <p:cNvPr id="4" name="Text Box">
            <a:extLst>
              <a:ext uri="{FF2B5EF4-FFF2-40B4-BE49-F238E27FC236}">
                <a16:creationId xmlns:a16="http://schemas.microsoft.com/office/drawing/2014/main" id="{7722030B-1D1E-16FC-3767-02BF019CECC0}"/>
              </a:ext>
            </a:extLst>
          </p:cNvPr>
          <p:cNvSpPr/>
          <p:nvPr/>
        </p:nvSpPr>
        <p:spPr>
          <a:xfrm>
            <a:off x="1707950" y="3457795"/>
            <a:ext cx="1889381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D5E8ACC-4D11-135B-FAEB-80066FD528E5}"/>
              </a:ext>
            </a:extLst>
          </p:cNvPr>
          <p:cNvSpPr/>
          <p:nvPr/>
        </p:nvSpPr>
        <p:spPr>
          <a:xfrm>
            <a:off x="39467" y="477919"/>
            <a:ext cx="7900131" cy="611183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solidFill>
                <a:schemeClr val="tx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5191432-4689-3E5B-341F-BF7B9890D916}"/>
              </a:ext>
            </a:extLst>
          </p:cNvPr>
          <p:cNvGrpSpPr/>
          <p:nvPr/>
        </p:nvGrpSpPr>
        <p:grpSpPr>
          <a:xfrm>
            <a:off x="2523594" y="1969476"/>
            <a:ext cx="3718630" cy="3693619"/>
            <a:chOff x="1282344" y="1969476"/>
            <a:chExt cx="3718630" cy="369361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1E94168-B5F9-5F07-3BEE-B7633864857C}"/>
                </a:ext>
              </a:extLst>
            </p:cNvPr>
            <p:cNvSpPr/>
            <p:nvPr/>
          </p:nvSpPr>
          <p:spPr>
            <a:xfrm>
              <a:off x="1282344" y="1969476"/>
              <a:ext cx="3718630" cy="3693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DE3BF2D-6A0F-B1D7-7C02-8D5BC73DFA5C}"/>
                </a:ext>
              </a:extLst>
            </p:cNvPr>
            <p:cNvSpPr/>
            <p:nvPr/>
          </p:nvSpPr>
          <p:spPr>
            <a:xfrm>
              <a:off x="1282344" y="1970997"/>
              <a:ext cx="3718630" cy="450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FA3A26-D7E3-4B97-28FF-D4ED9A9DCDBD}"/>
                </a:ext>
              </a:extLst>
            </p:cNvPr>
            <p:cNvSpPr txBox="1"/>
            <p:nvPr/>
          </p:nvSpPr>
          <p:spPr>
            <a:xfrm>
              <a:off x="1392366" y="2089264"/>
              <a:ext cx="686406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900" b="1" dirty="0">
                  <a:latin typeface="+mn-ea"/>
                </a:rPr>
                <a:t>단지 검색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A6066FBD-A8FA-D5C7-31AE-8F5A6B264489}"/>
                </a:ext>
              </a:extLst>
            </p:cNvPr>
            <p:cNvGrpSpPr/>
            <p:nvPr/>
          </p:nvGrpSpPr>
          <p:grpSpPr>
            <a:xfrm>
              <a:off x="4712071" y="2116184"/>
              <a:ext cx="159627" cy="159627"/>
              <a:chOff x="6896940" y="2089264"/>
              <a:chExt cx="159627" cy="159627"/>
            </a:xfrm>
          </p:grpSpPr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416C960A-4DB6-215E-0819-A918A4A0DF36}"/>
                  </a:ext>
                </a:extLst>
              </p:cNvPr>
              <p:cNvCxnSpPr/>
              <p:nvPr/>
            </p:nvCxnSpPr>
            <p:spPr>
              <a:xfrm flipH="1">
                <a:off x="6896940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83F4F766-5546-5CC9-0145-E9A1686F7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6940" y="2089264"/>
                <a:ext cx="159627" cy="15962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 Box">
            <a:extLst>
              <a:ext uri="{FF2B5EF4-FFF2-40B4-BE49-F238E27FC236}">
                <a16:creationId xmlns:a16="http://schemas.microsoft.com/office/drawing/2014/main" id="{CD80EB35-2C54-D65A-CB67-7450BC7E65CC}"/>
              </a:ext>
            </a:extLst>
          </p:cNvPr>
          <p:cNvSpPr/>
          <p:nvPr/>
        </p:nvSpPr>
        <p:spPr>
          <a:xfrm>
            <a:off x="3577124" y="2652511"/>
            <a:ext cx="1864771" cy="225703"/>
          </a:xfrm>
          <a:prstGeom prst="rect">
            <a:avLst/>
          </a:prstGeom>
          <a:solidFill>
            <a:srgbClr val="FFFFFF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50800" rIns="256032" bIns="5080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Drop-Down Box" descr="&lt;SmartSettings&gt;&lt;SmartResize enabled=&quot;True&quot; minWidth=&quot;18&quot; minHeight=&quot;7&quot; /&gt;&lt;/SmartSettings&gt;">
            <a:extLst>
              <a:ext uri="{FF2B5EF4-FFF2-40B4-BE49-F238E27FC236}">
                <a16:creationId xmlns:a16="http://schemas.microsoft.com/office/drawing/2014/main" id="{E020A0F6-29E0-6E95-A157-81117EE5F30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763302" y="2658506"/>
            <a:ext cx="766583" cy="225703"/>
            <a:chOff x="595686" y="1268936"/>
            <a:chExt cx="1368150" cy="225703"/>
          </a:xfrm>
          <a:solidFill>
            <a:srgbClr val="FFFFFF"/>
          </a:solidFill>
        </p:grpSpPr>
        <p:sp>
          <p:nvSpPr>
            <p:cNvPr id="43" name="Text Box">
              <a:extLst>
                <a:ext uri="{FF2B5EF4-FFF2-40B4-BE49-F238E27FC236}">
                  <a16:creationId xmlns:a16="http://schemas.microsoft.com/office/drawing/2014/main" id="{3B374EFA-046D-8561-BE2E-2BEF60BDAF2B}"/>
                </a:ext>
              </a:extLst>
            </p:cNvPr>
            <p:cNvSpPr/>
            <p:nvPr/>
          </p:nvSpPr>
          <p:spPr>
            <a:xfrm>
              <a:off x="595686" y="1268936"/>
              <a:ext cx="1368150" cy="225703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>
                  <a:solidFill>
                    <a:srgbClr val="5F5F5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전체</a:t>
              </a:r>
              <a:endParaRPr lang="en-US" sz="800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Arrow Down" descr="&lt;SmartSettings&gt;&lt;SmartResize anchorLeft=&quot;None&quot; anchorTop=&quot;Non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7D539E7-7B4E-6199-9BAE-238761441A1E}"/>
                </a:ext>
              </a:extLst>
            </p:cNvPr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1758591" y="1363700"/>
              <a:ext cx="114241" cy="36177"/>
            </a:xfrm>
            <a:custGeom>
              <a:avLst/>
              <a:gdLst>
                <a:gd name="T0" fmla="*/ 0 w 197"/>
                <a:gd name="T1" fmla="*/ 0 h 115"/>
                <a:gd name="T2" fmla="*/ 99 w 197"/>
                <a:gd name="T3" fmla="*/ 115 h 115"/>
                <a:gd name="T4" fmla="*/ 197 w 197"/>
                <a:gd name="T5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7" h="115">
                  <a:moveTo>
                    <a:pt x="0" y="0"/>
                  </a:moveTo>
                  <a:lnTo>
                    <a:pt x="99" y="115"/>
                  </a:lnTo>
                  <a:lnTo>
                    <a:pt x="197" y="0"/>
                  </a:lnTo>
                </a:path>
              </a:pathLst>
            </a:custGeom>
            <a:grpFill/>
            <a:ln w="6350" cap="sq">
              <a:solidFill>
                <a:srgbClr val="80808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854F7EFC-FD23-259C-0CB6-8664350E1CB8}"/>
              </a:ext>
            </a:extLst>
          </p:cNvPr>
          <p:cNvSpPr/>
          <p:nvPr/>
        </p:nvSpPr>
        <p:spPr>
          <a:xfrm>
            <a:off x="5488356" y="2647833"/>
            <a:ext cx="472522" cy="243809"/>
          </a:xfrm>
          <a:prstGeom prst="roundRect">
            <a:avLst>
              <a:gd name="adj" fmla="val 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검색</a:t>
            </a:r>
          </a:p>
        </p:txBody>
      </p:sp>
      <p:graphicFrame>
        <p:nvGraphicFramePr>
          <p:cNvPr id="46" name="표 17">
            <a:extLst>
              <a:ext uri="{FF2B5EF4-FFF2-40B4-BE49-F238E27FC236}">
                <a16:creationId xmlns:a16="http://schemas.microsoft.com/office/drawing/2014/main" id="{1D41C7FC-41A8-9E81-D961-A5CC0E29B2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969303"/>
              </p:ext>
            </p:extLst>
          </p:nvPr>
        </p:nvGraphicFramePr>
        <p:xfrm>
          <a:off x="2763302" y="3062583"/>
          <a:ext cx="3197576" cy="2340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2167">
                  <a:extLst>
                    <a:ext uri="{9D8B030D-6E8A-4147-A177-3AD203B41FA5}">
                      <a16:colId xmlns:a16="http://schemas.microsoft.com/office/drawing/2014/main" val="2007137193"/>
                    </a:ext>
                  </a:extLst>
                </a:gridCol>
                <a:gridCol w="2505409">
                  <a:extLst>
                    <a:ext uri="{9D8B030D-6E8A-4147-A177-3AD203B41FA5}">
                      <a16:colId xmlns:a16="http://schemas.microsoft.com/office/drawing/2014/main" val="3958314089"/>
                    </a:ext>
                  </a:extLst>
                </a:gridCol>
              </a:tblGrid>
              <a:tr h="2891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지역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단지명</a:t>
                      </a:r>
                      <a:endParaRPr lang="ko-KR" altLang="en-US" sz="800" dirty="0"/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983630"/>
                  </a:ext>
                </a:extLst>
              </a:tr>
              <a:tr h="2794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전남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순천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금호어울림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더파크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739266"/>
                  </a:ext>
                </a:extLst>
              </a:tr>
              <a:tr h="27947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인천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검단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금호어울림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센트럴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354847"/>
                  </a:ext>
                </a:extLst>
              </a:tr>
              <a:tr h="2984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충남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아산배방면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금호어울림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579213"/>
                  </a:ext>
                </a:extLst>
              </a:tr>
              <a:tr h="2984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경기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호매실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금호어울림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에듀포레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2451728"/>
                  </a:ext>
                </a:extLst>
              </a:tr>
              <a:tr h="2984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충남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서산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금호어울림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에듀퍼스트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0990333"/>
                  </a:ext>
                </a:extLst>
              </a:tr>
              <a:tr h="2984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부산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남천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금호어울림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더비치</a:t>
                      </a:r>
                      <a:endParaRPr lang="ko-KR" altLang="en-US" sz="800" dirty="0">
                        <a:solidFill>
                          <a:schemeClr val="tx1"/>
                        </a:solidFill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453524"/>
                  </a:ext>
                </a:extLst>
              </a:tr>
              <a:tr h="29844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경기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하남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</a:rPr>
                        <a:t>덕풍역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 파크 어울림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753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07368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D54ED15-4245-15B6-A642-825418790788}"/>
              </a:ext>
            </a:extLst>
          </p:cNvPr>
          <p:cNvGrpSpPr/>
          <p:nvPr/>
        </p:nvGrpSpPr>
        <p:grpSpPr>
          <a:xfrm>
            <a:off x="55699" y="705527"/>
            <a:ext cx="7867553" cy="4522996"/>
            <a:chOff x="55699" y="705527"/>
            <a:chExt cx="7867553" cy="452299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6E0B132-1FBC-6173-AAD8-0BA4998DD7B0}"/>
                </a:ext>
              </a:extLst>
            </p:cNvPr>
            <p:cNvSpPr/>
            <p:nvPr/>
          </p:nvSpPr>
          <p:spPr>
            <a:xfrm>
              <a:off x="55699" y="705527"/>
              <a:ext cx="7867553" cy="2460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CB5780C-6186-9B75-1AB9-B1EAAE7F2CAE}"/>
                </a:ext>
              </a:extLst>
            </p:cNvPr>
            <p:cNvGrpSpPr/>
            <p:nvPr/>
          </p:nvGrpSpPr>
          <p:grpSpPr>
            <a:xfrm>
              <a:off x="315546" y="721776"/>
              <a:ext cx="7558725" cy="215444"/>
              <a:chOff x="1198313" y="721776"/>
              <a:chExt cx="7558725" cy="215444"/>
            </a:xfrm>
          </p:grpSpPr>
          <p:sp>
            <p:nvSpPr>
              <p:cNvPr id="8" name="Go Home">
                <a:extLst>
                  <a:ext uri="{FF2B5EF4-FFF2-40B4-BE49-F238E27FC236}">
                    <a16:creationId xmlns:a16="http://schemas.microsoft.com/office/drawing/2014/main" id="{B2A14A5E-A04E-FBD4-B07D-E755C121EFF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98313" y="775790"/>
                <a:ext cx="112142" cy="105479"/>
              </a:xfrm>
              <a:custGeom>
                <a:avLst/>
                <a:gdLst>
                  <a:gd name="T0" fmla="*/ 1078 w 1396"/>
                  <a:gd name="T1" fmla="*/ 0 h 1301"/>
                  <a:gd name="T2" fmla="*/ 1024 w 1396"/>
                  <a:gd name="T3" fmla="*/ 54 h 1301"/>
                  <a:gd name="T4" fmla="*/ 1024 w 1396"/>
                  <a:gd name="T5" fmla="*/ 317 h 1301"/>
                  <a:gd name="T6" fmla="*/ 735 w 1396"/>
                  <a:gd name="T7" fmla="*/ 29 h 1301"/>
                  <a:gd name="T8" fmla="*/ 659 w 1396"/>
                  <a:gd name="T9" fmla="*/ 29 h 1301"/>
                  <a:gd name="T10" fmla="*/ 21 w 1396"/>
                  <a:gd name="T11" fmla="*/ 665 h 1301"/>
                  <a:gd name="T12" fmla="*/ 21 w 1396"/>
                  <a:gd name="T13" fmla="*/ 743 h 1301"/>
                  <a:gd name="T14" fmla="*/ 98 w 1396"/>
                  <a:gd name="T15" fmla="*/ 743 h 1301"/>
                  <a:gd name="T16" fmla="*/ 698 w 1396"/>
                  <a:gd name="T17" fmla="*/ 144 h 1301"/>
                  <a:gd name="T18" fmla="*/ 1298 w 1396"/>
                  <a:gd name="T19" fmla="*/ 744 h 1301"/>
                  <a:gd name="T20" fmla="*/ 1336 w 1396"/>
                  <a:gd name="T21" fmla="*/ 760 h 1301"/>
                  <a:gd name="T22" fmla="*/ 1375 w 1396"/>
                  <a:gd name="T23" fmla="*/ 744 h 1301"/>
                  <a:gd name="T24" fmla="*/ 1375 w 1396"/>
                  <a:gd name="T25" fmla="*/ 666 h 1301"/>
                  <a:gd name="T26" fmla="*/ 1186 w 1396"/>
                  <a:gd name="T27" fmla="*/ 478 h 1301"/>
                  <a:gd name="T28" fmla="*/ 1186 w 1396"/>
                  <a:gd name="T29" fmla="*/ 54 h 1301"/>
                  <a:gd name="T30" fmla="*/ 1132 w 1396"/>
                  <a:gd name="T31" fmla="*/ 0 h 1301"/>
                  <a:gd name="T32" fmla="*/ 1078 w 1396"/>
                  <a:gd name="T33" fmla="*/ 0 h 1301"/>
                  <a:gd name="T34" fmla="*/ 698 w 1396"/>
                  <a:gd name="T35" fmla="*/ 242 h 1301"/>
                  <a:gd name="T36" fmla="*/ 101 w 1396"/>
                  <a:gd name="T37" fmla="*/ 839 h 1301"/>
                  <a:gd name="T38" fmla="*/ 101 w 1396"/>
                  <a:gd name="T39" fmla="*/ 1138 h 1301"/>
                  <a:gd name="T40" fmla="*/ 264 w 1396"/>
                  <a:gd name="T41" fmla="*/ 1301 h 1301"/>
                  <a:gd name="T42" fmla="*/ 1132 w 1396"/>
                  <a:gd name="T43" fmla="*/ 1301 h 1301"/>
                  <a:gd name="T44" fmla="*/ 1295 w 1396"/>
                  <a:gd name="T45" fmla="*/ 1138 h 1301"/>
                  <a:gd name="T46" fmla="*/ 1295 w 1396"/>
                  <a:gd name="T47" fmla="*/ 839 h 1301"/>
                  <a:gd name="T48" fmla="*/ 698 w 1396"/>
                  <a:gd name="T49" fmla="*/ 242 h 1301"/>
                  <a:gd name="T50" fmla="*/ 589 w 1396"/>
                  <a:gd name="T51" fmla="*/ 758 h 1301"/>
                  <a:gd name="T52" fmla="*/ 807 w 1396"/>
                  <a:gd name="T53" fmla="*/ 758 h 1301"/>
                  <a:gd name="T54" fmla="*/ 861 w 1396"/>
                  <a:gd name="T55" fmla="*/ 812 h 1301"/>
                  <a:gd name="T56" fmla="*/ 861 w 1396"/>
                  <a:gd name="T57" fmla="*/ 1138 h 1301"/>
                  <a:gd name="T58" fmla="*/ 807 w 1396"/>
                  <a:gd name="T59" fmla="*/ 1192 h 1301"/>
                  <a:gd name="T60" fmla="*/ 589 w 1396"/>
                  <a:gd name="T61" fmla="*/ 1192 h 1301"/>
                  <a:gd name="T62" fmla="*/ 535 w 1396"/>
                  <a:gd name="T63" fmla="*/ 1138 h 1301"/>
                  <a:gd name="T64" fmla="*/ 535 w 1396"/>
                  <a:gd name="T65" fmla="*/ 812 h 1301"/>
                  <a:gd name="T66" fmla="*/ 589 w 1396"/>
                  <a:gd name="T67" fmla="*/ 758 h 1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6" h="1301">
                    <a:moveTo>
                      <a:pt x="1078" y="0"/>
                    </a:moveTo>
                    <a:cubicBezTo>
                      <a:pt x="1048" y="0"/>
                      <a:pt x="1024" y="24"/>
                      <a:pt x="1024" y="54"/>
                    </a:cubicBezTo>
                    <a:lnTo>
                      <a:pt x="1024" y="317"/>
                    </a:lnTo>
                    <a:lnTo>
                      <a:pt x="735" y="29"/>
                    </a:lnTo>
                    <a:cubicBezTo>
                      <a:pt x="714" y="7"/>
                      <a:pt x="680" y="7"/>
                      <a:pt x="659" y="29"/>
                    </a:cubicBezTo>
                    <a:lnTo>
                      <a:pt x="21" y="665"/>
                    </a:lnTo>
                    <a:cubicBezTo>
                      <a:pt x="0" y="686"/>
                      <a:pt x="0" y="722"/>
                      <a:pt x="21" y="743"/>
                    </a:cubicBezTo>
                    <a:cubicBezTo>
                      <a:pt x="43" y="764"/>
                      <a:pt x="76" y="764"/>
                      <a:pt x="98" y="743"/>
                    </a:cubicBezTo>
                    <a:lnTo>
                      <a:pt x="698" y="144"/>
                    </a:lnTo>
                    <a:lnTo>
                      <a:pt x="1298" y="744"/>
                    </a:lnTo>
                    <a:cubicBezTo>
                      <a:pt x="1309" y="755"/>
                      <a:pt x="1322" y="760"/>
                      <a:pt x="1336" y="760"/>
                    </a:cubicBezTo>
                    <a:cubicBezTo>
                      <a:pt x="1350" y="760"/>
                      <a:pt x="1364" y="755"/>
                      <a:pt x="1375" y="744"/>
                    </a:cubicBezTo>
                    <a:cubicBezTo>
                      <a:pt x="1396" y="723"/>
                      <a:pt x="1396" y="688"/>
                      <a:pt x="1375" y="666"/>
                    </a:cubicBezTo>
                    <a:lnTo>
                      <a:pt x="1186" y="478"/>
                    </a:lnTo>
                    <a:lnTo>
                      <a:pt x="1186" y="54"/>
                    </a:lnTo>
                    <a:cubicBezTo>
                      <a:pt x="1186" y="24"/>
                      <a:pt x="1162" y="0"/>
                      <a:pt x="1132" y="0"/>
                    </a:cubicBezTo>
                    <a:lnTo>
                      <a:pt x="1078" y="0"/>
                    </a:lnTo>
                    <a:close/>
                    <a:moveTo>
                      <a:pt x="698" y="242"/>
                    </a:moveTo>
                    <a:lnTo>
                      <a:pt x="101" y="839"/>
                    </a:lnTo>
                    <a:lnTo>
                      <a:pt x="101" y="1138"/>
                    </a:lnTo>
                    <a:cubicBezTo>
                      <a:pt x="101" y="1228"/>
                      <a:pt x="174" y="1301"/>
                      <a:pt x="264" y="1301"/>
                    </a:cubicBezTo>
                    <a:lnTo>
                      <a:pt x="1132" y="1301"/>
                    </a:lnTo>
                    <a:cubicBezTo>
                      <a:pt x="1222" y="1301"/>
                      <a:pt x="1295" y="1228"/>
                      <a:pt x="1295" y="1138"/>
                    </a:cubicBezTo>
                    <a:lnTo>
                      <a:pt x="1295" y="839"/>
                    </a:lnTo>
                    <a:lnTo>
                      <a:pt x="698" y="242"/>
                    </a:lnTo>
                    <a:close/>
                    <a:moveTo>
                      <a:pt x="589" y="758"/>
                    </a:moveTo>
                    <a:lnTo>
                      <a:pt x="807" y="758"/>
                    </a:lnTo>
                    <a:cubicBezTo>
                      <a:pt x="836" y="758"/>
                      <a:pt x="861" y="782"/>
                      <a:pt x="861" y="812"/>
                    </a:cubicBezTo>
                    <a:lnTo>
                      <a:pt x="861" y="1138"/>
                    </a:lnTo>
                    <a:cubicBezTo>
                      <a:pt x="861" y="1168"/>
                      <a:pt x="836" y="1192"/>
                      <a:pt x="807" y="1192"/>
                    </a:cubicBezTo>
                    <a:lnTo>
                      <a:pt x="589" y="1192"/>
                    </a:lnTo>
                    <a:cubicBezTo>
                      <a:pt x="560" y="1192"/>
                      <a:pt x="535" y="1168"/>
                      <a:pt x="535" y="1138"/>
                    </a:cubicBezTo>
                    <a:lnTo>
                      <a:pt x="535" y="812"/>
                    </a:lnTo>
                    <a:cubicBezTo>
                      <a:pt x="535" y="782"/>
                      <a:pt x="560" y="758"/>
                      <a:pt x="589" y="758"/>
                    </a:cubicBezTo>
                    <a:close/>
                  </a:path>
                </a:pathLst>
              </a:custGeom>
              <a:solidFill>
                <a:srgbClr val="5F5F5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900" dirty="0">
                  <a:latin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FDBF2-AA8E-2D76-2F57-49B7E4A11E31}"/>
                  </a:ext>
                </a:extLst>
              </p:cNvPr>
              <p:cNvSpPr txBox="1"/>
              <p:nvPr/>
            </p:nvSpPr>
            <p:spPr>
              <a:xfrm>
                <a:off x="1320387" y="721776"/>
                <a:ext cx="743665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ko-KR" sz="800" dirty="0">
                    <a:latin typeface="+mn-ea"/>
                  </a:rPr>
                  <a:t>|   </a:t>
                </a:r>
                <a:r>
                  <a:rPr lang="ko-KR" altLang="en-US" sz="800" dirty="0">
                    <a:latin typeface="+mn-ea"/>
                  </a:rPr>
                  <a:t>마이 아테라        </a:t>
                </a:r>
                <a:r>
                  <a:rPr lang="ko-KR" altLang="en-US" sz="700" dirty="0">
                    <a:latin typeface="+mn-ea"/>
                  </a:rPr>
                  <a:t>▼  </a:t>
                </a:r>
                <a:r>
                  <a:rPr lang="en-US" altLang="ko-KR" sz="800" dirty="0">
                    <a:latin typeface="+mn-ea"/>
                  </a:rPr>
                  <a:t>|    </a:t>
                </a:r>
                <a:r>
                  <a:rPr lang="ko-KR" altLang="en-US" sz="800" dirty="0">
                    <a:latin typeface="+mn-ea"/>
                  </a:rPr>
                  <a:t>마이 아테라 정보   분양대금 납부조회   입주일 예약   방문 사전예약 신청   </a:t>
                </a:r>
                <a:r>
                  <a:rPr lang="ko-KR" altLang="en-US" sz="800" dirty="0" err="1">
                    <a:latin typeface="+mn-ea"/>
                  </a:rPr>
                  <a:t>무순위</a:t>
                </a:r>
                <a:r>
                  <a:rPr lang="en-US" altLang="ko-KR" sz="800" dirty="0">
                    <a:latin typeface="+mn-ea"/>
                  </a:rPr>
                  <a:t>/</a:t>
                </a:r>
                <a:r>
                  <a:rPr lang="ko-KR" altLang="en-US" sz="800" dirty="0">
                    <a:latin typeface="+mn-ea"/>
                  </a:rPr>
                  <a:t>잔여세대 청약   옵션신청   </a:t>
                </a:r>
                <a:r>
                  <a:rPr lang="en-US" altLang="ko-KR" sz="800" dirty="0">
                    <a:latin typeface="+mn-ea"/>
                  </a:rPr>
                  <a:t>1:1</a:t>
                </a:r>
                <a:r>
                  <a:rPr lang="ko-KR" altLang="en-US" sz="800" dirty="0">
                    <a:latin typeface="+mn-ea"/>
                  </a:rPr>
                  <a:t>문의   </a:t>
                </a:r>
                <a:r>
                  <a:rPr lang="en-US" altLang="ko-KR" sz="800" dirty="0">
                    <a:latin typeface="+mn-ea"/>
                  </a:rPr>
                  <a:t>AS</a:t>
                </a:r>
                <a:r>
                  <a:rPr lang="ko-KR" altLang="en-US" sz="800" dirty="0">
                    <a:latin typeface="+mn-ea"/>
                  </a:rPr>
                  <a:t>센터</a:t>
                </a:r>
              </a:p>
            </p:txBody>
          </p:sp>
        </p:grp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AAE65110-02F7-C604-7D20-A63EA8DA65B1}"/>
                </a:ext>
              </a:extLst>
            </p:cNvPr>
            <p:cNvCxnSpPr>
              <a:cxnSpLocks/>
            </p:cNvCxnSpPr>
            <p:nvPr/>
          </p:nvCxnSpPr>
          <p:spPr>
            <a:xfrm>
              <a:off x="6897756" y="951533"/>
              <a:ext cx="468244" cy="0"/>
            </a:xfrm>
            <a:prstGeom prst="line">
              <a:avLst/>
            </a:prstGeom>
            <a:ln w="12700">
              <a:solidFill>
                <a:srgbClr val="F47F3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C6B3C2-5D4F-3482-AF86-0D950FA0C41F}"/>
                </a:ext>
              </a:extLst>
            </p:cNvPr>
            <p:cNvSpPr txBox="1"/>
            <p:nvPr/>
          </p:nvSpPr>
          <p:spPr>
            <a:xfrm>
              <a:off x="596900" y="1171536"/>
              <a:ext cx="6880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ko-KR" sz="1200" b="1" dirty="0">
                  <a:latin typeface="+mn-ea"/>
                </a:rPr>
                <a:t>AS</a:t>
              </a:r>
              <a:r>
                <a:rPr lang="ko-KR" altLang="en-US" sz="1200" b="1" dirty="0">
                  <a:latin typeface="+mn-ea"/>
                </a:rPr>
                <a:t>신청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1447CD78-225B-AEAB-A906-9BB1A34D244D}"/>
                </a:ext>
              </a:extLst>
            </p:cNvPr>
            <p:cNvSpPr/>
            <p:nvPr/>
          </p:nvSpPr>
          <p:spPr>
            <a:xfrm>
              <a:off x="1582613" y="1592263"/>
              <a:ext cx="957313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AS</a:t>
              </a:r>
              <a:r>
                <a:rPr lang="ko-KR" altLang="en-US" sz="800" dirty="0">
                  <a:solidFill>
                    <a:schemeClr val="tx1"/>
                  </a:solidFill>
                </a:rPr>
                <a:t>처리절차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5B47A5C-2FB6-5B3F-B081-A74903DEAB60}"/>
                </a:ext>
              </a:extLst>
            </p:cNvPr>
            <p:cNvSpPr/>
            <p:nvPr/>
          </p:nvSpPr>
          <p:spPr>
            <a:xfrm>
              <a:off x="596900" y="1592263"/>
              <a:ext cx="957313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AS</a:t>
              </a:r>
              <a:r>
                <a:rPr lang="ko-KR" altLang="en-US" sz="800" dirty="0">
                  <a:solidFill>
                    <a:schemeClr val="tx1"/>
                  </a:solidFill>
                </a:rPr>
                <a:t>운영안내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D859041-8BF2-A555-CC48-7E5F6166FA2F}"/>
                </a:ext>
              </a:extLst>
            </p:cNvPr>
            <p:cNvSpPr/>
            <p:nvPr/>
          </p:nvSpPr>
          <p:spPr>
            <a:xfrm>
              <a:off x="2568326" y="1592263"/>
              <a:ext cx="957313" cy="276999"/>
            </a:xfrm>
            <a:prstGeom prst="rect">
              <a:avLst/>
            </a:prstGeom>
            <a:solidFill>
              <a:srgbClr val="101548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</a:rPr>
                <a:t>AS</a:t>
              </a:r>
              <a:r>
                <a:rPr lang="ko-KR" altLang="en-US" sz="800" dirty="0">
                  <a:solidFill>
                    <a:schemeClr val="bg1"/>
                  </a:solidFill>
                </a:rPr>
                <a:t>신청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8E3103-1A2C-84F0-2BE7-D98A98F55F39}"/>
                </a:ext>
              </a:extLst>
            </p:cNvPr>
            <p:cNvSpPr txBox="1"/>
            <p:nvPr/>
          </p:nvSpPr>
          <p:spPr>
            <a:xfrm>
              <a:off x="596900" y="2089266"/>
              <a:ext cx="672893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ko-KR" altLang="en-US" sz="800" b="0" i="0" dirty="0">
                  <a:solidFill>
                    <a:srgbClr val="666666"/>
                  </a:solidFill>
                  <a:effectLst/>
                  <a:latin typeface="맑은 고딕" panose="020B0503020000020004" pitchFamily="50" charset="-127"/>
                </a:rPr>
                <a:t>어울림에서 간편한 온라인 </a:t>
              </a:r>
              <a:r>
                <a:rPr lang="en-US" altLang="ko-KR" sz="800" b="0" i="0" dirty="0">
                  <a:solidFill>
                    <a:srgbClr val="666666"/>
                  </a:solidFill>
                  <a:effectLst/>
                  <a:latin typeface="맑은 고딕" panose="020B0503020000020004" pitchFamily="50" charset="-127"/>
                </a:rPr>
                <a:t>A/S </a:t>
              </a:r>
              <a:r>
                <a:rPr lang="ko-KR" altLang="en-US" sz="800" b="0" i="0" dirty="0">
                  <a:solidFill>
                    <a:srgbClr val="666666"/>
                  </a:solidFill>
                  <a:effectLst/>
                  <a:latin typeface="맑은 고딕" panose="020B0503020000020004" pitchFamily="50" charset="-127"/>
                </a:rPr>
                <a:t>신청서비스를 제공합니다</a:t>
              </a:r>
              <a:r>
                <a:rPr lang="en-US" altLang="ko-KR" sz="800" b="0" i="0" dirty="0">
                  <a:solidFill>
                    <a:srgbClr val="666666"/>
                  </a:solidFill>
                  <a:effectLst/>
                  <a:latin typeface="맑은 고딕" panose="020B0503020000020004" pitchFamily="50" charset="-127"/>
                </a:rPr>
                <a:t>. </a:t>
              </a:r>
              <a:r>
                <a:rPr lang="ko-KR" altLang="en-US" sz="800" b="0" i="0" dirty="0">
                  <a:solidFill>
                    <a:srgbClr val="666666"/>
                  </a:solidFill>
                  <a:effectLst/>
                  <a:latin typeface="맑은 고딕" panose="020B0503020000020004" pitchFamily="50" charset="-127"/>
                </a:rPr>
                <a:t>하자보수 내용 이외의 민원은 고객상담으로 문의해 주십시오</a:t>
              </a:r>
              <a:r>
                <a:rPr lang="en-US" altLang="ko-KR" sz="800" b="0" i="0" dirty="0">
                  <a:solidFill>
                    <a:srgbClr val="666666"/>
                  </a:solidFill>
                  <a:effectLst/>
                  <a:latin typeface="맑은 고딕" panose="020B0503020000020004" pitchFamily="50" charset="-127"/>
                </a:rPr>
                <a:t>.</a:t>
              </a:r>
              <a:endParaRPr lang="ko-KR" altLang="en-US" sz="7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endParaRPr>
            </a:p>
          </p:txBody>
        </p:sp>
        <p:graphicFrame>
          <p:nvGraphicFramePr>
            <p:cNvPr id="3" name="표 17">
              <a:extLst>
                <a:ext uri="{FF2B5EF4-FFF2-40B4-BE49-F238E27FC236}">
                  <a16:creationId xmlns:a16="http://schemas.microsoft.com/office/drawing/2014/main" id="{6360D0BD-3BD6-4614-2F3E-54DF23ED8F0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76800085"/>
                </p:ext>
              </p:extLst>
            </p:nvPr>
          </p:nvGraphicFramePr>
          <p:xfrm>
            <a:off x="596899" y="2580155"/>
            <a:ext cx="6769099" cy="1146557"/>
          </p:xfrm>
          <a:graphic>
            <a:graphicData uri="http://schemas.openxmlformats.org/drawingml/2006/table">
              <a:tbl>
                <a:tblPr firstRow="1" bandRow="1">
                  <a:tableStyleId>{5940675A-B579-460E-94D1-54222C63F5DA}</a:tableStyleId>
                </a:tblPr>
                <a:tblGrid>
                  <a:gridCol w="1045831">
                    <a:extLst>
                      <a:ext uri="{9D8B030D-6E8A-4147-A177-3AD203B41FA5}">
                        <a16:colId xmlns:a16="http://schemas.microsoft.com/office/drawing/2014/main" val="2007137193"/>
                      </a:ext>
                    </a:extLst>
                  </a:gridCol>
                  <a:gridCol w="5723268">
                    <a:extLst>
                      <a:ext uri="{9D8B030D-6E8A-4147-A177-3AD203B41FA5}">
                        <a16:colId xmlns:a16="http://schemas.microsoft.com/office/drawing/2014/main" val="3958314089"/>
                      </a:ext>
                    </a:extLst>
                  </a:gridCol>
                </a:tblGrid>
                <a:tr h="289175"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/>
                          <a:t>성명</a:t>
                        </a:r>
                      </a:p>
                    </a:txBody>
                    <a:tcPr marL="108000" marR="0" marT="0" marB="0"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/>
                          <a:t>김금호</a:t>
                        </a:r>
                      </a:p>
                    </a:txBody>
                    <a:tcPr marL="108000" marR="0" marT="0" marB="0"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2488983630"/>
                    </a:ext>
                  </a:extLst>
                </a:tr>
                <a:tr h="279470"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 err="1">
                            <a:solidFill>
                              <a:schemeClr val="tx1"/>
                            </a:solidFill>
                          </a:rPr>
                          <a:t>단지명</a:t>
                        </a:r>
                        <a:endParaRPr lang="ko-KR" altLang="en-US" sz="8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108000" marR="0" marT="0" marB="0"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latinLnBrk="1"/>
                        <a:endParaRPr lang="ko-KR" altLang="en-US" sz="8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108000" marR="0" marT="0" marB="0"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739739266"/>
                    </a:ext>
                  </a:extLst>
                </a:tr>
                <a:tr h="279470"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</a:rPr>
                          <a:t>동</a:t>
                        </a:r>
                        <a:r>
                          <a:rPr lang="en-US" altLang="ko-KR" sz="800" dirty="0">
                            <a:solidFill>
                              <a:schemeClr val="tx1"/>
                            </a:solidFill>
                          </a:rPr>
                          <a:t>/</a:t>
                        </a:r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</a:rPr>
                          <a:t>호수</a:t>
                        </a:r>
                      </a:p>
                    </a:txBody>
                    <a:tcPr marL="108000" marR="0" marT="0" marB="0"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latinLnBrk="1"/>
                        <a:endParaRPr lang="ko-KR" altLang="en-US" sz="8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108000" marR="0" marT="0" marB="0"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3403354847"/>
                    </a:ext>
                  </a:extLst>
                </a:tr>
                <a:tr h="298442">
                  <a:tc>
                    <a:txBody>
                      <a:bodyPr/>
                      <a:lstStyle/>
                      <a:p>
                        <a:pPr algn="l" latinLnBrk="1"/>
                        <a:r>
                          <a:rPr lang="ko-KR" altLang="en-US" sz="800" dirty="0">
                            <a:solidFill>
                              <a:schemeClr val="tx1"/>
                            </a:solidFill>
                          </a:rPr>
                          <a:t>전화번호</a:t>
                        </a:r>
                      </a:p>
                    </a:txBody>
                    <a:tcPr marL="108000" marR="0" marT="0" marB="0"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l" latinLnBrk="1"/>
                        <a:endParaRPr lang="ko-KR" altLang="en-US" sz="8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108000" marR="0" marT="0" marB="0" anchor="ctr">
                      <a:lnL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6350" cap="flat" cmpd="sng" algn="ctr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471579213"/>
                    </a:ext>
                  </a:extLst>
                </a:tr>
              </a:tbl>
            </a:graphicData>
          </a:graphic>
        </p:graphicFrame>
        <p:sp>
          <p:nvSpPr>
            <p:cNvPr id="5" name="Text Box">
              <a:extLst>
                <a:ext uri="{FF2B5EF4-FFF2-40B4-BE49-F238E27FC236}">
                  <a16:creationId xmlns:a16="http://schemas.microsoft.com/office/drawing/2014/main" id="{D5C2A0FF-11CE-2071-768C-75BA03555943}"/>
                </a:ext>
              </a:extLst>
            </p:cNvPr>
            <p:cNvSpPr/>
            <p:nvPr/>
          </p:nvSpPr>
          <p:spPr>
            <a:xfrm>
              <a:off x="1707951" y="2902751"/>
              <a:ext cx="4663960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5574D16D-798B-C931-1598-BB0EE99CD797}"/>
                </a:ext>
              </a:extLst>
            </p:cNvPr>
            <p:cNvSpPr/>
            <p:nvPr/>
          </p:nvSpPr>
          <p:spPr>
            <a:xfrm>
              <a:off x="3714372" y="3944411"/>
              <a:ext cx="883146" cy="243809"/>
            </a:xfrm>
            <a:prstGeom prst="roundRect">
              <a:avLst>
                <a:gd name="adj" fmla="val 0"/>
              </a:avLst>
            </a:prstGeom>
            <a:solidFill>
              <a:srgbClr val="10154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>
                  <a:solidFill>
                    <a:schemeClr val="bg1"/>
                  </a:solidFill>
                  <a:latin typeface="+mn-ea"/>
                </a:rPr>
                <a:t>등록</a:t>
              </a: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B0D536C-93AD-2297-2405-5AED9B3DD67D}"/>
                </a:ext>
              </a:extLst>
            </p:cNvPr>
            <p:cNvSpPr/>
            <p:nvPr/>
          </p:nvSpPr>
          <p:spPr>
            <a:xfrm>
              <a:off x="6427381" y="2884645"/>
              <a:ext cx="883146" cy="243809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>
                  <a:solidFill>
                    <a:schemeClr val="bg1"/>
                  </a:solidFill>
                  <a:latin typeface="+mn-ea"/>
                </a:rPr>
                <a:t>단지검색</a:t>
              </a:r>
              <a:endParaRPr lang="ko-KR" altLang="en-US" sz="8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Text Box">
              <a:extLst>
                <a:ext uri="{FF2B5EF4-FFF2-40B4-BE49-F238E27FC236}">
                  <a16:creationId xmlns:a16="http://schemas.microsoft.com/office/drawing/2014/main" id="{8152646D-8A3B-8E09-C2F0-74C0C5E3A57A}"/>
                </a:ext>
              </a:extLst>
            </p:cNvPr>
            <p:cNvSpPr/>
            <p:nvPr/>
          </p:nvSpPr>
          <p:spPr>
            <a:xfrm>
              <a:off x="1707951" y="3178196"/>
              <a:ext cx="780068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0" name="Text Box">
              <a:extLst>
                <a:ext uri="{FF2B5EF4-FFF2-40B4-BE49-F238E27FC236}">
                  <a16:creationId xmlns:a16="http://schemas.microsoft.com/office/drawing/2014/main" id="{87047DC6-41DC-2654-3D7B-BCAA84718E2A}"/>
                </a:ext>
              </a:extLst>
            </p:cNvPr>
            <p:cNvSpPr/>
            <p:nvPr/>
          </p:nvSpPr>
          <p:spPr>
            <a:xfrm>
              <a:off x="2819003" y="3178196"/>
              <a:ext cx="780068" cy="225703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50800" rIns="256032" bIns="508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800" dirty="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1531A3-860D-906C-489F-354F6E6DEF14}"/>
                </a:ext>
              </a:extLst>
            </p:cNvPr>
            <p:cNvSpPr txBox="1"/>
            <p:nvPr/>
          </p:nvSpPr>
          <p:spPr>
            <a:xfrm>
              <a:off x="2488019" y="318235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동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DA42FC-FBB4-3874-7FC0-79D56C265BF6}"/>
                </a:ext>
              </a:extLst>
            </p:cNvPr>
            <p:cNvSpPr txBox="1"/>
            <p:nvPr/>
          </p:nvSpPr>
          <p:spPr>
            <a:xfrm>
              <a:off x="3597332" y="3182350"/>
              <a:ext cx="2872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호</a:t>
              </a: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A070422-EAB5-BB85-B492-848740D73CCF}"/>
                </a:ext>
              </a:extLst>
            </p:cNvPr>
            <p:cNvSpPr/>
            <p:nvPr/>
          </p:nvSpPr>
          <p:spPr>
            <a:xfrm>
              <a:off x="596899" y="4710223"/>
              <a:ext cx="6769099" cy="5183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CB7F18-6BEC-CD4C-932D-62AFF0B1ECCB}"/>
                </a:ext>
              </a:extLst>
            </p:cNvPr>
            <p:cNvSpPr txBox="1"/>
            <p:nvPr/>
          </p:nvSpPr>
          <p:spPr>
            <a:xfrm>
              <a:off x="690280" y="4800096"/>
              <a:ext cx="49521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저희 </a:t>
              </a:r>
              <a:r>
                <a:rPr lang="ko-KR" altLang="en-US" sz="800" dirty="0" err="1">
                  <a:solidFill>
                    <a:srgbClr val="333333"/>
                  </a:solidFill>
                  <a:latin typeface="맑은 고딕" panose="020B0503020000020004" pitchFamily="50" charset="-127"/>
                </a:rPr>
                <a:t>아테라</a:t>
              </a:r>
              <a:r>
                <a:rPr lang="ko-KR" altLang="en-US" sz="800" b="0" i="0" dirty="0" err="1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에서는</a:t>
              </a:r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 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A/S </a:t>
              </a:r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하자접수를 위한 입주자 전용 모바일 앱 서비스를 제공하고 있습니다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.</a:t>
              </a:r>
              <a:br>
                <a:rPr lang="ko-KR" altLang="en-US" sz="800" dirty="0"/>
              </a:b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A/S </a:t>
              </a:r>
              <a:r>
                <a:rPr lang="ko-KR" altLang="en-US" sz="8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하자접수 앱으로 이용하시면 보다 편리하고 빠르게 상담을 받으실 수 있습니다</a:t>
              </a:r>
              <a:r>
                <a:rPr lang="en-US" altLang="ko-KR" sz="800" b="0" i="0" dirty="0">
                  <a:solidFill>
                    <a:srgbClr val="333333"/>
                  </a:solidFill>
                  <a:effectLst/>
                  <a:latin typeface="맑은 고딕" panose="020B0503020000020004" pitchFamily="50" charset="-127"/>
                </a:rPr>
                <a:t>.</a:t>
              </a:r>
              <a:endParaRPr lang="ko-KR" altLang="en-US" sz="800" dirty="0"/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2830F6F-07A7-0EC8-19BD-39F20437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1463" y="4826087"/>
              <a:ext cx="1902342" cy="286571"/>
            </a:xfrm>
            <a:prstGeom prst="rect">
              <a:avLst/>
            </a:prstGeom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FC53863-490B-25BA-1770-1FA15D7EABAD}"/>
              </a:ext>
            </a:extLst>
          </p:cNvPr>
          <p:cNvGrpSpPr/>
          <p:nvPr/>
        </p:nvGrpSpPr>
        <p:grpSpPr>
          <a:xfrm>
            <a:off x="31294" y="484860"/>
            <a:ext cx="7900131" cy="6082517"/>
            <a:chOff x="31294" y="484860"/>
            <a:chExt cx="7900131" cy="6082517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6447B5E-5A71-DAF8-E34C-073F88C0AB72}"/>
                </a:ext>
              </a:extLst>
            </p:cNvPr>
            <p:cNvSpPr/>
            <p:nvPr/>
          </p:nvSpPr>
          <p:spPr>
            <a:xfrm>
              <a:off x="31294" y="484860"/>
              <a:ext cx="7900131" cy="6082517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5930C4-77E7-0641-DBAC-8FDF741B283D}"/>
                </a:ext>
              </a:extLst>
            </p:cNvPr>
            <p:cNvSpPr txBox="1"/>
            <p:nvPr/>
          </p:nvSpPr>
          <p:spPr>
            <a:xfrm>
              <a:off x="3077106" y="3506393"/>
              <a:ext cx="1808508" cy="373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latin typeface="+mn-ea"/>
                </a:rPr>
                <a:t>신청 완료 화면 확인</a:t>
              </a:r>
              <a:endParaRPr lang="en-US" altLang="ko-KR" sz="14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411154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5E186962-4048-7F6E-F470-D07939E9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</a:t>
            </a:r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73E6A9E6-03FB-8271-B4E3-B4BABD8B72CF}"/>
              </a:ext>
            </a:extLst>
          </p:cNvPr>
          <p:cNvSpPr txBox="1">
            <a:spLocks/>
          </p:cNvSpPr>
          <p:nvPr/>
        </p:nvSpPr>
        <p:spPr>
          <a:xfrm>
            <a:off x="863922" y="3578900"/>
            <a:ext cx="7313431" cy="1838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pPr marL="342900" indent="-342900">
              <a:lnSpc>
                <a:spcPct val="160000"/>
              </a:lnSpc>
              <a:buAutoNum type="arabicPeriod"/>
            </a:pPr>
            <a:r>
              <a:rPr lang="ko-KR" altLang="en-US" sz="1800" dirty="0"/>
              <a:t>공지사항</a:t>
            </a:r>
            <a:endParaRPr lang="en-US" altLang="ko-KR" sz="1800" dirty="0"/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ko-KR" altLang="en-US" sz="1800" dirty="0"/>
              <a:t>로그인</a:t>
            </a:r>
            <a:endParaRPr lang="en-US" altLang="ko-KR" sz="1800" dirty="0"/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ko-KR" altLang="en-US" sz="1800" dirty="0"/>
              <a:t>이벤트</a:t>
            </a:r>
            <a:endParaRPr lang="en-US" altLang="ko-KR" sz="1800" dirty="0"/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ko-KR" altLang="en-US" sz="1800" dirty="0"/>
              <a:t>개인정보처리방침</a:t>
            </a:r>
            <a:endParaRPr lang="en-US" altLang="ko-KR" sz="1800" dirty="0"/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ko-KR" altLang="en-US" sz="1800" dirty="0"/>
              <a:t>담당자 연락처</a:t>
            </a:r>
            <a:endParaRPr lang="en-US" altLang="ko-KR" sz="1800" dirty="0"/>
          </a:p>
          <a:p>
            <a:pPr marL="342900" indent="-342900">
              <a:lnSpc>
                <a:spcPct val="160000"/>
              </a:lnSpc>
              <a:buAutoNum type="arabicPeriod"/>
            </a:pPr>
            <a:r>
              <a:rPr lang="ko-KR" altLang="en-US" sz="1800" dirty="0"/>
              <a:t>통합검색</a:t>
            </a:r>
          </a:p>
        </p:txBody>
      </p:sp>
    </p:spTree>
    <p:extLst>
      <p:ext uri="{BB962C8B-B14F-4D97-AF65-F5344CB8AC3E}">
        <p14:creationId xmlns:p14="http://schemas.microsoft.com/office/powerpoint/2010/main" val="9720369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109" cy="215444"/>
            <a:chOff x="1198313" y="721776"/>
            <a:chExt cx="717109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공지사항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공지사항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E335AED-22DF-50D1-1D98-D6BF7B1F279B}"/>
              </a:ext>
            </a:extLst>
          </p:cNvPr>
          <p:cNvSpPr/>
          <p:nvPr/>
        </p:nvSpPr>
        <p:spPr>
          <a:xfrm>
            <a:off x="6451156" y="230117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460D3A-B7D1-220C-6FC4-FF7E17980E9B}"/>
              </a:ext>
            </a:extLst>
          </p:cNvPr>
          <p:cNvSpPr txBox="1"/>
          <p:nvPr/>
        </p:nvSpPr>
        <p:spPr>
          <a:xfrm>
            <a:off x="6516077" y="233195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2024-03-05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0C47159-DCAC-5628-6056-1D5E6F1F8821}"/>
              </a:ext>
            </a:extLst>
          </p:cNvPr>
          <p:cNvCxnSpPr>
            <a:cxnSpLocks/>
          </p:cNvCxnSpPr>
          <p:nvPr/>
        </p:nvCxnSpPr>
        <p:spPr>
          <a:xfrm>
            <a:off x="626546" y="2578178"/>
            <a:ext cx="5800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13B848-4089-263B-E345-9D7BCA1D08DC}"/>
              </a:ext>
            </a:extLst>
          </p:cNvPr>
          <p:cNvSpPr txBox="1"/>
          <p:nvPr/>
        </p:nvSpPr>
        <p:spPr>
          <a:xfrm>
            <a:off x="626546" y="2330664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공지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77A503-1717-9383-BC87-5136A2301865}"/>
              </a:ext>
            </a:extLst>
          </p:cNvPr>
          <p:cNvSpPr txBox="1"/>
          <p:nvPr/>
        </p:nvSpPr>
        <p:spPr>
          <a:xfrm>
            <a:off x="1395774" y="233066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‘분당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그린파크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’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29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일 사이버 모델하우스 오픈</a:t>
            </a:r>
            <a:endParaRPr lang="ko-KR" altLang="en-US" sz="800" dirty="0"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A3D1FA8-A38D-3290-B2C6-11E9225BE924}"/>
              </a:ext>
            </a:extLst>
          </p:cNvPr>
          <p:cNvSpPr/>
          <p:nvPr/>
        </p:nvSpPr>
        <p:spPr>
          <a:xfrm>
            <a:off x="6451156" y="273456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8AA011-4EBD-0E02-2B1C-07F22EF1228F}"/>
              </a:ext>
            </a:extLst>
          </p:cNvPr>
          <p:cNvSpPr txBox="1"/>
          <p:nvPr/>
        </p:nvSpPr>
        <p:spPr>
          <a:xfrm>
            <a:off x="6516077" y="276534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2024-02-29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09ED087-C400-185A-753B-00130E580D38}"/>
              </a:ext>
            </a:extLst>
          </p:cNvPr>
          <p:cNvCxnSpPr>
            <a:cxnSpLocks/>
          </p:cNvCxnSpPr>
          <p:nvPr/>
        </p:nvCxnSpPr>
        <p:spPr>
          <a:xfrm>
            <a:off x="626546" y="3011568"/>
            <a:ext cx="5800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8B4E9CA-0542-A9BF-3BE0-9D16B80F101A}"/>
              </a:ext>
            </a:extLst>
          </p:cNvPr>
          <p:cNvSpPr txBox="1"/>
          <p:nvPr/>
        </p:nvSpPr>
        <p:spPr>
          <a:xfrm>
            <a:off x="626546" y="2764054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공지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5D5D81-1721-127C-FF17-67B719B5DF86}"/>
              </a:ext>
            </a:extLst>
          </p:cNvPr>
          <p:cNvSpPr txBox="1"/>
          <p:nvPr/>
        </p:nvSpPr>
        <p:spPr>
          <a:xfrm>
            <a:off x="1395774" y="276405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개인정보처리방침 변경 안내</a:t>
            </a:r>
            <a:endParaRPr lang="ko-KR" altLang="en-US" sz="800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F4AEB9-912F-A89C-8E00-8277985112DE}"/>
              </a:ext>
            </a:extLst>
          </p:cNvPr>
          <p:cNvSpPr/>
          <p:nvPr/>
        </p:nvSpPr>
        <p:spPr>
          <a:xfrm>
            <a:off x="606642" y="1600445"/>
            <a:ext cx="6762346" cy="34962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C2A2436-22F7-3F57-9A3A-A2ED5286194A}"/>
              </a:ext>
            </a:extLst>
          </p:cNvPr>
          <p:cNvCxnSpPr/>
          <p:nvPr/>
        </p:nvCxnSpPr>
        <p:spPr>
          <a:xfrm>
            <a:off x="1809175" y="1896282"/>
            <a:ext cx="44941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earch">
            <a:extLst>
              <a:ext uri="{FF2B5EF4-FFF2-40B4-BE49-F238E27FC236}">
                <a16:creationId xmlns:a16="http://schemas.microsoft.com/office/drawing/2014/main" id="{F97FE3BD-8661-E1A9-9DB5-79DD0EF23E9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70679" y="1694764"/>
            <a:ext cx="139700" cy="142875"/>
          </a:xfrm>
          <a:custGeom>
            <a:avLst/>
            <a:gdLst>
              <a:gd name="T0" fmla="*/ 227 w 572"/>
              <a:gd name="T1" fmla="*/ 0 h 585"/>
              <a:gd name="T2" fmla="*/ 0 w 572"/>
              <a:gd name="T3" fmla="*/ 227 h 585"/>
              <a:gd name="T4" fmla="*/ 227 w 572"/>
              <a:gd name="T5" fmla="*/ 453 h 585"/>
              <a:gd name="T6" fmla="*/ 359 w 572"/>
              <a:gd name="T7" fmla="*/ 410 h 585"/>
              <a:gd name="T8" fmla="*/ 535 w 572"/>
              <a:gd name="T9" fmla="*/ 585 h 585"/>
              <a:gd name="T10" fmla="*/ 572 w 572"/>
              <a:gd name="T11" fmla="*/ 548 h 585"/>
              <a:gd name="T12" fmla="*/ 399 w 572"/>
              <a:gd name="T13" fmla="*/ 374 h 585"/>
              <a:gd name="T14" fmla="*/ 454 w 572"/>
              <a:gd name="T15" fmla="*/ 227 h 585"/>
              <a:gd name="T16" fmla="*/ 227 w 572"/>
              <a:gd name="T17" fmla="*/ 0 h 585"/>
              <a:gd name="T18" fmla="*/ 227 w 572"/>
              <a:gd name="T19" fmla="*/ 27 h 585"/>
              <a:gd name="T20" fmla="*/ 427 w 572"/>
              <a:gd name="T21" fmla="*/ 227 h 585"/>
              <a:gd name="T22" fmla="*/ 227 w 572"/>
              <a:gd name="T23" fmla="*/ 427 h 585"/>
              <a:gd name="T24" fmla="*/ 27 w 572"/>
              <a:gd name="T25" fmla="*/ 227 h 585"/>
              <a:gd name="T26" fmla="*/ 227 w 572"/>
              <a:gd name="T27" fmla="*/ 27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2" h="585">
                <a:moveTo>
                  <a:pt x="227" y="0"/>
                </a:moveTo>
                <a:cubicBezTo>
                  <a:pt x="102" y="0"/>
                  <a:pt x="0" y="102"/>
                  <a:pt x="0" y="227"/>
                </a:cubicBezTo>
                <a:cubicBezTo>
                  <a:pt x="0" y="352"/>
                  <a:pt x="102" y="453"/>
                  <a:pt x="227" y="453"/>
                </a:cubicBezTo>
                <a:cubicBezTo>
                  <a:pt x="276" y="453"/>
                  <a:pt x="322" y="437"/>
                  <a:pt x="359" y="410"/>
                </a:cubicBezTo>
                <a:lnTo>
                  <a:pt x="535" y="585"/>
                </a:lnTo>
                <a:lnTo>
                  <a:pt x="572" y="548"/>
                </a:lnTo>
                <a:lnTo>
                  <a:pt x="399" y="374"/>
                </a:lnTo>
                <a:cubicBezTo>
                  <a:pt x="433" y="335"/>
                  <a:pt x="454" y="283"/>
                  <a:pt x="454" y="227"/>
                </a:cubicBezTo>
                <a:cubicBezTo>
                  <a:pt x="454" y="102"/>
                  <a:pt x="352" y="0"/>
                  <a:pt x="227" y="0"/>
                </a:cubicBezTo>
                <a:close/>
                <a:moveTo>
                  <a:pt x="227" y="27"/>
                </a:moveTo>
                <a:cubicBezTo>
                  <a:pt x="338" y="27"/>
                  <a:pt x="427" y="116"/>
                  <a:pt x="427" y="227"/>
                </a:cubicBezTo>
                <a:cubicBezTo>
                  <a:pt x="427" y="337"/>
                  <a:pt x="338" y="427"/>
                  <a:pt x="227" y="427"/>
                </a:cubicBezTo>
                <a:cubicBezTo>
                  <a:pt x="116" y="427"/>
                  <a:pt x="27" y="337"/>
                  <a:pt x="27" y="227"/>
                </a:cubicBezTo>
                <a:cubicBezTo>
                  <a:pt x="27" y="116"/>
                  <a:pt x="116" y="27"/>
                  <a:pt x="227" y="27"/>
                </a:cubicBezTo>
                <a:close/>
              </a:path>
            </a:pathLst>
          </a:custGeom>
          <a:solidFill>
            <a:srgbClr val="5F5F5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612F6AE-1C56-B5F8-464C-9BF76D6DCDC8}"/>
              </a:ext>
            </a:extLst>
          </p:cNvPr>
          <p:cNvSpPr/>
          <p:nvPr/>
        </p:nvSpPr>
        <p:spPr>
          <a:xfrm>
            <a:off x="6451156" y="316795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0F976ED-3A9A-71BD-AEE2-FFADD2294CE8}"/>
              </a:ext>
            </a:extLst>
          </p:cNvPr>
          <p:cNvSpPr txBox="1"/>
          <p:nvPr/>
        </p:nvSpPr>
        <p:spPr>
          <a:xfrm>
            <a:off x="6516077" y="319873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2023-12-04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867B866-8054-24E7-BF10-9677C52F07C4}"/>
              </a:ext>
            </a:extLst>
          </p:cNvPr>
          <p:cNvCxnSpPr>
            <a:cxnSpLocks/>
          </p:cNvCxnSpPr>
          <p:nvPr/>
        </p:nvCxnSpPr>
        <p:spPr>
          <a:xfrm>
            <a:off x="626546" y="3444958"/>
            <a:ext cx="5800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EBB09ED-4608-1575-CF7B-38E6554A72D3}"/>
              </a:ext>
            </a:extLst>
          </p:cNvPr>
          <p:cNvSpPr txBox="1"/>
          <p:nvPr/>
        </p:nvSpPr>
        <p:spPr>
          <a:xfrm>
            <a:off x="626546" y="3197444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공지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A194A7-7B0C-16DE-AB28-979C77378D83}"/>
              </a:ext>
            </a:extLst>
          </p:cNvPr>
          <p:cNvSpPr txBox="1"/>
          <p:nvPr/>
        </p:nvSpPr>
        <p:spPr>
          <a:xfrm>
            <a:off x="1395774" y="3197444"/>
            <a:ext cx="51447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홈페이지 서비스 중단 안내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(9/22~9/23)</a:t>
            </a:r>
            <a:endParaRPr lang="ko-KR" altLang="en-US" sz="800" dirty="0"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6F387BF9-B2FD-6191-E3AD-4A56939062D9}"/>
              </a:ext>
            </a:extLst>
          </p:cNvPr>
          <p:cNvSpPr/>
          <p:nvPr/>
        </p:nvSpPr>
        <p:spPr>
          <a:xfrm>
            <a:off x="6451156" y="360134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B77A6C-008D-B3BA-F7AC-C217680B6499}"/>
              </a:ext>
            </a:extLst>
          </p:cNvPr>
          <p:cNvSpPr txBox="1"/>
          <p:nvPr/>
        </p:nvSpPr>
        <p:spPr>
          <a:xfrm>
            <a:off x="6516077" y="363212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2023-11-28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E73A51C7-122A-C17B-6A43-87555FF9EEE6}"/>
              </a:ext>
            </a:extLst>
          </p:cNvPr>
          <p:cNvCxnSpPr>
            <a:cxnSpLocks/>
          </p:cNvCxnSpPr>
          <p:nvPr/>
        </p:nvCxnSpPr>
        <p:spPr>
          <a:xfrm>
            <a:off x="626546" y="3878348"/>
            <a:ext cx="5800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15817FB-1CE9-BCA3-DF99-668B234B078A}"/>
              </a:ext>
            </a:extLst>
          </p:cNvPr>
          <p:cNvSpPr txBox="1"/>
          <p:nvPr/>
        </p:nvSpPr>
        <p:spPr>
          <a:xfrm>
            <a:off x="626546" y="363083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언론사뉴스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A48AE96-1E33-FEEB-C869-5AE271C019E7}"/>
              </a:ext>
            </a:extLst>
          </p:cNvPr>
          <p:cNvSpPr txBox="1"/>
          <p:nvPr/>
        </p:nvSpPr>
        <p:spPr>
          <a:xfrm>
            <a:off x="1395774" y="363083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‘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문수로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더 퍼스트’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15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일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(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) 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견본주택 개관</a:t>
            </a:r>
            <a:endParaRPr lang="ko-KR" altLang="en-US" sz="800" dirty="0">
              <a:latin typeface="+mn-ea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3DDAB30-1CBA-E881-E064-BA780AB8C586}"/>
              </a:ext>
            </a:extLst>
          </p:cNvPr>
          <p:cNvSpPr/>
          <p:nvPr/>
        </p:nvSpPr>
        <p:spPr>
          <a:xfrm>
            <a:off x="6451156" y="403473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79558B-BC78-8A1F-3CC2-08D34243AC5C}"/>
              </a:ext>
            </a:extLst>
          </p:cNvPr>
          <p:cNvSpPr txBox="1"/>
          <p:nvPr/>
        </p:nvSpPr>
        <p:spPr>
          <a:xfrm>
            <a:off x="6516077" y="406551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2023-09-18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5B9D9293-7CE1-00D6-50BE-7B6908578902}"/>
              </a:ext>
            </a:extLst>
          </p:cNvPr>
          <p:cNvCxnSpPr>
            <a:cxnSpLocks/>
          </p:cNvCxnSpPr>
          <p:nvPr/>
        </p:nvCxnSpPr>
        <p:spPr>
          <a:xfrm>
            <a:off x="626546" y="4311738"/>
            <a:ext cx="5800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DCEF1F5-EAFD-8E5B-75B8-748FFE1DC36D}"/>
              </a:ext>
            </a:extLst>
          </p:cNvPr>
          <p:cNvSpPr txBox="1"/>
          <p:nvPr/>
        </p:nvSpPr>
        <p:spPr>
          <a:xfrm>
            <a:off x="626546" y="406422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언론사뉴스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D0B406F-0473-944C-6076-A19DD06A56F2}"/>
              </a:ext>
            </a:extLst>
          </p:cNvPr>
          <p:cNvSpPr txBox="1"/>
          <p:nvPr/>
        </p:nvSpPr>
        <p:spPr>
          <a:xfrm>
            <a:off x="1395774" y="406422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‘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왕길역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에듀그린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’ 견본주택 오픈</a:t>
            </a:r>
            <a:endParaRPr lang="ko-KR" altLang="en-US" sz="800" dirty="0">
              <a:latin typeface="+mn-ea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EB98F0E-821F-06C2-319F-60AEFAB45794}"/>
              </a:ext>
            </a:extLst>
          </p:cNvPr>
          <p:cNvSpPr/>
          <p:nvPr/>
        </p:nvSpPr>
        <p:spPr>
          <a:xfrm>
            <a:off x="6451156" y="446812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98DA772-1DC5-602C-734A-1FC396993A6F}"/>
              </a:ext>
            </a:extLst>
          </p:cNvPr>
          <p:cNvSpPr txBox="1"/>
          <p:nvPr/>
        </p:nvSpPr>
        <p:spPr>
          <a:xfrm>
            <a:off x="6516077" y="449890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2023-09-12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E86EDD5-CBF1-347E-E141-EEBE445946DB}"/>
              </a:ext>
            </a:extLst>
          </p:cNvPr>
          <p:cNvCxnSpPr>
            <a:cxnSpLocks/>
          </p:cNvCxnSpPr>
          <p:nvPr/>
        </p:nvCxnSpPr>
        <p:spPr>
          <a:xfrm>
            <a:off x="626546" y="4745128"/>
            <a:ext cx="5800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52B8AB7-C186-22CC-BF03-D6FE48EEC8E2}"/>
              </a:ext>
            </a:extLst>
          </p:cNvPr>
          <p:cNvSpPr txBox="1"/>
          <p:nvPr/>
        </p:nvSpPr>
        <p:spPr>
          <a:xfrm>
            <a:off x="626546" y="4497614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공지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4567BFC-DD26-1934-E982-E0532E7A53A7}"/>
              </a:ext>
            </a:extLst>
          </p:cNvPr>
          <p:cNvSpPr txBox="1"/>
          <p:nvPr/>
        </p:nvSpPr>
        <p:spPr>
          <a:xfrm>
            <a:off x="1395774" y="4497614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홈페이지 서비스 중단 안내 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(3/11~3/12)</a:t>
            </a:r>
            <a:endParaRPr lang="ko-KR" altLang="en-US" sz="800" dirty="0">
              <a:latin typeface="+mn-ea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B19B5C4-09E3-0366-9C09-CDF6E7439484}"/>
              </a:ext>
            </a:extLst>
          </p:cNvPr>
          <p:cNvSpPr/>
          <p:nvPr/>
        </p:nvSpPr>
        <p:spPr>
          <a:xfrm>
            <a:off x="6451156" y="4901519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AE712AC-6A5D-C2B0-2F58-37CC658B81C2}"/>
              </a:ext>
            </a:extLst>
          </p:cNvPr>
          <p:cNvSpPr txBox="1"/>
          <p:nvPr/>
        </p:nvSpPr>
        <p:spPr>
          <a:xfrm>
            <a:off x="6516077" y="4932296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2023-09-07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9365D35C-8D8B-070F-EFF1-686382659E54}"/>
              </a:ext>
            </a:extLst>
          </p:cNvPr>
          <p:cNvCxnSpPr>
            <a:cxnSpLocks/>
          </p:cNvCxnSpPr>
          <p:nvPr/>
        </p:nvCxnSpPr>
        <p:spPr>
          <a:xfrm>
            <a:off x="626546" y="5178518"/>
            <a:ext cx="5800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4F6F00CB-9F0C-1BCF-EE6E-6D2732A9312A}"/>
              </a:ext>
            </a:extLst>
          </p:cNvPr>
          <p:cNvSpPr txBox="1"/>
          <p:nvPr/>
        </p:nvSpPr>
        <p:spPr>
          <a:xfrm>
            <a:off x="626546" y="4931004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공지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32720D5-CDDE-4670-55B9-4B2CAD310A7E}"/>
              </a:ext>
            </a:extLst>
          </p:cNvPr>
          <p:cNvSpPr txBox="1"/>
          <p:nvPr/>
        </p:nvSpPr>
        <p:spPr>
          <a:xfrm>
            <a:off x="1395774" y="4931004"/>
            <a:ext cx="51447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개인정보처리방침 변경 안내</a:t>
            </a:r>
            <a:endParaRPr lang="ko-KR" altLang="en-US" sz="800" dirty="0">
              <a:latin typeface="+mn-ea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18C1CF6-D213-DC5B-F4B5-2EF8F6ADE8F4}"/>
              </a:ext>
            </a:extLst>
          </p:cNvPr>
          <p:cNvSpPr/>
          <p:nvPr/>
        </p:nvSpPr>
        <p:spPr>
          <a:xfrm>
            <a:off x="6451156" y="5334907"/>
            <a:ext cx="88197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3CBB9C7-2B60-3550-EEF7-D253B78DC987}"/>
              </a:ext>
            </a:extLst>
          </p:cNvPr>
          <p:cNvSpPr txBox="1"/>
          <p:nvPr/>
        </p:nvSpPr>
        <p:spPr>
          <a:xfrm>
            <a:off x="6516077" y="5365684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2023-07-28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21C3887-90F2-C05A-1161-7EA8B30EFA80}"/>
              </a:ext>
            </a:extLst>
          </p:cNvPr>
          <p:cNvCxnSpPr>
            <a:cxnSpLocks/>
          </p:cNvCxnSpPr>
          <p:nvPr/>
        </p:nvCxnSpPr>
        <p:spPr>
          <a:xfrm>
            <a:off x="626546" y="5611906"/>
            <a:ext cx="5800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41C747F0-D577-3217-70CE-E501352834B9}"/>
              </a:ext>
            </a:extLst>
          </p:cNvPr>
          <p:cNvSpPr txBox="1"/>
          <p:nvPr/>
        </p:nvSpPr>
        <p:spPr>
          <a:xfrm>
            <a:off x="626546" y="5364392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언론사뉴스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85C10EA-7F4D-E7B9-BB7B-874155C93FF1}"/>
              </a:ext>
            </a:extLst>
          </p:cNvPr>
          <p:cNvSpPr txBox="1"/>
          <p:nvPr/>
        </p:nvSpPr>
        <p:spPr>
          <a:xfrm>
            <a:off x="1395774" y="5364392"/>
            <a:ext cx="328108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금호건설</a:t>
            </a:r>
            <a:r>
              <a:rPr lang="en-US" altLang="ko-KR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, ‘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강릉교동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금호어울림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ko-KR" altLang="en-US" sz="800" b="0" i="0" u="none" strike="noStrike" dirty="0" err="1">
                <a:solidFill>
                  <a:srgbClr val="333333"/>
                </a:solidFill>
                <a:effectLst/>
                <a:latin typeface="+mn-ea"/>
              </a:rPr>
              <a:t>올림픽파크</a:t>
            </a:r>
            <a:r>
              <a:rPr lang="ko-KR" altLang="en-US" sz="800" b="0" i="0" u="none" strike="noStrike" dirty="0">
                <a:solidFill>
                  <a:srgbClr val="333333"/>
                </a:solidFill>
                <a:effectLst/>
                <a:latin typeface="+mn-ea"/>
              </a:rPr>
              <a:t>’ 견본주택 오픈</a:t>
            </a:r>
            <a:endParaRPr lang="ko-KR" altLang="en-US" sz="800" dirty="0">
              <a:latin typeface="+mn-ea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9D518FE3-25ED-FBB3-2EF4-424304842C05}"/>
              </a:ext>
            </a:extLst>
          </p:cNvPr>
          <p:cNvGrpSpPr/>
          <p:nvPr/>
        </p:nvGrpSpPr>
        <p:grpSpPr>
          <a:xfrm>
            <a:off x="2651854" y="5999014"/>
            <a:ext cx="2817804" cy="153459"/>
            <a:chOff x="2885907" y="4797152"/>
            <a:chExt cx="3305513" cy="180020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14257E68-7174-8873-AA3D-A5C38BAA7381}"/>
                </a:ext>
              </a:extLst>
            </p:cNvPr>
            <p:cNvSpPr/>
            <p:nvPr/>
          </p:nvSpPr>
          <p:spPr>
            <a:xfrm>
              <a:off x="3372401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u="sng">
                  <a:solidFill>
                    <a:srgbClr val="7030A0"/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1</a:t>
              </a:r>
              <a:endParaRPr lang="ko-KR" altLang="en-US" sz="800" b="1" u="sng">
                <a:solidFill>
                  <a:srgbClr val="7030A0"/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BB8479E8-D156-0230-CB6C-F985BE9A4E99}"/>
                </a:ext>
              </a:extLst>
            </p:cNvPr>
            <p:cNvSpPr/>
            <p:nvPr/>
          </p:nvSpPr>
          <p:spPr>
            <a:xfrm>
              <a:off x="3611568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2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90020459-44CE-7261-D578-267865A473FE}"/>
                </a:ext>
              </a:extLst>
            </p:cNvPr>
            <p:cNvSpPr/>
            <p:nvPr/>
          </p:nvSpPr>
          <p:spPr>
            <a:xfrm>
              <a:off x="3850735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3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4DC173EE-709C-3EA4-25E0-DFA3BA5A2358}"/>
                </a:ext>
              </a:extLst>
            </p:cNvPr>
            <p:cNvSpPr/>
            <p:nvPr/>
          </p:nvSpPr>
          <p:spPr>
            <a:xfrm>
              <a:off x="4089902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4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8A9626D-4693-D601-29CB-B471AF5E76F4}"/>
                </a:ext>
              </a:extLst>
            </p:cNvPr>
            <p:cNvSpPr/>
            <p:nvPr/>
          </p:nvSpPr>
          <p:spPr>
            <a:xfrm>
              <a:off x="4329069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5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2DF65B19-FD0A-C973-0CAA-4BEC9AD7C144}"/>
                </a:ext>
              </a:extLst>
            </p:cNvPr>
            <p:cNvSpPr/>
            <p:nvPr/>
          </p:nvSpPr>
          <p:spPr>
            <a:xfrm>
              <a:off x="4568236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6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4AB31D68-94C7-3394-7209-60AB2654A5CB}"/>
                </a:ext>
              </a:extLst>
            </p:cNvPr>
            <p:cNvSpPr/>
            <p:nvPr/>
          </p:nvSpPr>
          <p:spPr>
            <a:xfrm>
              <a:off x="4807403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7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E78F9DF4-DB05-0605-5E61-B0E5506EAD91}"/>
                </a:ext>
              </a:extLst>
            </p:cNvPr>
            <p:cNvSpPr/>
            <p:nvPr/>
          </p:nvSpPr>
          <p:spPr>
            <a:xfrm>
              <a:off x="5046570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8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9903767-BF15-D99A-6380-1B36B02F4F78}"/>
                </a:ext>
              </a:extLst>
            </p:cNvPr>
            <p:cNvSpPr/>
            <p:nvPr/>
          </p:nvSpPr>
          <p:spPr>
            <a:xfrm>
              <a:off x="5285737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9</a:t>
              </a:r>
              <a:endParaRPr lang="ko-KR" altLang="en-US" sz="800" b="1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BF259345-F431-F3C7-CE28-14E6A822E66F}"/>
                </a:ext>
              </a:extLst>
            </p:cNvPr>
            <p:cNvSpPr/>
            <p:nvPr/>
          </p:nvSpPr>
          <p:spPr>
            <a:xfrm>
              <a:off x="5524904" y="4797152"/>
              <a:ext cx="180020" cy="18002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b="1" dirty="0">
                  <a:solidFill>
                    <a:schemeClr val="bg1">
                      <a:lumMod val="50000"/>
                    </a:schemeClr>
                  </a:solidFill>
                  <a:latin typeface="Arial" pitchFamily="34" charset="0"/>
                  <a:ea typeface="맑은 고딕" pitchFamily="50" charset="-127"/>
                  <a:cs typeface="Arial" pitchFamily="34" charset="0"/>
                </a:rPr>
                <a:t>10</a:t>
              </a:r>
              <a:endParaRPr lang="ko-KR" altLang="en-US" sz="800" b="1" dirty="0">
                <a:solidFill>
                  <a:schemeClr val="bg1">
                    <a:lumMod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AB54BCA2-0F5C-7E0A-9069-873D0B4CD785}"/>
                </a:ext>
              </a:extLst>
            </p:cNvPr>
            <p:cNvSpPr/>
            <p:nvPr/>
          </p:nvSpPr>
          <p:spPr>
            <a:xfrm>
              <a:off x="5764071" y="4797152"/>
              <a:ext cx="184100" cy="180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▶</a:t>
              </a: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E91208DB-5459-7892-AB8E-5084E9CE9F8D}"/>
                </a:ext>
              </a:extLst>
            </p:cNvPr>
            <p:cNvSpPr/>
            <p:nvPr/>
          </p:nvSpPr>
          <p:spPr>
            <a:xfrm>
              <a:off x="6007320" y="4797152"/>
              <a:ext cx="184100" cy="180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▶</a:t>
              </a:r>
              <a:r>
                <a:rPr lang="en-US" altLang="ko-KR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|</a:t>
              </a:r>
              <a:endParaRPr lang="ko-KR" altLang="en-US" sz="7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1913BB9C-EE7C-FA4A-30A4-D24A5FC9B0FB}"/>
                </a:ext>
              </a:extLst>
            </p:cNvPr>
            <p:cNvSpPr/>
            <p:nvPr/>
          </p:nvSpPr>
          <p:spPr>
            <a:xfrm>
              <a:off x="2885907" y="4797152"/>
              <a:ext cx="184100" cy="180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|</a:t>
              </a:r>
              <a:r>
                <a:rPr lang="ko-KR" altLang="en-US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◀</a:t>
              </a: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D6E92CB3-D12C-2CA5-2355-AC5E2FFA93BE}"/>
                </a:ext>
              </a:extLst>
            </p:cNvPr>
            <p:cNvSpPr/>
            <p:nvPr/>
          </p:nvSpPr>
          <p:spPr>
            <a:xfrm>
              <a:off x="3129154" y="4797152"/>
              <a:ext cx="184100" cy="1800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b="1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◀</a:t>
              </a: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51ECF75-F089-8BFE-AB7E-AF0276131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847025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99901D97-EF20-37D4-0A12-DD7DBD79D276}"/>
              </a:ext>
            </a:extLst>
          </p:cNvPr>
          <p:cNvSpPr/>
          <p:nvPr/>
        </p:nvSpPr>
        <p:spPr>
          <a:xfrm>
            <a:off x="7983071" y="4625095"/>
            <a:ext cx="1833282" cy="1909482"/>
          </a:xfrm>
          <a:prstGeom prst="rect">
            <a:avLst/>
          </a:prstGeom>
          <a:ln w="63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/>
              <a:t>[2024.04.03.</a:t>
            </a:r>
            <a:r>
              <a:rPr lang="ko-KR" altLang="en-US" sz="800" dirty="0"/>
              <a:t>수</a:t>
            </a:r>
            <a:r>
              <a:rPr lang="en-US" altLang="ko-KR" sz="800" dirty="0"/>
              <a:t>] </a:t>
            </a:r>
            <a:r>
              <a:rPr lang="ko-KR" altLang="en-US" sz="800" dirty="0"/>
              <a:t>회의 내용</a:t>
            </a:r>
            <a:br>
              <a:rPr lang="en-US" altLang="ko-KR" sz="800" dirty="0"/>
            </a:br>
            <a:br>
              <a:rPr lang="en-US" altLang="ko-KR" sz="800" dirty="0"/>
            </a:br>
            <a:r>
              <a:rPr lang="en-US" altLang="ko-KR" sz="800" dirty="0"/>
              <a:t>- </a:t>
            </a:r>
            <a:r>
              <a:rPr lang="ko-KR" altLang="en-US" sz="800" dirty="0"/>
              <a:t>관리자 공지사항 메뉴의 </a:t>
            </a:r>
            <a:r>
              <a:rPr lang="ko-KR" altLang="en-US" sz="800" dirty="0" err="1"/>
              <a:t>분류값</a:t>
            </a:r>
            <a:r>
              <a:rPr lang="ko-KR" altLang="en-US" sz="800" dirty="0"/>
              <a:t> 추가</a:t>
            </a:r>
            <a:r>
              <a:rPr lang="en-US" altLang="ko-KR" sz="800" dirty="0"/>
              <a:t>(</a:t>
            </a:r>
            <a:r>
              <a:rPr lang="ko-KR" altLang="en-US" sz="800" dirty="0"/>
              <a:t>공지사항</a:t>
            </a:r>
            <a:r>
              <a:rPr lang="en-US" altLang="ko-KR" sz="800" dirty="0"/>
              <a:t>, </a:t>
            </a:r>
            <a:r>
              <a:rPr lang="ko-KR" altLang="en-US" sz="800" dirty="0" err="1"/>
              <a:t>아테라</a:t>
            </a:r>
            <a:r>
              <a:rPr lang="ko-KR" altLang="en-US" sz="800" dirty="0"/>
              <a:t> 뉴스</a:t>
            </a:r>
            <a:r>
              <a:rPr lang="en-US" altLang="ko-KR" sz="800" dirty="0"/>
              <a:t>)</a:t>
            </a:r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공지사항 메뉴는 </a:t>
            </a:r>
            <a:r>
              <a:rPr lang="en-US" altLang="ko-KR" sz="800" dirty="0"/>
              <a:t>‘</a:t>
            </a:r>
            <a:r>
              <a:rPr lang="ko-KR" altLang="en-US" sz="800" dirty="0" err="1"/>
              <a:t>아테라</a:t>
            </a:r>
            <a:r>
              <a:rPr lang="ko-KR" altLang="en-US" sz="800" dirty="0"/>
              <a:t> 뉴스</a:t>
            </a:r>
            <a:r>
              <a:rPr lang="en-US" altLang="ko-KR" sz="800" dirty="0"/>
              <a:t>’ </a:t>
            </a:r>
            <a:r>
              <a:rPr lang="ko-KR" altLang="en-US" sz="800" dirty="0" err="1"/>
              <a:t>구분값</a:t>
            </a:r>
            <a:r>
              <a:rPr lang="ko-KR" altLang="en-US" sz="800" dirty="0"/>
              <a:t> 제외한 내용 노출</a:t>
            </a:r>
            <a:endParaRPr lang="en-US" altLang="ko-KR" sz="800" dirty="0"/>
          </a:p>
          <a:p>
            <a:endParaRPr lang="en-US" altLang="ko-KR" sz="800" dirty="0"/>
          </a:p>
          <a:p>
            <a:r>
              <a:rPr lang="en-US" altLang="ko-KR" sz="800" dirty="0"/>
              <a:t>- </a:t>
            </a:r>
            <a:r>
              <a:rPr lang="ko-KR" altLang="en-US" sz="800" dirty="0"/>
              <a:t>기존 어울림 관련 기사 데이터 삭제 여부 확인</a:t>
            </a:r>
          </a:p>
        </p:txBody>
      </p:sp>
    </p:spTree>
    <p:extLst>
      <p:ext uri="{BB962C8B-B14F-4D97-AF65-F5344CB8AC3E}">
        <p14:creationId xmlns:p14="http://schemas.microsoft.com/office/powerpoint/2010/main" val="41078096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717109" cy="215444"/>
            <a:chOff x="1198313" y="721776"/>
            <a:chExt cx="717109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공지사항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공지사항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A1A9C-0056-FE71-6915-4E45759142B8}"/>
              </a:ext>
            </a:extLst>
          </p:cNvPr>
          <p:cNvSpPr txBox="1"/>
          <p:nvPr/>
        </p:nvSpPr>
        <p:spPr>
          <a:xfrm>
            <a:off x="6540735" y="1851090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2024-03-05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B869FF-C876-4787-7004-E919764DD058}"/>
              </a:ext>
            </a:extLst>
          </p:cNvPr>
          <p:cNvCxnSpPr>
            <a:cxnSpLocks/>
          </p:cNvCxnSpPr>
          <p:nvPr/>
        </p:nvCxnSpPr>
        <p:spPr>
          <a:xfrm>
            <a:off x="596900" y="2105029"/>
            <a:ext cx="67362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E0DA377-AE5C-025E-982E-9FB0B41B7456}"/>
              </a:ext>
            </a:extLst>
          </p:cNvPr>
          <p:cNvSpPr txBox="1"/>
          <p:nvPr/>
        </p:nvSpPr>
        <p:spPr>
          <a:xfrm>
            <a:off x="670095" y="1592263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[</a:t>
            </a:r>
            <a:r>
              <a:rPr lang="ko-KR" altLang="en-US" sz="800" dirty="0">
                <a:latin typeface="+mn-ea"/>
              </a:rPr>
              <a:t>공지</a:t>
            </a:r>
            <a:r>
              <a:rPr lang="en-US" altLang="ko-KR" sz="800" dirty="0">
                <a:latin typeface="+mn-ea"/>
              </a:rPr>
              <a:t>]</a:t>
            </a:r>
            <a:endParaRPr lang="ko-KR" altLang="en-US" sz="800" dirty="0">
              <a:latin typeface="+mn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A79DC1-EB9A-184A-298F-2F8328FBA7FC}"/>
              </a:ext>
            </a:extLst>
          </p:cNvPr>
          <p:cNvSpPr txBox="1"/>
          <p:nvPr/>
        </p:nvSpPr>
        <p:spPr>
          <a:xfrm>
            <a:off x="670095" y="1840952"/>
            <a:ext cx="32810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금호어울림</a:t>
            </a:r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개인정보처리방침 변경 안내</a:t>
            </a:r>
            <a:endParaRPr lang="ko-KR" altLang="en-US" sz="900" b="1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D696F1-1C1F-22B4-5DF2-4039C404E213}"/>
              </a:ext>
            </a:extLst>
          </p:cNvPr>
          <p:cNvSpPr txBox="1"/>
          <p:nvPr/>
        </p:nvSpPr>
        <p:spPr>
          <a:xfrm>
            <a:off x="596900" y="4104385"/>
            <a:ext cx="67691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[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개정 내용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]</a:t>
            </a:r>
          </a:p>
          <a:p>
            <a:pPr algn="l"/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   1.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변경내용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</a:t>
            </a:r>
            <a:b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    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ㆍ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개인정보 처리 위탁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 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위탁업무 추가업체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 ㈜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밀리언키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                                    위탁업무 중단업체  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아시아나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IDT,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삼일산업㈜ </a:t>
            </a:r>
          </a:p>
          <a:p>
            <a:pPr algn="l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  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2.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시행일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: 2024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년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월 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1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일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      개정된 개인정보처리방침에 동의하지 않으시는 경우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개인정보 제공 동의 철회 및 탈퇴를 요청하실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       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관련 문의가 있으신 경우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홈페이지 하단의 대표번호로 연락주시기 바랍니다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8A981C6B-25ED-9D2D-E80E-D7FE897B8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97" y="2239113"/>
            <a:ext cx="6539901" cy="171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342240-9CE5-ADAD-2870-712615DE74D7}"/>
              </a:ext>
            </a:extLst>
          </p:cNvPr>
          <p:cNvCxnSpPr>
            <a:cxnSpLocks/>
          </p:cNvCxnSpPr>
          <p:nvPr/>
        </p:nvCxnSpPr>
        <p:spPr>
          <a:xfrm>
            <a:off x="596900" y="5294797"/>
            <a:ext cx="67362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49164C-C3B5-2E18-A183-03374CA99C9E}"/>
              </a:ext>
            </a:extLst>
          </p:cNvPr>
          <p:cNvSpPr/>
          <p:nvPr/>
        </p:nvSpPr>
        <p:spPr>
          <a:xfrm>
            <a:off x="3623996" y="5449206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목록</a:t>
            </a:r>
          </a:p>
        </p:txBody>
      </p:sp>
    </p:spTree>
    <p:extLst>
      <p:ext uri="{BB962C8B-B14F-4D97-AF65-F5344CB8AC3E}">
        <p14:creationId xmlns:p14="http://schemas.microsoft.com/office/powerpoint/2010/main" val="3078089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614517" cy="215444"/>
            <a:chOff x="1198313" y="721776"/>
            <a:chExt cx="614517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이벤트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이벤트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BA1A9C-0056-FE71-6915-4E45759142B8}"/>
              </a:ext>
            </a:extLst>
          </p:cNvPr>
          <p:cNvSpPr txBox="1"/>
          <p:nvPr/>
        </p:nvSpPr>
        <p:spPr>
          <a:xfrm>
            <a:off x="6540735" y="1851090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800" dirty="0">
                <a:latin typeface="+mn-ea"/>
              </a:rPr>
              <a:t>2024-03-01</a:t>
            </a:r>
            <a:endParaRPr lang="ko-KR" altLang="en-US" sz="800" dirty="0"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3B869FF-C876-4787-7004-E919764DD058}"/>
              </a:ext>
            </a:extLst>
          </p:cNvPr>
          <p:cNvCxnSpPr>
            <a:cxnSpLocks/>
          </p:cNvCxnSpPr>
          <p:nvPr/>
        </p:nvCxnSpPr>
        <p:spPr>
          <a:xfrm>
            <a:off x="596900" y="2105029"/>
            <a:ext cx="67362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A79DC1-EB9A-184A-298F-2F8328FBA7FC}"/>
              </a:ext>
            </a:extLst>
          </p:cNvPr>
          <p:cNvSpPr txBox="1"/>
          <p:nvPr/>
        </p:nvSpPr>
        <p:spPr>
          <a:xfrm>
            <a:off x="670095" y="1840952"/>
            <a:ext cx="32810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아테라 브랜드 변경 이벤트</a:t>
            </a:r>
            <a:endParaRPr lang="ko-KR" altLang="en-US" sz="900" b="1" dirty="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B342240-9CE5-ADAD-2870-712615DE74D7}"/>
              </a:ext>
            </a:extLst>
          </p:cNvPr>
          <p:cNvCxnSpPr>
            <a:cxnSpLocks/>
          </p:cNvCxnSpPr>
          <p:nvPr/>
        </p:nvCxnSpPr>
        <p:spPr>
          <a:xfrm>
            <a:off x="596900" y="5294797"/>
            <a:ext cx="673622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8749164C-C3B5-2E18-A183-03374CA99C9E}"/>
              </a:ext>
            </a:extLst>
          </p:cNvPr>
          <p:cNvSpPr/>
          <p:nvPr/>
        </p:nvSpPr>
        <p:spPr>
          <a:xfrm>
            <a:off x="3623996" y="5449206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목록</a:t>
            </a:r>
          </a:p>
        </p:txBody>
      </p:sp>
      <p:grpSp>
        <p:nvGrpSpPr>
          <p:cNvPr id="2" name="Image">
            <a:extLst>
              <a:ext uri="{FF2B5EF4-FFF2-40B4-BE49-F238E27FC236}">
                <a16:creationId xmlns:a16="http://schemas.microsoft.com/office/drawing/2014/main" id="{A2694F94-7BDC-34C5-C3A2-0A92D68423A5}"/>
              </a:ext>
            </a:extLst>
          </p:cNvPr>
          <p:cNvGrpSpPr>
            <a:grpSpLocks/>
          </p:cNvGrpSpPr>
          <p:nvPr/>
        </p:nvGrpSpPr>
        <p:grpSpPr bwMode="auto">
          <a:xfrm>
            <a:off x="735136" y="2226192"/>
            <a:ext cx="6473737" cy="2951864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3" name="Border">
              <a:extLst>
                <a:ext uri="{FF2B5EF4-FFF2-40B4-BE49-F238E27FC236}">
                  <a16:creationId xmlns:a16="http://schemas.microsoft.com/office/drawing/2014/main" id="{0C893B27-49BE-CB9C-C048-F79BE909F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" name="Line 2">
              <a:extLst>
                <a:ext uri="{FF2B5EF4-FFF2-40B4-BE49-F238E27FC236}">
                  <a16:creationId xmlns:a16="http://schemas.microsoft.com/office/drawing/2014/main" id="{E3D2DD7F-D9B4-2E49-DF51-1314BC9D5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14" name="Line 1">
              <a:extLst>
                <a:ext uri="{FF2B5EF4-FFF2-40B4-BE49-F238E27FC236}">
                  <a16:creationId xmlns:a16="http://schemas.microsoft.com/office/drawing/2014/main" id="{21B1E81F-42CF-45E4-FE21-0CB889CE7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C557CF2-EFDA-95EC-23E8-B45870A0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080401"/>
              </p:ext>
            </p:extLst>
          </p:nvPr>
        </p:nvGraphicFramePr>
        <p:xfrm>
          <a:off x="7931425" y="705659"/>
          <a:ext cx="1943281" cy="11997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이벤트 시 관리자에서 등록된 메인 팝업을 통해서만 접근 가능한 페이지로 기능 변경</a:t>
                      </a:r>
                      <a:endParaRPr lang="en-US" altLang="ko-KR" sz="800" dirty="0">
                        <a:latin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+mn-ea"/>
                        </a:rPr>
                        <a:t>별도 메뉴 노출 없음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2865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11764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614517" cy="215444"/>
            <a:chOff x="1198313" y="721776"/>
            <a:chExt cx="614517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로그인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로그인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9D546F9-81DE-DE85-CAB6-D7D6ADC7E853}"/>
              </a:ext>
            </a:extLst>
          </p:cNvPr>
          <p:cNvSpPr/>
          <p:nvPr/>
        </p:nvSpPr>
        <p:spPr>
          <a:xfrm>
            <a:off x="1818167" y="2301949"/>
            <a:ext cx="4311503" cy="2743200"/>
          </a:xfrm>
          <a:prstGeom prst="rect">
            <a:avLst/>
          </a:prstGeom>
          <a:solidFill>
            <a:srgbClr val="222A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C4DA8-D3E5-954D-3D4D-84A242D3B577}"/>
              </a:ext>
            </a:extLst>
          </p:cNvPr>
          <p:cNvSpPr txBox="1"/>
          <p:nvPr/>
        </p:nvSpPr>
        <p:spPr>
          <a:xfrm>
            <a:off x="2014870" y="2519917"/>
            <a:ext cx="15263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당신의 삶을 비추는 아름다움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1030CE0-4034-DEF2-BE17-BCC6F86B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88" y="2767968"/>
            <a:ext cx="1353577" cy="20716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7E2746-CC6F-3E45-8B65-0293A4A5190D}"/>
              </a:ext>
            </a:extLst>
          </p:cNvPr>
          <p:cNvSpPr/>
          <p:nvPr/>
        </p:nvSpPr>
        <p:spPr>
          <a:xfrm>
            <a:off x="2480536" y="3611420"/>
            <a:ext cx="2224371" cy="2658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CBD3E83-A450-8C96-52AD-35958A9D30C9}"/>
              </a:ext>
            </a:extLst>
          </p:cNvPr>
          <p:cNvSpPr/>
          <p:nvPr/>
        </p:nvSpPr>
        <p:spPr>
          <a:xfrm>
            <a:off x="2480536" y="3952870"/>
            <a:ext cx="2224371" cy="2658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021141-730F-2C45-4ECA-B514F9BF6186}"/>
              </a:ext>
            </a:extLst>
          </p:cNvPr>
          <p:cNvSpPr/>
          <p:nvPr/>
        </p:nvSpPr>
        <p:spPr>
          <a:xfrm>
            <a:off x="4774019" y="3611420"/>
            <a:ext cx="593257" cy="607264"/>
          </a:xfrm>
          <a:prstGeom prst="rect">
            <a:avLst/>
          </a:prstGeom>
          <a:solidFill>
            <a:srgbClr val="F47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b="1"/>
              <a:t>로그인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7EE9DB-D6FF-4455-4C0F-4CB78BF8A9A7}"/>
              </a:ext>
            </a:extLst>
          </p:cNvPr>
          <p:cNvSpPr txBox="1"/>
          <p:nvPr/>
        </p:nvSpPr>
        <p:spPr>
          <a:xfrm>
            <a:off x="2377909" y="4325549"/>
            <a:ext cx="25458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아이디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찾기    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|    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비밀번호 찾기    </a:t>
            </a:r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|     </a:t>
            </a:r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회원가입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8E879EC-9EAC-8578-3A31-EB5D666C5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323633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7319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802219F-9D8C-44DA-3EB7-FA51BFD0ECFE}"/>
              </a:ext>
            </a:extLst>
          </p:cNvPr>
          <p:cNvSpPr/>
          <p:nvPr/>
        </p:nvSpPr>
        <p:spPr>
          <a:xfrm>
            <a:off x="4243867" y="2993065"/>
            <a:ext cx="2610292" cy="2020186"/>
          </a:xfrm>
          <a:prstGeom prst="roundRect">
            <a:avLst>
              <a:gd name="adj" fmla="val 59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668A55D-0B56-F49A-D217-9F69E629852C}"/>
              </a:ext>
            </a:extLst>
          </p:cNvPr>
          <p:cNvSpPr/>
          <p:nvPr/>
        </p:nvSpPr>
        <p:spPr>
          <a:xfrm>
            <a:off x="1201479" y="2993065"/>
            <a:ext cx="2610292" cy="2020186"/>
          </a:xfrm>
          <a:prstGeom prst="roundRect">
            <a:avLst>
              <a:gd name="adj" fmla="val 59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614517" cy="215444"/>
            <a:chOff x="1198313" y="721776"/>
            <a:chExt cx="614517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로그인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아이디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>
                <a:latin typeface="+mn-ea"/>
              </a:rPr>
              <a:t>비밀번호 찾기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A9294-A77D-A75A-6252-52ADA8E0DF11}"/>
              </a:ext>
            </a:extLst>
          </p:cNvPr>
          <p:cNvSpPr/>
          <p:nvPr/>
        </p:nvSpPr>
        <p:spPr>
          <a:xfrm>
            <a:off x="1582613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비밀번호 찾기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532BDE-BF7D-D48A-60EC-9E30B5CF4F16}"/>
              </a:ext>
            </a:extLst>
          </p:cNvPr>
          <p:cNvSpPr/>
          <p:nvPr/>
        </p:nvSpPr>
        <p:spPr>
          <a:xfrm>
            <a:off x="596900" y="1592263"/>
            <a:ext cx="95731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0734A-A471-5D1A-46A3-6F9B2C64A659}"/>
              </a:ext>
            </a:extLst>
          </p:cNvPr>
          <p:cNvSpPr txBox="1"/>
          <p:nvPr/>
        </p:nvSpPr>
        <p:spPr>
          <a:xfrm>
            <a:off x="596900" y="2172551"/>
            <a:ext cx="49521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C21241"/>
                </a:solidFill>
                <a:effectLst/>
                <a:latin typeface="Arno Pro Light Display" panose="02020402050506020403" pitchFamily="18" charset="0"/>
              </a:rPr>
              <a:t>아이디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Arno Pro Light Display" panose="02020402050506020403" pitchFamily="18" charset="0"/>
              </a:rPr>
              <a:t>를 잊으셨나요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Arno Pro Light Display" panose="02020402050506020403" pitchFamily="18" charset="0"/>
              </a:rPr>
              <a:t>?</a:t>
            </a:r>
          </a:p>
          <a:p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본인 명의 휴대폰 또는 공인인증서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en-US" altLang="ko-KR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i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-PIN)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을 통한 본인 확인 후 아이디를 찾을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E08B0E-25BE-8704-F1AC-9746D5902C33}"/>
              </a:ext>
            </a:extLst>
          </p:cNvPr>
          <p:cNvSpPr txBox="1"/>
          <p:nvPr/>
        </p:nvSpPr>
        <p:spPr>
          <a:xfrm>
            <a:off x="1141671" y="3842150"/>
            <a:ext cx="2712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휴대폰 또는 공인인증서로 인증하기</a:t>
            </a:r>
            <a:endParaRPr lang="en-US" altLang="ko-KR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b="1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고객님 명의로 등록된 휴대폰 번호 또는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공인인증서를 통해 본인인증 과정을 거치게 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DBFEEE-4436-3A65-EFEC-8138A44164FC}"/>
              </a:ext>
            </a:extLst>
          </p:cNvPr>
          <p:cNvSpPr txBox="1"/>
          <p:nvPr/>
        </p:nvSpPr>
        <p:spPr>
          <a:xfrm>
            <a:off x="4192698" y="3842150"/>
            <a:ext cx="2712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아이핀으로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인증하기</a:t>
            </a:r>
            <a:endParaRPr lang="en-US" altLang="ko-KR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b="1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 인증을 위해서는 아이핀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ID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가 있어야 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u="sng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 발급안내</a:t>
            </a:r>
            <a:endParaRPr lang="ko-KR" altLang="en-US" sz="800" b="0" i="0" u="sng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38" name="Image">
            <a:extLst>
              <a:ext uri="{FF2B5EF4-FFF2-40B4-BE49-F238E27FC236}">
                <a16:creationId xmlns:a16="http://schemas.microsoft.com/office/drawing/2014/main" id="{0FF89C53-7832-2163-9485-899F9402124B}"/>
              </a:ext>
            </a:extLst>
          </p:cNvPr>
          <p:cNvGrpSpPr>
            <a:grpSpLocks/>
          </p:cNvGrpSpPr>
          <p:nvPr/>
        </p:nvGrpSpPr>
        <p:grpSpPr bwMode="auto">
          <a:xfrm>
            <a:off x="2233464" y="3051726"/>
            <a:ext cx="546321" cy="46784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39" name="Border">
              <a:extLst>
                <a:ext uri="{FF2B5EF4-FFF2-40B4-BE49-F238E27FC236}">
                  <a16:creationId xmlns:a16="http://schemas.microsoft.com/office/drawing/2014/main" id="{D6B4A709-C966-8A15-84F9-9D01D0EC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0" name="Line 2">
              <a:extLst>
                <a:ext uri="{FF2B5EF4-FFF2-40B4-BE49-F238E27FC236}">
                  <a16:creationId xmlns:a16="http://schemas.microsoft.com/office/drawing/2014/main" id="{99828624-AB1E-8338-EFE2-12C195D9C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1" name="Line 1">
              <a:extLst>
                <a:ext uri="{FF2B5EF4-FFF2-40B4-BE49-F238E27FC236}">
                  <a16:creationId xmlns:a16="http://schemas.microsoft.com/office/drawing/2014/main" id="{EEFD5D3C-8997-C55B-A6A3-088125034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2" name="Image">
            <a:extLst>
              <a:ext uri="{FF2B5EF4-FFF2-40B4-BE49-F238E27FC236}">
                <a16:creationId xmlns:a16="http://schemas.microsoft.com/office/drawing/2014/main" id="{59145759-18CD-40DA-7647-072D047B5E76}"/>
              </a:ext>
            </a:extLst>
          </p:cNvPr>
          <p:cNvGrpSpPr>
            <a:grpSpLocks/>
          </p:cNvGrpSpPr>
          <p:nvPr/>
        </p:nvGrpSpPr>
        <p:grpSpPr bwMode="auto">
          <a:xfrm>
            <a:off x="5275852" y="3051726"/>
            <a:ext cx="546321" cy="46784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3" name="Border">
              <a:extLst>
                <a:ext uri="{FF2B5EF4-FFF2-40B4-BE49-F238E27FC236}">
                  <a16:creationId xmlns:a16="http://schemas.microsoft.com/office/drawing/2014/main" id="{82F1E65B-60A0-501B-CAB1-8F22601B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4" name="Line 2">
              <a:extLst>
                <a:ext uri="{FF2B5EF4-FFF2-40B4-BE49-F238E27FC236}">
                  <a16:creationId xmlns:a16="http://schemas.microsoft.com/office/drawing/2014/main" id="{10A26F65-0268-D211-423A-0D47FC30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5" name="Line 1">
              <a:extLst>
                <a:ext uri="{FF2B5EF4-FFF2-40B4-BE49-F238E27FC236}">
                  <a16:creationId xmlns:a16="http://schemas.microsoft.com/office/drawing/2014/main" id="{7D59DD33-7330-90D2-10ED-AE61DD229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C1CACA0-4392-5CB0-5F2F-794D707CA290}"/>
              </a:ext>
            </a:extLst>
          </p:cNvPr>
          <p:cNvSpPr/>
          <p:nvPr/>
        </p:nvSpPr>
        <p:spPr>
          <a:xfrm>
            <a:off x="2098353" y="4648480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인증하기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B54C82-4173-D6C1-67B5-609C8D29E0A5}"/>
              </a:ext>
            </a:extLst>
          </p:cNvPr>
          <p:cNvSpPr/>
          <p:nvPr/>
        </p:nvSpPr>
        <p:spPr>
          <a:xfrm>
            <a:off x="5107439" y="4648480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인증하기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6171575-CF54-A2A6-25DC-39C499AB8C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48168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96060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668A55D-0B56-F49A-D217-9F69E629852C}"/>
              </a:ext>
            </a:extLst>
          </p:cNvPr>
          <p:cNvSpPr/>
          <p:nvPr/>
        </p:nvSpPr>
        <p:spPr>
          <a:xfrm>
            <a:off x="1201478" y="2993065"/>
            <a:ext cx="4952113" cy="2020186"/>
          </a:xfrm>
          <a:prstGeom prst="roundRect">
            <a:avLst>
              <a:gd name="adj" fmla="val 59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614517" cy="215444"/>
            <a:chOff x="1198313" y="721776"/>
            <a:chExt cx="614517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로그인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아이디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>
                <a:latin typeface="+mn-ea"/>
              </a:rPr>
              <a:t>비밀번호 찾기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A9294-A77D-A75A-6252-52ADA8E0DF11}"/>
              </a:ext>
            </a:extLst>
          </p:cNvPr>
          <p:cNvSpPr/>
          <p:nvPr/>
        </p:nvSpPr>
        <p:spPr>
          <a:xfrm>
            <a:off x="1582613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비밀번호 찾기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532BDE-BF7D-D48A-60EC-9E30B5CF4F16}"/>
              </a:ext>
            </a:extLst>
          </p:cNvPr>
          <p:cNvSpPr/>
          <p:nvPr/>
        </p:nvSpPr>
        <p:spPr>
          <a:xfrm>
            <a:off x="596900" y="1592263"/>
            <a:ext cx="95731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아이디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0734A-A471-5D1A-46A3-6F9B2C64A659}"/>
              </a:ext>
            </a:extLst>
          </p:cNvPr>
          <p:cNvSpPr txBox="1"/>
          <p:nvPr/>
        </p:nvSpPr>
        <p:spPr>
          <a:xfrm>
            <a:off x="596900" y="2172551"/>
            <a:ext cx="495211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effectLst/>
                <a:latin typeface="Arno Pro Light Display" panose="02020402050506020403" pitchFamily="18" charset="0"/>
              </a:rPr>
              <a:t>아이디를 다음과 같이 알려드립니다</a:t>
            </a:r>
            <a:r>
              <a:rPr lang="en-US" altLang="ko-KR" sz="900" b="0" i="0" dirty="0">
                <a:effectLst/>
                <a:latin typeface="Arno Pro Light Display" panose="02020402050506020403" pitchFamily="18" charset="0"/>
              </a:rPr>
              <a:t>.</a:t>
            </a:r>
          </a:p>
          <a:p>
            <a:endParaRPr lang="en-US" altLang="ko-KR" sz="900" b="0" i="0" dirty="0">
              <a:effectLst/>
              <a:latin typeface="Arno Pro Light Display" panose="02020402050506020403" pitchFamily="18" charset="0"/>
            </a:endParaRPr>
          </a:p>
          <a:p>
            <a:r>
              <a:rPr lang="ko-KR" altLang="en-US" sz="800" dirty="0">
                <a:latin typeface="Arno Pro Light Display" panose="02020402050506020403" pitchFamily="18" charset="0"/>
              </a:rPr>
              <a:t>찾으신 아이디 및 비밀번호로 로그인해 주시기 바랍니다</a:t>
            </a:r>
            <a:r>
              <a:rPr lang="en-US" altLang="ko-KR" sz="800" dirty="0">
                <a:latin typeface="Arno Pro Light Display" panose="02020402050506020403" pitchFamily="18" charset="0"/>
              </a:rPr>
              <a:t>.</a:t>
            </a:r>
            <a:endParaRPr lang="en-US" altLang="ko-KR" sz="800" b="0" i="0" dirty="0">
              <a:effectLst/>
              <a:latin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E08B0E-25BE-8704-F1AC-9746D5902C33}"/>
              </a:ext>
            </a:extLst>
          </p:cNvPr>
          <p:cNvSpPr txBox="1"/>
          <p:nvPr/>
        </p:nvSpPr>
        <p:spPr>
          <a:xfrm>
            <a:off x="1711842" y="3842150"/>
            <a:ext cx="39393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고객님의 아이디는 </a:t>
            </a:r>
            <a:r>
              <a:rPr lang="en-US" altLang="ko-KR" sz="800" b="1" i="0" dirty="0">
                <a:solidFill>
                  <a:srgbClr val="FF0000"/>
                </a:solidFill>
                <a:effectLst/>
                <a:latin typeface="맑은 고딕" panose="020B0503020000020004" pitchFamily="50" charset="-127"/>
              </a:rPr>
              <a:t>ABCDEFG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입니다</a:t>
            </a:r>
            <a:r>
              <a:rPr lang="en-US" altLang="ko-KR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</a:t>
            </a:r>
            <a:endParaRPr lang="en-US" altLang="ko-KR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b="1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위 아이디의 비밀번호를 찾으시려면 ‘비밀번호 </a:t>
            </a:r>
            <a:r>
              <a:rPr lang="ko-KR" altLang="en-US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찾기’를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눌러주십시오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grpSp>
        <p:nvGrpSpPr>
          <p:cNvPr id="38" name="Image">
            <a:extLst>
              <a:ext uri="{FF2B5EF4-FFF2-40B4-BE49-F238E27FC236}">
                <a16:creationId xmlns:a16="http://schemas.microsoft.com/office/drawing/2014/main" id="{0FF89C53-7832-2163-9485-899F9402124B}"/>
              </a:ext>
            </a:extLst>
          </p:cNvPr>
          <p:cNvGrpSpPr>
            <a:grpSpLocks/>
          </p:cNvGrpSpPr>
          <p:nvPr/>
        </p:nvGrpSpPr>
        <p:grpSpPr bwMode="auto">
          <a:xfrm>
            <a:off x="3404373" y="3051726"/>
            <a:ext cx="546321" cy="46784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39" name="Border">
              <a:extLst>
                <a:ext uri="{FF2B5EF4-FFF2-40B4-BE49-F238E27FC236}">
                  <a16:creationId xmlns:a16="http://schemas.microsoft.com/office/drawing/2014/main" id="{D6B4A709-C966-8A15-84F9-9D01D0EC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0" name="Line 2">
              <a:extLst>
                <a:ext uri="{FF2B5EF4-FFF2-40B4-BE49-F238E27FC236}">
                  <a16:creationId xmlns:a16="http://schemas.microsoft.com/office/drawing/2014/main" id="{99828624-AB1E-8338-EFE2-12C195D9C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1" name="Line 1">
              <a:extLst>
                <a:ext uri="{FF2B5EF4-FFF2-40B4-BE49-F238E27FC236}">
                  <a16:creationId xmlns:a16="http://schemas.microsoft.com/office/drawing/2014/main" id="{EEFD5D3C-8997-C55B-A6A3-088125034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C1CACA0-4392-5CB0-5F2F-794D707CA290}"/>
              </a:ext>
            </a:extLst>
          </p:cNvPr>
          <p:cNvSpPr/>
          <p:nvPr/>
        </p:nvSpPr>
        <p:spPr>
          <a:xfrm>
            <a:off x="2794387" y="4536628"/>
            <a:ext cx="883146" cy="24380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  <a:latin typeface="+mn-ea"/>
              </a:rPr>
              <a:t>비밀번호 찾기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5B09E3D-0568-2ED1-5055-27F3638B348F}"/>
              </a:ext>
            </a:extLst>
          </p:cNvPr>
          <p:cNvSpPr/>
          <p:nvPr/>
        </p:nvSpPr>
        <p:spPr>
          <a:xfrm>
            <a:off x="3746001" y="4536628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+mn-ea"/>
              </a:rPr>
              <a:t>로그인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30C92E6-505F-E70B-AB6D-B122D9F83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48168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69399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802219F-9D8C-44DA-3EB7-FA51BFD0ECFE}"/>
              </a:ext>
            </a:extLst>
          </p:cNvPr>
          <p:cNvSpPr/>
          <p:nvPr/>
        </p:nvSpPr>
        <p:spPr>
          <a:xfrm>
            <a:off x="4243867" y="2993065"/>
            <a:ext cx="2610292" cy="2020186"/>
          </a:xfrm>
          <a:prstGeom prst="roundRect">
            <a:avLst>
              <a:gd name="adj" fmla="val 59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668A55D-0B56-F49A-D217-9F69E629852C}"/>
              </a:ext>
            </a:extLst>
          </p:cNvPr>
          <p:cNvSpPr/>
          <p:nvPr/>
        </p:nvSpPr>
        <p:spPr>
          <a:xfrm>
            <a:off x="1201479" y="2993065"/>
            <a:ext cx="2610292" cy="2020186"/>
          </a:xfrm>
          <a:prstGeom prst="roundRect">
            <a:avLst>
              <a:gd name="adj" fmla="val 593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내용 개체 틀 22">
            <a:extLst>
              <a:ext uri="{FF2B5EF4-FFF2-40B4-BE49-F238E27FC236}">
                <a16:creationId xmlns:a16="http://schemas.microsoft.com/office/drawing/2014/main" id="{57EB996A-AB3A-4C1C-9F24-3F2F82AB6EF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4" name="내용 개체 틀 23">
            <a:extLst>
              <a:ext uri="{FF2B5EF4-FFF2-40B4-BE49-F238E27FC236}">
                <a16:creationId xmlns:a16="http://schemas.microsoft.com/office/drawing/2014/main" id="{58DE4188-5BB2-7E99-B44D-C00F5650388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25" name="내용 개체 틀 24">
            <a:extLst>
              <a:ext uri="{FF2B5EF4-FFF2-40B4-BE49-F238E27FC236}">
                <a16:creationId xmlns:a16="http://schemas.microsoft.com/office/drawing/2014/main" id="{DF2DACA3-74F2-6DB0-FA7C-A32B201EEB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6E0B132-1FBC-6173-AAD8-0BA4998DD7B0}"/>
              </a:ext>
            </a:extLst>
          </p:cNvPr>
          <p:cNvSpPr/>
          <p:nvPr/>
        </p:nvSpPr>
        <p:spPr>
          <a:xfrm>
            <a:off x="55699" y="705527"/>
            <a:ext cx="7867553" cy="2460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CB5780C-6186-9B75-1AB9-B1EAAE7F2CAE}"/>
              </a:ext>
            </a:extLst>
          </p:cNvPr>
          <p:cNvGrpSpPr/>
          <p:nvPr/>
        </p:nvGrpSpPr>
        <p:grpSpPr>
          <a:xfrm>
            <a:off x="315546" y="721776"/>
            <a:ext cx="614517" cy="215444"/>
            <a:chOff x="1198313" y="721776"/>
            <a:chExt cx="614517" cy="215444"/>
          </a:xfrm>
        </p:grpSpPr>
        <p:sp>
          <p:nvSpPr>
            <p:cNvPr id="8" name="Go Home">
              <a:extLst>
                <a:ext uri="{FF2B5EF4-FFF2-40B4-BE49-F238E27FC236}">
                  <a16:creationId xmlns:a16="http://schemas.microsoft.com/office/drawing/2014/main" id="{B2A14A5E-A04E-FBD4-B07D-E755C121EF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98313" y="775790"/>
              <a:ext cx="112142" cy="105479"/>
            </a:xfrm>
            <a:custGeom>
              <a:avLst/>
              <a:gdLst>
                <a:gd name="T0" fmla="*/ 1078 w 1396"/>
                <a:gd name="T1" fmla="*/ 0 h 1301"/>
                <a:gd name="T2" fmla="*/ 1024 w 1396"/>
                <a:gd name="T3" fmla="*/ 54 h 1301"/>
                <a:gd name="T4" fmla="*/ 1024 w 1396"/>
                <a:gd name="T5" fmla="*/ 317 h 1301"/>
                <a:gd name="T6" fmla="*/ 735 w 1396"/>
                <a:gd name="T7" fmla="*/ 29 h 1301"/>
                <a:gd name="T8" fmla="*/ 659 w 1396"/>
                <a:gd name="T9" fmla="*/ 29 h 1301"/>
                <a:gd name="T10" fmla="*/ 21 w 1396"/>
                <a:gd name="T11" fmla="*/ 665 h 1301"/>
                <a:gd name="T12" fmla="*/ 21 w 1396"/>
                <a:gd name="T13" fmla="*/ 743 h 1301"/>
                <a:gd name="T14" fmla="*/ 98 w 1396"/>
                <a:gd name="T15" fmla="*/ 743 h 1301"/>
                <a:gd name="T16" fmla="*/ 698 w 1396"/>
                <a:gd name="T17" fmla="*/ 144 h 1301"/>
                <a:gd name="T18" fmla="*/ 1298 w 1396"/>
                <a:gd name="T19" fmla="*/ 744 h 1301"/>
                <a:gd name="T20" fmla="*/ 1336 w 1396"/>
                <a:gd name="T21" fmla="*/ 760 h 1301"/>
                <a:gd name="T22" fmla="*/ 1375 w 1396"/>
                <a:gd name="T23" fmla="*/ 744 h 1301"/>
                <a:gd name="T24" fmla="*/ 1375 w 1396"/>
                <a:gd name="T25" fmla="*/ 666 h 1301"/>
                <a:gd name="T26" fmla="*/ 1186 w 1396"/>
                <a:gd name="T27" fmla="*/ 478 h 1301"/>
                <a:gd name="T28" fmla="*/ 1186 w 1396"/>
                <a:gd name="T29" fmla="*/ 54 h 1301"/>
                <a:gd name="T30" fmla="*/ 1132 w 1396"/>
                <a:gd name="T31" fmla="*/ 0 h 1301"/>
                <a:gd name="T32" fmla="*/ 1078 w 1396"/>
                <a:gd name="T33" fmla="*/ 0 h 1301"/>
                <a:gd name="T34" fmla="*/ 698 w 1396"/>
                <a:gd name="T35" fmla="*/ 242 h 1301"/>
                <a:gd name="T36" fmla="*/ 101 w 1396"/>
                <a:gd name="T37" fmla="*/ 839 h 1301"/>
                <a:gd name="T38" fmla="*/ 101 w 1396"/>
                <a:gd name="T39" fmla="*/ 1138 h 1301"/>
                <a:gd name="T40" fmla="*/ 264 w 1396"/>
                <a:gd name="T41" fmla="*/ 1301 h 1301"/>
                <a:gd name="T42" fmla="*/ 1132 w 1396"/>
                <a:gd name="T43" fmla="*/ 1301 h 1301"/>
                <a:gd name="T44" fmla="*/ 1295 w 1396"/>
                <a:gd name="T45" fmla="*/ 1138 h 1301"/>
                <a:gd name="T46" fmla="*/ 1295 w 1396"/>
                <a:gd name="T47" fmla="*/ 839 h 1301"/>
                <a:gd name="T48" fmla="*/ 698 w 1396"/>
                <a:gd name="T49" fmla="*/ 242 h 1301"/>
                <a:gd name="T50" fmla="*/ 589 w 1396"/>
                <a:gd name="T51" fmla="*/ 758 h 1301"/>
                <a:gd name="T52" fmla="*/ 807 w 1396"/>
                <a:gd name="T53" fmla="*/ 758 h 1301"/>
                <a:gd name="T54" fmla="*/ 861 w 1396"/>
                <a:gd name="T55" fmla="*/ 812 h 1301"/>
                <a:gd name="T56" fmla="*/ 861 w 1396"/>
                <a:gd name="T57" fmla="*/ 1138 h 1301"/>
                <a:gd name="T58" fmla="*/ 807 w 1396"/>
                <a:gd name="T59" fmla="*/ 1192 h 1301"/>
                <a:gd name="T60" fmla="*/ 589 w 1396"/>
                <a:gd name="T61" fmla="*/ 1192 h 1301"/>
                <a:gd name="T62" fmla="*/ 535 w 1396"/>
                <a:gd name="T63" fmla="*/ 1138 h 1301"/>
                <a:gd name="T64" fmla="*/ 535 w 1396"/>
                <a:gd name="T65" fmla="*/ 812 h 1301"/>
                <a:gd name="T66" fmla="*/ 589 w 1396"/>
                <a:gd name="T67" fmla="*/ 758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96" h="1301">
                  <a:moveTo>
                    <a:pt x="1078" y="0"/>
                  </a:moveTo>
                  <a:cubicBezTo>
                    <a:pt x="1048" y="0"/>
                    <a:pt x="1024" y="24"/>
                    <a:pt x="1024" y="54"/>
                  </a:cubicBezTo>
                  <a:lnTo>
                    <a:pt x="1024" y="317"/>
                  </a:lnTo>
                  <a:lnTo>
                    <a:pt x="735" y="29"/>
                  </a:lnTo>
                  <a:cubicBezTo>
                    <a:pt x="714" y="7"/>
                    <a:pt x="680" y="7"/>
                    <a:pt x="659" y="29"/>
                  </a:cubicBezTo>
                  <a:lnTo>
                    <a:pt x="21" y="665"/>
                  </a:lnTo>
                  <a:cubicBezTo>
                    <a:pt x="0" y="686"/>
                    <a:pt x="0" y="722"/>
                    <a:pt x="21" y="743"/>
                  </a:cubicBezTo>
                  <a:cubicBezTo>
                    <a:pt x="43" y="764"/>
                    <a:pt x="76" y="764"/>
                    <a:pt x="98" y="743"/>
                  </a:cubicBezTo>
                  <a:lnTo>
                    <a:pt x="698" y="144"/>
                  </a:lnTo>
                  <a:lnTo>
                    <a:pt x="1298" y="744"/>
                  </a:lnTo>
                  <a:cubicBezTo>
                    <a:pt x="1309" y="755"/>
                    <a:pt x="1322" y="760"/>
                    <a:pt x="1336" y="760"/>
                  </a:cubicBezTo>
                  <a:cubicBezTo>
                    <a:pt x="1350" y="760"/>
                    <a:pt x="1364" y="755"/>
                    <a:pt x="1375" y="744"/>
                  </a:cubicBezTo>
                  <a:cubicBezTo>
                    <a:pt x="1396" y="723"/>
                    <a:pt x="1396" y="688"/>
                    <a:pt x="1375" y="666"/>
                  </a:cubicBezTo>
                  <a:lnTo>
                    <a:pt x="1186" y="478"/>
                  </a:lnTo>
                  <a:lnTo>
                    <a:pt x="1186" y="54"/>
                  </a:lnTo>
                  <a:cubicBezTo>
                    <a:pt x="1186" y="24"/>
                    <a:pt x="1162" y="0"/>
                    <a:pt x="1132" y="0"/>
                  </a:cubicBezTo>
                  <a:lnTo>
                    <a:pt x="1078" y="0"/>
                  </a:lnTo>
                  <a:close/>
                  <a:moveTo>
                    <a:pt x="698" y="242"/>
                  </a:moveTo>
                  <a:lnTo>
                    <a:pt x="101" y="839"/>
                  </a:lnTo>
                  <a:lnTo>
                    <a:pt x="101" y="1138"/>
                  </a:lnTo>
                  <a:cubicBezTo>
                    <a:pt x="101" y="1228"/>
                    <a:pt x="174" y="1301"/>
                    <a:pt x="264" y="1301"/>
                  </a:cubicBezTo>
                  <a:lnTo>
                    <a:pt x="1132" y="1301"/>
                  </a:lnTo>
                  <a:cubicBezTo>
                    <a:pt x="1222" y="1301"/>
                    <a:pt x="1295" y="1228"/>
                    <a:pt x="1295" y="1138"/>
                  </a:cubicBezTo>
                  <a:lnTo>
                    <a:pt x="1295" y="839"/>
                  </a:lnTo>
                  <a:lnTo>
                    <a:pt x="698" y="242"/>
                  </a:lnTo>
                  <a:close/>
                  <a:moveTo>
                    <a:pt x="589" y="758"/>
                  </a:moveTo>
                  <a:lnTo>
                    <a:pt x="807" y="758"/>
                  </a:lnTo>
                  <a:cubicBezTo>
                    <a:pt x="836" y="758"/>
                    <a:pt x="861" y="782"/>
                    <a:pt x="861" y="812"/>
                  </a:cubicBezTo>
                  <a:lnTo>
                    <a:pt x="861" y="1138"/>
                  </a:lnTo>
                  <a:cubicBezTo>
                    <a:pt x="861" y="1168"/>
                    <a:pt x="836" y="1192"/>
                    <a:pt x="807" y="1192"/>
                  </a:cubicBezTo>
                  <a:lnTo>
                    <a:pt x="589" y="1192"/>
                  </a:lnTo>
                  <a:cubicBezTo>
                    <a:pt x="560" y="1192"/>
                    <a:pt x="535" y="1168"/>
                    <a:pt x="535" y="1138"/>
                  </a:cubicBezTo>
                  <a:lnTo>
                    <a:pt x="535" y="812"/>
                  </a:lnTo>
                  <a:cubicBezTo>
                    <a:pt x="535" y="782"/>
                    <a:pt x="560" y="758"/>
                    <a:pt x="589" y="758"/>
                  </a:cubicBezTo>
                  <a:close/>
                </a:path>
              </a:pathLst>
            </a:custGeom>
            <a:solidFill>
              <a:srgbClr val="5F5F5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900" dirty="0"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1FDBF2-AA8E-2D76-2F57-49B7E4A11E31}"/>
                </a:ext>
              </a:extLst>
            </p:cNvPr>
            <p:cNvSpPr txBox="1"/>
            <p:nvPr/>
          </p:nvSpPr>
          <p:spPr>
            <a:xfrm>
              <a:off x="1320387" y="721776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ko-KR" altLang="en-US" sz="800" dirty="0">
                  <a:latin typeface="+mn-ea"/>
                </a:rPr>
                <a:t>로그인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AC6B3C2-5D4F-3482-AF86-0D950FA0C41F}"/>
              </a:ext>
            </a:extLst>
          </p:cNvPr>
          <p:cNvSpPr txBox="1"/>
          <p:nvPr/>
        </p:nvSpPr>
        <p:spPr>
          <a:xfrm>
            <a:off x="596900" y="1171536"/>
            <a:ext cx="1691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1200" b="1" dirty="0">
                <a:latin typeface="+mn-ea"/>
              </a:rPr>
              <a:t>아이디</a:t>
            </a:r>
            <a:r>
              <a:rPr lang="en-US" altLang="ko-KR" sz="1200" b="1" dirty="0">
                <a:latin typeface="+mn-ea"/>
              </a:rPr>
              <a:t>/</a:t>
            </a:r>
            <a:r>
              <a:rPr lang="ko-KR" altLang="en-US" sz="1200" b="1" dirty="0">
                <a:latin typeface="+mn-ea"/>
              </a:rPr>
              <a:t>비밀번호 찾기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7AA9294-A77D-A75A-6252-52ADA8E0DF11}"/>
              </a:ext>
            </a:extLst>
          </p:cNvPr>
          <p:cNvSpPr/>
          <p:nvPr/>
        </p:nvSpPr>
        <p:spPr>
          <a:xfrm>
            <a:off x="1582613" y="1592263"/>
            <a:ext cx="957313" cy="276999"/>
          </a:xfrm>
          <a:prstGeom prst="rect">
            <a:avLst/>
          </a:prstGeom>
          <a:solidFill>
            <a:srgbClr val="101548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</a:rPr>
              <a:t>비밀번호 찾기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B532BDE-BF7D-D48A-60EC-9E30B5CF4F16}"/>
              </a:ext>
            </a:extLst>
          </p:cNvPr>
          <p:cNvSpPr/>
          <p:nvPr/>
        </p:nvSpPr>
        <p:spPr>
          <a:xfrm>
            <a:off x="596900" y="1592263"/>
            <a:ext cx="957313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아이디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0734A-A471-5D1A-46A3-6F9B2C64A659}"/>
              </a:ext>
            </a:extLst>
          </p:cNvPr>
          <p:cNvSpPr txBox="1"/>
          <p:nvPr/>
        </p:nvSpPr>
        <p:spPr>
          <a:xfrm>
            <a:off x="596900" y="2172551"/>
            <a:ext cx="4952114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b="0" i="0" dirty="0">
                <a:solidFill>
                  <a:srgbClr val="C21241"/>
                </a:solidFill>
                <a:effectLst/>
                <a:latin typeface="Arno Pro Light Display" panose="02020402050506020403" pitchFamily="18" charset="0"/>
              </a:rPr>
              <a:t>비밀번호</a:t>
            </a:r>
            <a:r>
              <a:rPr lang="ko-KR" altLang="en-US" sz="900" b="0" i="0" dirty="0">
                <a:solidFill>
                  <a:srgbClr val="333333"/>
                </a:solidFill>
                <a:effectLst/>
                <a:latin typeface="Arno Pro Light Display" panose="02020402050506020403" pitchFamily="18" charset="0"/>
              </a:rPr>
              <a:t>를 잊으셨나요</a:t>
            </a:r>
            <a:r>
              <a:rPr lang="en-US" altLang="ko-KR" sz="900" b="0" i="0" dirty="0">
                <a:solidFill>
                  <a:srgbClr val="333333"/>
                </a:solidFill>
                <a:effectLst/>
                <a:latin typeface="Arno Pro Light Display" panose="02020402050506020403" pitchFamily="18" charset="0"/>
              </a:rPr>
              <a:t>?</a:t>
            </a:r>
          </a:p>
          <a:p>
            <a:endParaRPr lang="en-US" altLang="ko-KR" sz="800" b="0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본인 명의 휴대폰 또는 공인인증서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, 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(</a:t>
            </a:r>
            <a:r>
              <a:rPr lang="en-US" altLang="ko-KR" sz="800" b="0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i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-PIN)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을 통한 본인 확인 후 아이디를 찾을 수 있습니다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3E08B0E-25BE-8704-F1AC-9746D5902C33}"/>
              </a:ext>
            </a:extLst>
          </p:cNvPr>
          <p:cNvSpPr txBox="1"/>
          <p:nvPr/>
        </p:nvSpPr>
        <p:spPr>
          <a:xfrm>
            <a:off x="1141671" y="3842150"/>
            <a:ext cx="2712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휴대폰 또는 공인인증서로 인증하기</a:t>
            </a:r>
            <a:endParaRPr lang="en-US" altLang="ko-KR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b="1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고객님 명의로 등록된 휴대폰 번호 또는</a:t>
            </a:r>
            <a:b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공인인증서를 통해 본인인증 과정을 거치게 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DBFEEE-4436-3A65-EFEC-8138A44164FC}"/>
              </a:ext>
            </a:extLst>
          </p:cNvPr>
          <p:cNvSpPr txBox="1"/>
          <p:nvPr/>
        </p:nvSpPr>
        <p:spPr>
          <a:xfrm>
            <a:off x="4192698" y="3842150"/>
            <a:ext cx="27126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800" b="1" i="0" dirty="0" err="1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아이핀으로</a:t>
            </a:r>
            <a:r>
              <a:rPr lang="ko-KR" altLang="en-US" sz="800" b="1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 인증하기</a:t>
            </a:r>
            <a:endParaRPr lang="en-US" altLang="ko-KR" sz="800" b="1" i="0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  <a:p>
            <a:pPr algn="ctr"/>
            <a:endParaRPr lang="en-US" altLang="ko-KR" sz="800" b="1" dirty="0">
              <a:solidFill>
                <a:srgbClr val="333333"/>
              </a:solidFill>
              <a:latin typeface="맑은 고딕" panose="020B0503020000020004" pitchFamily="50" charset="-127"/>
            </a:endParaRPr>
          </a:p>
          <a:p>
            <a:pPr algn="ctr"/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 인증을 위해서는 아이핀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ID</a:t>
            </a:r>
            <a:r>
              <a:rPr lang="ko-KR" altLang="en-US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가 있어야 합니다</a:t>
            </a:r>
            <a: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.</a:t>
            </a:r>
            <a:br>
              <a:rPr lang="en-US" altLang="ko-KR" sz="800" b="0" i="0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</a:br>
            <a:r>
              <a:rPr lang="ko-KR" altLang="en-US" sz="800" b="0" i="0" u="sng" strike="noStrike" dirty="0">
                <a:solidFill>
                  <a:srgbClr val="333333"/>
                </a:solidFill>
                <a:effectLst/>
                <a:latin typeface="맑은 고딕" panose="020B0503020000020004" pitchFamily="50" charset="-127"/>
              </a:rPr>
              <a:t>아이핀 발급안내</a:t>
            </a:r>
            <a:endParaRPr lang="ko-KR" altLang="en-US" sz="800" b="0" i="0" u="sng" dirty="0">
              <a:solidFill>
                <a:srgbClr val="333333"/>
              </a:solidFill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38" name="Image">
            <a:extLst>
              <a:ext uri="{FF2B5EF4-FFF2-40B4-BE49-F238E27FC236}">
                <a16:creationId xmlns:a16="http://schemas.microsoft.com/office/drawing/2014/main" id="{0FF89C53-7832-2163-9485-899F9402124B}"/>
              </a:ext>
            </a:extLst>
          </p:cNvPr>
          <p:cNvGrpSpPr>
            <a:grpSpLocks/>
          </p:cNvGrpSpPr>
          <p:nvPr/>
        </p:nvGrpSpPr>
        <p:grpSpPr bwMode="auto">
          <a:xfrm>
            <a:off x="2233464" y="3051726"/>
            <a:ext cx="546321" cy="46784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39" name="Border">
              <a:extLst>
                <a:ext uri="{FF2B5EF4-FFF2-40B4-BE49-F238E27FC236}">
                  <a16:creationId xmlns:a16="http://schemas.microsoft.com/office/drawing/2014/main" id="{D6B4A709-C966-8A15-84F9-9D01D0ECE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0" name="Line 2">
              <a:extLst>
                <a:ext uri="{FF2B5EF4-FFF2-40B4-BE49-F238E27FC236}">
                  <a16:creationId xmlns:a16="http://schemas.microsoft.com/office/drawing/2014/main" id="{99828624-AB1E-8338-EFE2-12C195D9C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1" name="Line 1">
              <a:extLst>
                <a:ext uri="{FF2B5EF4-FFF2-40B4-BE49-F238E27FC236}">
                  <a16:creationId xmlns:a16="http://schemas.microsoft.com/office/drawing/2014/main" id="{EEFD5D3C-8997-C55B-A6A3-088125034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grpSp>
        <p:nvGrpSpPr>
          <p:cNvPr id="42" name="Image">
            <a:extLst>
              <a:ext uri="{FF2B5EF4-FFF2-40B4-BE49-F238E27FC236}">
                <a16:creationId xmlns:a16="http://schemas.microsoft.com/office/drawing/2014/main" id="{59145759-18CD-40DA-7647-072D047B5E76}"/>
              </a:ext>
            </a:extLst>
          </p:cNvPr>
          <p:cNvGrpSpPr>
            <a:grpSpLocks/>
          </p:cNvGrpSpPr>
          <p:nvPr/>
        </p:nvGrpSpPr>
        <p:grpSpPr bwMode="auto">
          <a:xfrm>
            <a:off x="5275852" y="3051726"/>
            <a:ext cx="546321" cy="467849"/>
            <a:chOff x="508000" y="1397000"/>
            <a:chExt cx="1008112" cy="1008112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</p:grpSpPr>
        <p:sp>
          <p:nvSpPr>
            <p:cNvPr id="43" name="Border">
              <a:extLst>
                <a:ext uri="{FF2B5EF4-FFF2-40B4-BE49-F238E27FC236}">
                  <a16:creationId xmlns:a16="http://schemas.microsoft.com/office/drawing/2014/main" id="{82F1E65B-60A0-501B-CAB1-8F22601B056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prstGeom prst="rect">
              <a:avLst/>
            </a:pr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4" name="Line 2">
              <a:extLst>
                <a:ext uri="{FF2B5EF4-FFF2-40B4-BE49-F238E27FC236}">
                  <a16:creationId xmlns:a16="http://schemas.microsoft.com/office/drawing/2014/main" id="{10A26F65-0268-D211-423A-0D47FC30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0 w 1008112"/>
                <a:gd name="connsiteY0" fmla="*/ 1008112 h 1008112"/>
                <a:gd name="connsiteX1" fmla="*/ 1008112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0" y="1008112"/>
                  </a:moveTo>
                  <a:lnTo>
                    <a:pt x="1008112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  <p:sp>
          <p:nvSpPr>
            <p:cNvPr id="45" name="Line 1">
              <a:extLst>
                <a:ext uri="{FF2B5EF4-FFF2-40B4-BE49-F238E27FC236}">
                  <a16:creationId xmlns:a16="http://schemas.microsoft.com/office/drawing/2014/main" id="{7D59DD33-7330-90D2-10ED-AE61DD229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000" y="1397000"/>
              <a:ext cx="1008112" cy="1008112"/>
            </a:xfrm>
            <a:custGeom>
              <a:avLst/>
              <a:gdLst>
                <a:gd name="connsiteX0" fmla="*/ 1008112 w 1008112"/>
                <a:gd name="connsiteY0" fmla="*/ 1008112 h 1008112"/>
                <a:gd name="connsiteX1" fmla="*/ 0 w 1008112"/>
                <a:gd name="connsiteY1" fmla="*/ 0 h 10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112" h="1008112">
                  <a:moveTo>
                    <a:pt x="1008112" y="1008112"/>
                  </a:moveTo>
                  <a:lnTo>
                    <a:pt x="0" y="0"/>
                  </a:lnTo>
                </a:path>
              </a:pathLst>
            </a:custGeom>
            <a:grp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5F5F5F"/>
                </a:solidFill>
                <a:latin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C1CACA0-4392-5CB0-5F2F-794D707CA290}"/>
              </a:ext>
            </a:extLst>
          </p:cNvPr>
          <p:cNvSpPr/>
          <p:nvPr/>
        </p:nvSpPr>
        <p:spPr>
          <a:xfrm>
            <a:off x="2098353" y="4648480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인증하기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3B54C82-4173-D6C1-67B5-609C8D29E0A5}"/>
              </a:ext>
            </a:extLst>
          </p:cNvPr>
          <p:cNvSpPr/>
          <p:nvPr/>
        </p:nvSpPr>
        <p:spPr>
          <a:xfrm>
            <a:off x="5107439" y="4648480"/>
            <a:ext cx="883146" cy="243809"/>
          </a:xfrm>
          <a:prstGeom prst="roundRect">
            <a:avLst>
              <a:gd name="adj" fmla="val 0"/>
            </a:avLst>
          </a:prstGeom>
          <a:solidFill>
            <a:srgbClr val="101548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bg1"/>
                </a:solidFill>
                <a:latin typeface="+mn-ea"/>
              </a:rPr>
              <a:t>인증하기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0F587234-BFE2-78E3-31BA-BEE5F6100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48168"/>
              </p:ext>
            </p:extLst>
          </p:nvPr>
        </p:nvGraphicFramePr>
        <p:xfrm>
          <a:off x="7931425" y="705659"/>
          <a:ext cx="1943281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3488">
                  <a:extLst>
                    <a:ext uri="{9D8B030D-6E8A-4147-A177-3AD203B41FA5}">
                      <a16:colId xmlns:a16="http://schemas.microsoft.com/office/drawing/2014/main" val="707838456"/>
                    </a:ext>
                  </a:extLst>
                </a:gridCol>
                <a:gridCol w="1719793">
                  <a:extLst>
                    <a:ext uri="{9D8B030D-6E8A-4147-A177-3AD203B41FA5}">
                      <a16:colId xmlns:a16="http://schemas.microsoft.com/office/drawing/2014/main" val="4260777054"/>
                    </a:ext>
                  </a:extLst>
                </a:gridCol>
              </a:tblGrid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*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+mn-ea"/>
                        </a:rPr>
                        <a:t>as-is</a:t>
                      </a:r>
                      <a:r>
                        <a:rPr lang="ko-KR" altLang="en-US" sz="800" dirty="0">
                          <a:latin typeface="+mn-ea"/>
                        </a:rPr>
                        <a:t>와 동일한 로직으로 구현</a:t>
                      </a: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70053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690527"/>
                  </a:ext>
                </a:extLst>
              </a:tr>
              <a:tr h="1927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9044" marR="9904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endParaRPr lang="en-US" altLang="ko-KR" sz="800" dirty="0">
                        <a:latin typeface="+mn-ea"/>
                      </a:endParaRPr>
                    </a:p>
                  </a:txBody>
                  <a:tcPr marL="36000" marR="36000" marT="35982" marB="35982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308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11689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cYlTEWVT5+aprppw6l10Xud3eO6xUhcM6c1h5U1VrUg=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wMbXJn0EaI6JXXeHdD9TQmD82Hkdy8l8RpJkN/Teus=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vDQdCLjBzuNDMcjREtDKQ+AoKO0QGBD/nb6CP3H9hyU=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3Koezp0l3A49TMn/FcGOwjA2sdgY4HBEe4T/h6Lf3o=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htqbMyMSA0D2yMasrw9mgni6b3DpYxxK9j33Y/9Sb0Q=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N7MUEPNgwxkfw/mn49aXM1MVoDi0lKPDGg5VMYemQVg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Eht1PxcLvzRBQ6K/pPxS0cKzahZAWBGGvXhEYVQ1lg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9tLmF7Svskb3mwae0jw+zQvDfQv7vF7Mpfx34C5Lt8U=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B7OQZHgnaewXn4YSr5hAa7FaLRw5ANOJuQ+mlcMxMA="/>
</p:tagLst>
</file>

<file path=ppt/theme/theme1.xml><?xml version="1.0" encoding="utf-8"?>
<a:theme xmlns:a="http://schemas.openxmlformats.org/drawingml/2006/main" name="Office 테마">
  <a:themeElements>
    <a:clrScheme name="움직이는 텍스트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8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움직이는 텍스트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80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4492E52B85121499521BBDCBE295F17" ma:contentTypeVersion="0" ma:contentTypeDescription="새 문서를 만듭니다." ma:contentTypeScope="" ma:versionID="58a21d3c5e51638825797170da99e15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353424da9c8616ae921c8d2ad4104dc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610F9DF-9CF7-409C-A7BD-116FFC1B23DC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BEF8361-5977-4E22-86CF-4AA4FA830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AAF1792-4D0C-424B-9F9E-A595202536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26260</TotalTime>
  <Words>14741</Words>
  <Application>Microsoft Office PowerPoint</Application>
  <PresentationFormat>A4 용지(210x297mm)</PresentationFormat>
  <Paragraphs>3619</Paragraphs>
  <Slides>113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113</vt:i4>
      </vt:variant>
    </vt:vector>
  </HeadingPairs>
  <TitlesOfParts>
    <vt:vector size="115" baseType="lpstr"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브랜드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분양정보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공사/입주정보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마이 아테라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배율미</dc:creator>
  <cp:lastModifiedBy>배율미</cp:lastModifiedBy>
  <cp:revision>39</cp:revision>
  <cp:lastPrinted>2024-04-03T02:48:26Z</cp:lastPrinted>
  <dcterms:created xsi:type="dcterms:W3CDTF">2024-02-21T01:42:55Z</dcterms:created>
  <dcterms:modified xsi:type="dcterms:W3CDTF">2024-04-06T10:29:41Z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0x010100F4492E52B85121499521BBDCBE295F17</vt:lpwstr>
  </property>
</Properties>
</file>